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481" r:id="rId4"/>
    <p:sldId id="482" r:id="rId5"/>
    <p:sldId id="483" r:id="rId6"/>
    <p:sldId id="484" r:id="rId7"/>
    <p:sldId id="485" r:id="rId8"/>
    <p:sldId id="486" r:id="rId9"/>
    <p:sldId id="487" r:id="rId10"/>
    <p:sldId id="488" r:id="rId11"/>
    <p:sldId id="489" r:id="rId12"/>
    <p:sldId id="490" r:id="rId13"/>
    <p:sldId id="324" r:id="rId1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18FA37-A614-174A-8BCA-BA3FD69CCF15}" type="datetime1">
              <a:rPr lang="en-US" smtClean="0"/>
              <a:t>12/8/16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865F9A-10FF-5A45-B34E-F7F7E1F4C608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B4F76-129D-664E-92DB-CD9D31DA653B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D01A2B-3F40-7541-9FB2-20B7C056D97D}" type="datetime1">
              <a:rPr lang="en-US" smtClean="0"/>
              <a:t>12/8/16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1FE39A-CE04-614F-92F0-E9C23B415EAB}" type="datetime1">
              <a:rPr lang="en-US" smtClean="0"/>
              <a:t>12/8/16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395DF4-2A26-0A44-96B4-D517E3FFADDF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97C92C-7CF8-194A-A88B-95E6D4024F20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59C047-3235-5C44-95ED-27898B1758F1}" type="datetime1">
              <a:rPr lang="en-US" smtClean="0"/>
              <a:t>12/8/16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79F2D0-DCC0-644C-8AD4-1C6EB88E6110}" type="datetime1">
              <a:rPr lang="en-US" smtClean="0"/>
              <a:t>12/8/16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82177-22DE-3A4B-AEAA-ABAA80384456}" type="datetime1">
              <a:rPr lang="en-US" smtClean="0"/>
              <a:t>12/8/16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1D41A-E94B-3544-88A3-A87D0EB568C4}" type="datetime1">
              <a:rPr lang="en-US" smtClean="0"/>
              <a:t>12/8/16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FDF9CF-9831-5642-9D34-656E779F9705}" type="datetime1">
              <a:rPr lang="en-US" smtClean="0"/>
              <a:t>12/8/16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3A7F2F-B906-7B4A-9B1E-158A3CD61A32}" type="datetime1">
              <a:rPr lang="en-US" smtClean="0"/>
              <a:t>12/8/16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E9E6353-772E-5445-B2D3-23F04453C426}" type="datetime1">
              <a:rPr lang="en-US" smtClean="0"/>
              <a:t>12/8/16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34: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File I/</a:t>
            </a:r>
            <a:r>
              <a:rPr lang="en-US" dirty="0" smtClean="0">
                <a:latin typeface="Arial" charset="0"/>
              </a:rPr>
              <a:t>O</a:t>
            </a:r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The program (part 2)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sz="1400">
              <a:latin typeface="Arial" charset="0"/>
            </a:endParaRPr>
          </a:p>
          <a:p>
            <a:pPr>
              <a:buFont typeface="Arial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latin typeface="Courier New" charset="0"/>
                <a:cs typeface="Courier New" charset="0"/>
              </a:rPr>
              <a:t>// Read the three values 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fscanf(infile, "%d %d %d", &amp;x, &amp;y, &amp;z);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Compute sum and average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sum = x + y + z;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avg = sum / 3.0;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print out values</a:t>
            </a:r>
          </a:p>
          <a:p>
            <a:pPr>
              <a:buFont typeface="Arial" charset="0"/>
              <a:buNone/>
            </a:pPr>
            <a:r>
              <a:rPr lang="fr-FR" sz="1400" b="1">
                <a:latin typeface="Courier New" charset="0"/>
                <a:cs typeface="Courier New" charset="0"/>
              </a:rPr>
              <a:t>	fprintf(outfile, "Values: %d, %d, %d\n", x, y, z);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fprintf(outfile, "Sum: %d\n",sum);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fprintf(outfile, "Avg: %lf\n",avg);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close the files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fclose(infile);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fclose(outfile);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Arial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19BA9C-00D2-6748-AEF0-DBBDAE890DE0}" type="datetime1">
              <a:rPr lang="en-US" sz="1200" smtClean="0">
                <a:latin typeface="Garamond" charset="0"/>
              </a:rPr>
              <a:t>12/8/16</a:t>
            </a:fld>
            <a:endParaRPr lang="en-US" sz="1200">
              <a:latin typeface="Garamond" charset="0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0E618-8352-E845-8B67-E52DE93860F0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5108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File i/o function calls: unformatted I/O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pointer: </a:t>
            </a:r>
            <a:r>
              <a:rPr lang="en-US" dirty="0" smtClean="0">
                <a:ea typeface="+mn-ea"/>
                <a:cs typeface="Courier New" pitchFamily="49" charset="0"/>
              </a:rPr>
              <a:t>address of data to be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Typically an array, although can be scalar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element size:</a:t>
            </a:r>
            <a:r>
              <a:rPr lang="en-US" dirty="0" smtClean="0">
                <a:ea typeface="+mn-ea"/>
                <a:cs typeface="Courier New" pitchFamily="49" charset="0"/>
              </a:rPr>
              <a:t> Size of each element in array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# elements:</a:t>
            </a:r>
            <a:r>
              <a:rPr lang="en-US" dirty="0" smtClean="0">
                <a:ea typeface="+mn-ea"/>
                <a:cs typeface="Courier New" pitchFamily="49" charset="0"/>
              </a:rPr>
              <a:t> Number of elements in array</a:t>
            </a:r>
            <a:endParaRPr lang="en-US" i="1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err="1" smtClean="0">
                <a:ea typeface="+mn-ea"/>
                <a:cs typeface="Courier New" pitchFamily="49" charset="0"/>
              </a:rPr>
              <a:t>file_handle</a:t>
            </a:r>
            <a:r>
              <a:rPr lang="en-US" i="1" dirty="0" smtClean="0">
                <a:ea typeface="+mn-ea"/>
                <a:cs typeface="Courier New" pitchFamily="49" charset="0"/>
              </a:rPr>
              <a:t>:</a:t>
            </a:r>
            <a:r>
              <a:rPr lang="en-US" dirty="0" smtClean="0">
                <a:ea typeface="+mn-ea"/>
                <a:cs typeface="Courier New" pitchFamily="49" charset="0"/>
              </a:rPr>
              <a:t> is address returned by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Returns # of elements actually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If &lt; # elements requested, either error or EOF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B43048-5BCA-3847-A453-247FB1D6EE0C}" type="datetime1">
              <a:rPr lang="en-US" smtClean="0">
                <a:latin typeface="Garamond" charset="0"/>
              </a:rPr>
              <a:t>12/8/16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1029C0-4DF7-B946-A6BF-9D4F0622BA0C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480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Unformatted I/O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One benefit—ability to read/write entire array at once</a:t>
            </a:r>
          </a:p>
          <a:p>
            <a:r>
              <a:rPr lang="en-US">
                <a:latin typeface="Arial" charset="0"/>
              </a:rPr>
              <a:t>For example:</a:t>
            </a:r>
          </a:p>
          <a:p>
            <a:pPr lvl="1"/>
            <a:r>
              <a:rPr lang="en-US">
                <a:latin typeface="Arial" charset="0"/>
              </a:rPr>
              <a:t>Given int x[100];</a:t>
            </a:r>
          </a:p>
          <a:p>
            <a:pPr lvl="1"/>
            <a:r>
              <a:rPr lang="en-US">
                <a:latin typeface="Arial" charset="0"/>
              </a:rPr>
              <a:t>Can read array from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n = fread(x, sizeof(int), 100, fp);</a:t>
            </a:r>
          </a:p>
          <a:p>
            <a:pPr lvl="3"/>
            <a:r>
              <a:rPr lang="en-US">
                <a:latin typeface="Arial" charset="0"/>
              </a:rPr>
              <a:t>n should equal 100</a:t>
            </a:r>
          </a:p>
          <a:p>
            <a:pPr lvl="1"/>
            <a:r>
              <a:rPr lang="en-US">
                <a:latin typeface="Arial" charset="0"/>
              </a:rPr>
              <a:t>Can write array to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fwrite(x, sizeof(int), 100, fp);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4F02EE-95E6-204F-958A-E940A9C0AF22}" type="datetime1">
              <a:rPr lang="en-US" smtClean="0">
                <a:latin typeface="Garamond" charset="0"/>
              </a:rPr>
              <a:t>12/8/16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D3ABE8-2D96-F248-A14E-8C2B6D2B78FD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40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time</a:t>
            </a:r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Exam </a:t>
            </a:r>
            <a:r>
              <a:rPr lang="en-US" smtClean="0"/>
              <a:t>3 Preview</a:t>
            </a:r>
            <a:endParaRPr lang="en-US" b="1" u="sng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All late submissions/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regrade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requests due Friday, 12/16</a:t>
            </a:r>
          </a:p>
          <a:p>
            <a:pPr lvl="2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Last day to submit any programs</a:t>
            </a:r>
          </a:p>
          <a:p>
            <a:pPr lvl="1">
              <a:defRPr/>
            </a:pPr>
            <a:r>
              <a:rPr lang="en-US" dirty="0"/>
              <a:t>Program 9 due 12/9</a:t>
            </a:r>
          </a:p>
          <a:p>
            <a:pPr lvl="2"/>
            <a:r>
              <a:rPr lang="en-US" dirty="0"/>
              <a:t>Change: no late penalty, only extra credit</a:t>
            </a:r>
          </a:p>
          <a:p>
            <a:pPr lvl="2"/>
            <a:r>
              <a:rPr lang="en-US" dirty="0"/>
              <a:t>+15% if submitted on time</a:t>
            </a:r>
          </a:p>
          <a:p>
            <a:pPr lvl="2"/>
            <a:r>
              <a:rPr lang="en-US" dirty="0"/>
              <a:t>+10% if submitted 12/10-12/12</a:t>
            </a:r>
          </a:p>
          <a:p>
            <a:pPr lvl="2"/>
            <a:r>
              <a:rPr lang="en-US" dirty="0"/>
              <a:t>+5% if submitted 12/13-12/16</a:t>
            </a:r>
          </a:p>
          <a:p>
            <a:pPr lvl="1"/>
            <a:r>
              <a:rPr lang="en-US" dirty="0"/>
              <a:t>Thursday office hours back on until end of classes</a:t>
            </a:r>
          </a:p>
          <a:p>
            <a:pPr lvl="1"/>
            <a:r>
              <a:rPr lang="en-US" dirty="0"/>
              <a:t>Exam 3: Saturday, 12/17, 11:30-2:30, Ball 214</a:t>
            </a:r>
          </a:p>
          <a:p>
            <a:pPr lvl="2"/>
            <a:r>
              <a:rPr lang="en-US" dirty="0"/>
              <a:t>Q &amp; A session during exam week (</a:t>
            </a:r>
            <a:r>
              <a:rPr lang="en-US" dirty="0" err="1"/>
              <a:t>Th</a:t>
            </a:r>
            <a:r>
              <a:rPr lang="en-US" dirty="0"/>
              <a:t>/F)?</a:t>
            </a:r>
          </a:p>
          <a:p>
            <a:pPr lvl="2"/>
            <a:r>
              <a:rPr lang="en-US" dirty="0"/>
              <a:t>Doodle poll to be posted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235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28BB47-F964-434B-B1F6-559E6DE61792}" type="datetime1">
              <a:rPr lang="en-US" sz="1200" smtClean="0"/>
              <a:t>12/8/16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3FFED0-5613-D747-AC8F-CF84A7339BF4}" type="slidenum">
              <a:rPr lang="en-US" sz="1200" smtClean="0"/>
              <a:pPr/>
              <a:t>13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ramond" charset="0"/>
              </a:rPr>
              <a:t>Lecture outline</a:t>
            </a:r>
            <a:endParaRPr lang="en-US">
              <a:latin typeface="Garamond" charset="0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60000"/>
              </a:lnSpc>
            </a:pPr>
            <a:r>
              <a:rPr lang="en-US" sz="2600" dirty="0" smtClean="0">
                <a:latin typeface="Arial" charset="0"/>
              </a:rPr>
              <a:t>Announcements/reminders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All late submissions/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regrade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requests due Friday, 12/16</a:t>
            </a:r>
          </a:p>
          <a:p>
            <a:pPr lvl="2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Last day to submit any programs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lvl="1">
              <a:defRPr/>
            </a:pPr>
            <a:r>
              <a:rPr lang="en-US" dirty="0"/>
              <a:t>Program 9 due 12/9</a:t>
            </a:r>
          </a:p>
          <a:p>
            <a:pPr lvl="2"/>
            <a:r>
              <a:rPr lang="en-US" dirty="0"/>
              <a:t>Change: no late penalty, only extra credit</a:t>
            </a:r>
          </a:p>
          <a:p>
            <a:pPr lvl="2"/>
            <a:r>
              <a:rPr lang="en-US" dirty="0" smtClean="0"/>
              <a:t>+15% if submitted on time</a:t>
            </a:r>
          </a:p>
          <a:p>
            <a:pPr lvl="2"/>
            <a:r>
              <a:rPr lang="en-US" dirty="0" smtClean="0"/>
              <a:t>+10% if submitted 12/10-12/12</a:t>
            </a:r>
          </a:p>
          <a:p>
            <a:pPr lvl="2"/>
            <a:r>
              <a:rPr lang="en-US" dirty="0" smtClean="0"/>
              <a:t>+5% if submitted 12/13-12/16</a:t>
            </a:r>
            <a:endParaRPr lang="en-US" dirty="0"/>
          </a:p>
          <a:p>
            <a:pPr lvl="1"/>
            <a:r>
              <a:rPr lang="en-US" dirty="0"/>
              <a:t>Thursday office hours back on until end of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Exam 3: Saturday, 12/17, 11:30-2:30, Ball 214</a:t>
            </a:r>
          </a:p>
          <a:p>
            <a:pPr lvl="2"/>
            <a:r>
              <a:rPr lang="en-US" dirty="0" smtClean="0"/>
              <a:t>Q &amp; A session during exam week (</a:t>
            </a:r>
            <a:r>
              <a:rPr lang="en-US" dirty="0" err="1" smtClean="0"/>
              <a:t>Th</a:t>
            </a:r>
            <a:r>
              <a:rPr lang="en-US" dirty="0" smtClean="0"/>
              <a:t>/F)?</a:t>
            </a:r>
          </a:p>
          <a:p>
            <a:pPr lvl="2"/>
            <a:r>
              <a:rPr lang="en-US" dirty="0" smtClean="0"/>
              <a:t>Doodle poll to be posted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class</a:t>
            </a:r>
          </a:p>
          <a:p>
            <a:pPr lvl="1"/>
            <a:r>
              <a:rPr lang="en-US" dirty="0" smtClean="0">
                <a:latin typeface="Arial" charset="0"/>
              </a:rPr>
              <a:t>File I/</a:t>
            </a:r>
            <a:r>
              <a:rPr lang="en-US" dirty="0" smtClean="0">
                <a:latin typeface="Arial" charset="0"/>
              </a:rPr>
              <a:t>O</a:t>
            </a:r>
            <a:endParaRPr lang="en-US" dirty="0" smtClean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F9E406-0331-EA42-959D-2A48D2150737}" type="datetime1">
              <a:rPr lang="en-US" sz="1200" smtClean="0">
                <a:latin typeface="Garamond" charset="0"/>
              </a:rPr>
              <a:t>12/8/16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information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>
                <a:latin typeface="Arial" charset="0"/>
              </a:rPr>
              <a:t>Name </a:t>
            </a:r>
            <a:br>
              <a:rPr lang="en-US">
                <a:latin typeface="Arial" charset="0"/>
              </a:rPr>
            </a:br>
            <a:r>
              <a:rPr lang="en-US" sz="1800">
                <a:latin typeface="Courier New" charset="0"/>
                <a:cs typeface="Courier New" charset="0"/>
              </a:rPr>
              <a:t>z:\Visual Studio 2010\Projects\fileio\fileio\myinput.txt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Read/Write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Type (binary or ASCII text)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Access (security; single/multiple user)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Position in file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All above info is stored in a FILE type variable, pointed to by a file handle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Courier New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63446C-2AF7-944E-A2E6-DE4D84A44F2B}" type="datetime1">
              <a:rPr lang="en-US" sz="1200" smtClean="0">
                <a:latin typeface="Garamond" charset="0"/>
              </a:rPr>
              <a:t>12/8/16</a:t>
            </a:fld>
            <a:endParaRPr lang="en-US" sz="1200">
              <a:latin typeface="Garamond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A74E93-B767-E944-A8C3-0DD04F594E3F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618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File i/o function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4102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FILE 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i="1" dirty="0" err="1" smtClean="0">
                <a:solidFill>
                  <a:srgbClr val="FF0000"/>
                </a:solidFill>
                <a:ea typeface="+mn-ea"/>
                <a:cs typeface="+mn-cs"/>
              </a:rPr>
              <a:t>fname</a:t>
            </a:r>
            <a:r>
              <a:rPr lang="en-US" b="1" dirty="0" smtClean="0">
                <a:ea typeface="+mn-ea"/>
                <a:cs typeface="+mn-cs"/>
              </a:rPr>
              <a:t>, </a:t>
            </a:r>
            <a:r>
              <a:rPr lang="en-US" b="1" i="1" dirty="0" err="1" smtClean="0">
                <a:solidFill>
                  <a:srgbClr val="0000FF"/>
                </a:solidFill>
                <a:ea typeface="+mn-ea"/>
                <a:cs typeface="+mn-cs"/>
              </a:rPr>
              <a:t>faccess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i="1" dirty="0" err="1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f</a:t>
            </a:r>
            <a:r>
              <a:rPr lang="en-US" i="1" dirty="0" err="1" smtClean="0">
                <a:solidFill>
                  <a:srgbClr val="FF0000"/>
                </a:solidFill>
                <a:ea typeface="+mn-ea"/>
                <a:cs typeface="+mn-cs"/>
              </a:rPr>
              <a:t>name</a:t>
            </a:r>
            <a:r>
              <a:rPr lang="en-US" dirty="0" smtClean="0">
                <a:ea typeface="+mn-ea"/>
                <a:cs typeface="+mn-cs"/>
              </a:rPr>
              <a:t>: name of file (e.g.,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"f1.txt"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i="1" dirty="0" err="1" smtClean="0">
                <a:solidFill>
                  <a:srgbClr val="0000FF"/>
                </a:solidFill>
                <a:ea typeface="+mn-ea"/>
                <a:cs typeface="+mn-cs"/>
              </a:rPr>
              <a:t>faccess</a:t>
            </a:r>
            <a:r>
              <a:rPr lang="en-US" dirty="0" smtClean="0">
                <a:ea typeface="+mn-ea"/>
                <a:cs typeface="+mn-cs"/>
              </a:rPr>
              <a:t>: up to three characters, in double quotes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First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r/w/a</a:t>
            </a:r>
            <a:r>
              <a:rPr lang="en-US" b="1" dirty="0" smtClean="0">
                <a:solidFill>
                  <a:srgbClr val="0000FF"/>
                </a:solidFill>
              </a:rPr>
              <a:t> (read/write/append) 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Write starts at beginning of file, append starts at end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Either write or append creates new file if none exists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Second (optional)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b="1" dirty="0" smtClean="0">
                <a:solidFill>
                  <a:srgbClr val="0000FF"/>
                </a:solidFill>
                <a:cs typeface="Courier New" pitchFamily="49" charset="0"/>
              </a:rPr>
              <a:t> (update mode)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Allows both reading and writing to same file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Third (optional)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b/t</a:t>
            </a:r>
            <a:r>
              <a:rPr lang="en-US" b="1" dirty="0" smtClean="0">
                <a:solidFill>
                  <a:srgbClr val="0000FF"/>
                </a:solidFill>
              </a:rPr>
              <a:t> (binary/text)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If text files, characters </a:t>
            </a:r>
            <a:r>
              <a:rPr lang="en-US" u="sng" dirty="0" smtClean="0"/>
              <a:t>may</a:t>
            </a:r>
            <a:r>
              <a:rPr lang="en-US" dirty="0" smtClean="0"/>
              <a:t> be adapted to ASCII/Unicode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Binary files are just raw bytes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Returns FILE address if successful; NULL otherwise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F5F055A-78AD-A84B-ACD2-28C38A2B42F8}" type="datetime1">
              <a:rPr lang="en-US" sz="1200" smtClean="0">
                <a:latin typeface="Garamond" charset="0"/>
              </a:rPr>
              <a:t>12/8/16</a:t>
            </a:fld>
            <a:endParaRPr lang="en-US" sz="1200">
              <a:latin typeface="Garamond" charset="0"/>
            </a:endParaRP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CF5DFF-6B4E-3C41-A536-0F1F4C3E264A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4177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i/o function calls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fclose</a:t>
            </a:r>
            <a:r>
              <a:rPr lang="en-US" b="1">
                <a:latin typeface="Arial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FILE *</a:t>
            </a:r>
            <a:r>
              <a:rPr lang="en-US" b="1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b="1">
                <a:latin typeface="Arial" charset="0"/>
              </a:rPr>
              <a:t>)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Closes a file</a:t>
            </a:r>
          </a:p>
          <a:p>
            <a:pPr lvl="1"/>
            <a:r>
              <a:rPr lang="en-US">
                <a:latin typeface="Arial" charset="0"/>
              </a:rPr>
              <a:t>Argument is address returned by </a:t>
            </a:r>
            <a:r>
              <a:rPr lang="en-US" b="1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</a:rPr>
              <a:t>Recommended for input files</a:t>
            </a:r>
          </a:p>
          <a:p>
            <a:r>
              <a:rPr lang="en-US">
                <a:latin typeface="Arial" charset="0"/>
              </a:rPr>
              <a:t>Required for output files </a:t>
            </a:r>
          </a:p>
          <a:p>
            <a:pPr lvl="1"/>
            <a:r>
              <a:rPr lang="en-US">
                <a:latin typeface="Arial" charset="0"/>
              </a:rPr>
              <a:t>O/S often doesn’t write last bit of file to disk until file is closed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4ECD62-5157-0A48-9B30-D8E429321006}" type="datetime1">
              <a:rPr lang="en-US" sz="1200" smtClean="0">
                <a:latin typeface="Garamond" charset="0"/>
              </a:rPr>
              <a:t>12/8/16</a:t>
            </a:fld>
            <a:endParaRPr lang="en-US" sz="1200">
              <a:latin typeface="Garamond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94AEFE-46D6-BF41-8074-5180971B1211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294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of basic file function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685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Open text file for reading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("in.txt", "r");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== NULL)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("Error: could not open in.txt");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CODE TO EXECUTE IF FILE OPENS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fclose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		// Close file when done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AD6D6B0-DB11-344E-A21A-13BA702D7139}" type="datetime1">
              <a:rPr lang="en-US" sz="1200" smtClean="0">
                <a:latin typeface="Garamond" charset="0"/>
              </a:rPr>
              <a:t>12/8/16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DD7AA4-AE9B-0E45-B0AC-0044A3255C29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546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i/o function calls: formatted I/O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fprintf(</a:t>
            </a:r>
            <a:r>
              <a:rPr lang="en-US" sz="2200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sz="2200" i="1">
                <a:latin typeface="Arial" charset="0"/>
              </a:rPr>
              <a:t>, format_specifier, 0+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 i="1">
                <a:solidFill>
                  <a:srgbClr val="0000FF"/>
                </a:solidFill>
                <a:latin typeface="Arial" charset="0"/>
                <a:cs typeface="Courier New" charset="0"/>
              </a:rPr>
              <a:t>file_handle</a:t>
            </a:r>
            <a:r>
              <a:rPr lang="en-US" i="1">
                <a:latin typeface="Arial" charset="0"/>
                <a:cs typeface="Courier New" charset="0"/>
              </a:rPr>
              <a:t>:</a:t>
            </a:r>
            <a:r>
              <a:rPr lang="en-US">
                <a:latin typeface="Arial" charset="0"/>
                <a:cs typeface="Courier New" charset="0"/>
              </a:rPr>
              <a:t> address returned by </a:t>
            </a:r>
            <a:r>
              <a:rPr lang="en-US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  <a:cs typeface="Courier New" charset="0"/>
              </a:rPr>
              <a:t>Other arguments are same as </a:t>
            </a:r>
            <a:r>
              <a:rPr lang="en-US">
                <a:latin typeface="Courier New" charset="0"/>
                <a:cs typeface="Courier New" charset="0"/>
              </a:rPr>
              <a:t>printf()</a:t>
            </a:r>
          </a:p>
          <a:p>
            <a:r>
              <a:rPr lang="en-US">
                <a:latin typeface="Arial" charset="0"/>
                <a:cs typeface="Courier New" charset="0"/>
              </a:rPr>
              <a:t>Example: </a:t>
            </a:r>
            <a:r>
              <a:rPr lang="en-US" b="1">
                <a:latin typeface="Courier New" charset="0"/>
                <a:cs typeface="Courier New" charset="0"/>
              </a:rPr>
              <a:t>fprintf(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</a:t>
            </a:r>
            <a:r>
              <a:rPr lang="en-US" b="1">
                <a:latin typeface="Courier New" charset="0"/>
                <a:cs typeface="Courier New" charset="0"/>
              </a:rPr>
              <a:t>, "x = %d", x);</a:t>
            </a:r>
          </a:p>
          <a:p>
            <a:endParaRPr lang="en-US">
              <a:latin typeface="Arial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fscanf(</a:t>
            </a:r>
            <a:r>
              <a:rPr lang="en-US" sz="2200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sz="2200" i="1">
                <a:latin typeface="Arial" charset="0"/>
              </a:rPr>
              <a:t>, format_specifier, 0 or more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 i="1">
                <a:solidFill>
                  <a:srgbClr val="0000FF"/>
                </a:solidFill>
                <a:latin typeface="Arial" charset="0"/>
                <a:cs typeface="Courier New" charset="0"/>
              </a:rPr>
              <a:t>file_handle</a:t>
            </a:r>
            <a:r>
              <a:rPr lang="en-US" i="1">
                <a:latin typeface="Arial" charset="0"/>
                <a:cs typeface="Courier New" charset="0"/>
              </a:rPr>
              <a:t>:</a:t>
            </a:r>
            <a:r>
              <a:rPr lang="en-US">
                <a:latin typeface="Arial" charset="0"/>
                <a:cs typeface="Courier New" charset="0"/>
              </a:rPr>
              <a:t> address returned by </a:t>
            </a:r>
            <a:r>
              <a:rPr lang="en-US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  <a:cs typeface="Courier New" charset="0"/>
              </a:rPr>
              <a:t>Other arguments are same as scanf()</a:t>
            </a:r>
          </a:p>
          <a:p>
            <a:r>
              <a:rPr lang="en-US">
                <a:latin typeface="Arial" charset="0"/>
                <a:cs typeface="Courier New" charset="0"/>
              </a:rPr>
              <a:t>Example: </a:t>
            </a:r>
            <a:r>
              <a:rPr lang="en-US" b="1">
                <a:latin typeface="Courier New" charset="0"/>
                <a:cs typeface="Courier New" charset="0"/>
              </a:rPr>
              <a:t>fscanf(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</a:t>
            </a:r>
            <a:r>
              <a:rPr lang="en-US" b="1">
                <a:latin typeface="Courier New" charset="0"/>
                <a:cs typeface="Courier New" charset="0"/>
              </a:rPr>
              <a:t>, "%d%d", &amp;a, &amp;b);</a:t>
            </a: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5B62D9-5370-B44B-BFEF-79C9C4CDE7FF}" type="datetime1">
              <a:rPr lang="en-US" sz="1200" smtClean="0">
                <a:latin typeface="Garamond" charset="0"/>
              </a:rPr>
              <a:t>12/8/16</a:t>
            </a:fld>
            <a:endParaRPr lang="en-US" sz="1200">
              <a:latin typeface="Garamond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ECFD07-42DF-5541-B6D1-49A890F60819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258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File I/O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program to:</a:t>
            </a:r>
          </a:p>
          <a:p>
            <a:pPr lvl="1"/>
            <a:r>
              <a:rPr lang="en-US">
                <a:latin typeface="Arial" charset="0"/>
              </a:rPr>
              <a:t>Read three integer values from the file </a:t>
            </a:r>
            <a:r>
              <a:rPr lang="en-US">
                <a:latin typeface="Courier New" charset="0"/>
                <a:cs typeface="Courier New" charset="0"/>
              </a:rPr>
              <a:t>myinput.txt</a:t>
            </a:r>
          </a:p>
          <a:p>
            <a:pPr lvl="1"/>
            <a:r>
              <a:rPr lang="en-US">
                <a:latin typeface="Arial" charset="0"/>
              </a:rPr>
              <a:t>Determine sum and average</a:t>
            </a:r>
          </a:p>
          <a:p>
            <a:pPr lvl="1"/>
            <a:r>
              <a:rPr lang="en-US">
                <a:latin typeface="Arial" charset="0"/>
              </a:rPr>
              <a:t>Write the original three values as well as the sum and average to the file </a:t>
            </a:r>
            <a:r>
              <a:rPr lang="en-US">
                <a:latin typeface="Courier New" charset="0"/>
                <a:cs typeface="Courier New" charset="0"/>
              </a:rPr>
              <a:t>myoutput.txt</a:t>
            </a:r>
          </a:p>
          <a:p>
            <a:r>
              <a:rPr lang="en-US">
                <a:latin typeface="Arial" charset="0"/>
                <a:cs typeface="Courier New" charset="0"/>
              </a:rPr>
              <a:t>Note that: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The program should exit if an error occurs in opening a file</a:t>
            </a:r>
          </a:p>
          <a:p>
            <a:pPr lvl="1"/>
            <a:endParaRPr lang="en-US">
              <a:latin typeface="Arial" charset="0"/>
              <a:cs typeface="Courier New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D32293-3E13-8F49-9232-70B849D3B8B1}" type="datetime1">
              <a:rPr lang="en-US" sz="1200" smtClean="0">
                <a:latin typeface="Garamond" charset="0"/>
              </a:rPr>
              <a:t>12/8/16</a:t>
            </a:fld>
            <a:endParaRPr lang="en-US" sz="1200">
              <a:latin typeface="Garamond" charset="0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B03BCB-345F-1347-BEE9-01D4372712C3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89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The program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void main()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Input file pointer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outfile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Output file pointer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 x, y, z, sum;	// Input values and sum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double 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avg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Average of x, y, and z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// Open input file, exit if error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myinput.txt","r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==NULL)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("Error opening myinput.txt\n");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return;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// Can actually open file as part of conditional statement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if ((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outfile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myoutput.txt","w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"))==NULL)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("Error opening myoutput.txt\n");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return;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168633-F15C-8C4C-994C-96BBC52EA741}" type="datetime1">
              <a:rPr lang="en-US" sz="1200" smtClean="0">
                <a:latin typeface="Garamond" charset="0"/>
              </a:rPr>
              <a:t>12/8/16</a:t>
            </a:fld>
            <a:endParaRPr lang="en-US" sz="1200">
              <a:latin typeface="Garamond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F2F601-F21C-0944-B237-EBBDF49CB6F5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88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9138</TotalTime>
  <Words>907</Words>
  <Application>Microsoft Macintosh PowerPoint</Application>
  <PresentationFormat>On-screen Show (4:3)</PresentationFormat>
  <Paragraphs>197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Edge</vt:lpstr>
      <vt:lpstr>EECE.2160 ECE Application Programming</vt:lpstr>
      <vt:lpstr>Lecture outline</vt:lpstr>
      <vt:lpstr>File information</vt:lpstr>
      <vt:lpstr>File i/o function calls</vt:lpstr>
      <vt:lpstr>File i/o function calls</vt:lpstr>
      <vt:lpstr>Example of basic file function usage</vt:lpstr>
      <vt:lpstr>File i/o function calls: formatted I/O</vt:lpstr>
      <vt:lpstr>Example: File I/O</vt:lpstr>
      <vt:lpstr>The program (part 1)</vt:lpstr>
      <vt:lpstr>The program (part 2)</vt:lpstr>
      <vt:lpstr>File i/o function calls: unformatted I/O</vt:lpstr>
      <vt:lpstr>Unformatted I/O (cont.)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1723</cp:revision>
  <dcterms:created xsi:type="dcterms:W3CDTF">2006-04-03T05:03:01Z</dcterms:created>
  <dcterms:modified xsi:type="dcterms:W3CDTF">2016-12-09T02:30:17Z</dcterms:modified>
</cp:coreProperties>
</file>