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25" r:id="rId4"/>
    <p:sldId id="330" r:id="rId5"/>
    <p:sldId id="343" r:id="rId6"/>
    <p:sldId id="331" r:id="rId7"/>
    <p:sldId id="334" r:id="rId8"/>
    <p:sldId id="335" r:id="rId9"/>
    <p:sldId id="336" r:id="rId10"/>
    <p:sldId id="337" r:id="rId11"/>
    <p:sldId id="338" r:id="rId12"/>
    <p:sldId id="344" r:id="rId13"/>
    <p:sldId id="345" r:id="rId14"/>
    <p:sldId id="346" r:id="rId15"/>
    <p:sldId id="324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0DACEDB-62D4-8C4A-81F1-ABF1B6DFE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6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B9CB6867-B3D3-1B4E-B446-DFB3F50CB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2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3D3AB0-A5AF-6545-A86A-DB5AFDE097E4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0D4FDA-43ED-2D46-B994-B5BDEA8112F9}" type="datetime1">
              <a:rPr lang="en-US" smtClean="0"/>
              <a:t>4/27/17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80F22C-723B-6444-837C-E74CD6785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85E63-8060-C540-A94B-24625376DA75}" type="datetime1">
              <a:rPr lang="en-US" smtClean="0"/>
              <a:t>4/27/17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8FC-10F6-A949-8F15-8DEF976F4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0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BC622-FA97-B64E-BF38-688920D0F816}" type="datetime1">
              <a:rPr lang="en-US" smtClean="0"/>
              <a:t>4/27/17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98113-5290-4E4E-B6EC-3B1A0AB14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577B3-DED6-9940-A42E-C9469203046B}" type="datetime1">
              <a:rPr lang="en-US" smtClean="0"/>
              <a:t>4/27/17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514FF-9593-8945-8793-93D020CBF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15845-9C0C-F647-AF67-F6D533E69161}" type="datetime1">
              <a:rPr lang="en-US" smtClean="0"/>
              <a:t>4/27/17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A7E6F-E089-1F41-A6C7-125FAB574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B91A0-5FC0-F84F-BF56-46373FD975E9}" type="datetime1">
              <a:rPr lang="en-US" smtClean="0"/>
              <a:t>4/27/17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46B56-C8DF-6443-B7C7-2A0E64B53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DBE51-ED7C-3C44-B9F1-E2CD8CBE2CF0}" type="datetime1">
              <a:rPr lang="en-US" smtClean="0"/>
              <a:t>4/27/17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5A079-65EE-E149-B0F4-085B102B2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9D67B-C0CC-6646-BE68-30036A2C8E2F}" type="datetime1">
              <a:rPr lang="en-US" smtClean="0"/>
              <a:t>4/27/17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3E2D2-E46E-5640-8290-EFC8CA1CA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B651D-93A4-3242-898F-7720292DCB63}" type="datetime1">
              <a:rPr lang="en-US" smtClean="0"/>
              <a:t>4/27/17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8CA08-4170-FB49-8BEB-FDDDC25AB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B0426-D6B5-C541-AA48-A9CDFF311A96}" type="datetime1">
              <a:rPr lang="en-US" smtClean="0"/>
              <a:t>4/27/17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E24CF-0D87-1943-B019-440A11AFD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A3533-315C-EF49-8761-0503D2D74D6C}" type="datetime1">
              <a:rPr lang="en-US" smtClean="0"/>
              <a:t>4/27/17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2C540-5427-4D48-8636-4B51A6AC4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6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963ED-2B4D-0F4D-9C71-B8A94C08FE08}" type="datetime1">
              <a:rPr lang="en-US" smtClean="0"/>
              <a:t>4/27/17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A0965-5B7A-7041-A0B9-27C50B50F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9A92A-6E49-784B-842C-BBF059E432D5}" type="datetime1">
              <a:rPr lang="en-US" smtClean="0"/>
              <a:t>4/27/17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DBDB4-BDCA-024D-A8A4-22D597FF8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E4406EE7-E8FB-104A-BE97-D2ADFF48DB76}" type="datetime1">
              <a:rPr lang="en-US" smtClean="0"/>
              <a:t>4/27/17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2E0C3D0A-8F77-E645-9B7C-AAB0046EC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8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3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finding data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Start with first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Search until after last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 !=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(n-&gt;value ==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Data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n-&gt;next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Otherwise, move to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next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If you get here, data 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 wasn't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C989FA-D9E2-6C46-A9A1-D85810D88A9D}" type="datetime1">
              <a:rPr lang="en-US" sz="1200" smtClean="0">
                <a:latin typeface="Garamond" charset="0"/>
              </a:rPr>
              <a:t>4/27/17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A0DC1B-C65B-8B49-A8E5-EF75F712ADBE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Open file: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filename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i="1" dirty="0" err="1" smtClean="0">
                <a:ea typeface="+mn-ea"/>
                <a:cs typeface="+mn-cs"/>
              </a:rPr>
              <a:t>file_access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Close file: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file_handle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F5EABF-8009-3343-946C-67DC08ADB02A}" type="datetime1">
              <a:rPr lang="en-US" sz="1200" smtClean="0">
                <a:latin typeface="Garamond" charset="0"/>
              </a:rPr>
              <a:t>4/27/17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58CF-DEC9-8B4A-82EA-9FD9C13CD1A8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character/line input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Character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n,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1" charset="2"/>
              <a:buChar char="q"/>
              <a:defRPr/>
            </a:pPr>
            <a:endParaRPr lang="en-US" dirty="0" smtClean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611A6F-F095-D343-B6FD-969B44650E85}" type="datetime1">
              <a:rPr lang="en-US" sz="1200" smtClean="0">
                <a:latin typeface="Garamond" charset="0"/>
              </a:rPr>
              <a:t>4/27/17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A6253D-13DB-EE49-999B-1EB0DFDA76DB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4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manipulation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Bitwise operators: |  &amp;  ^  ~</a:t>
            </a:r>
          </a:p>
          <a:p>
            <a:pPr lvl="1"/>
            <a:r>
              <a:rPr lang="en-US">
                <a:latin typeface="Arial" charset="0"/>
              </a:rPr>
              <a:t>Used for desired logical operations</a:t>
            </a:r>
          </a:p>
          <a:p>
            <a:pPr lvl="1"/>
            <a:r>
              <a:rPr lang="en-US">
                <a:latin typeface="Arial" charset="0"/>
              </a:rPr>
              <a:t>Used to set/clear bits</a:t>
            </a:r>
          </a:p>
          <a:p>
            <a:r>
              <a:rPr lang="en-US">
                <a:latin typeface="Arial" charset="0"/>
              </a:rPr>
              <a:t>Bit shifts: &lt;&lt;    &gt;&gt;</a:t>
            </a:r>
          </a:p>
          <a:p>
            <a:pPr lvl="1"/>
            <a:r>
              <a:rPr lang="en-US">
                <a:latin typeface="Arial" charset="0"/>
              </a:rPr>
              <a:t>Used to shift bits into position</a:t>
            </a:r>
          </a:p>
          <a:p>
            <a:pPr lvl="1"/>
            <a:r>
              <a:rPr lang="en-US">
                <a:latin typeface="Arial" charset="0"/>
              </a:rPr>
              <a:t>Used for multiplication/division by powers of 2</a:t>
            </a:r>
          </a:p>
          <a:p>
            <a:r>
              <a:rPr lang="en-US">
                <a:latin typeface="Arial" charset="0"/>
              </a:rPr>
              <a:t>Common operations</a:t>
            </a:r>
          </a:p>
          <a:p>
            <a:pPr lvl="1"/>
            <a:r>
              <a:rPr lang="en-US">
                <a:latin typeface="Arial" charset="0"/>
              </a:rPr>
              <a:t>Setting/clearing/flipping individual bit</a:t>
            </a:r>
          </a:p>
          <a:p>
            <a:pPr lvl="1"/>
            <a:r>
              <a:rPr lang="en-US">
                <a:latin typeface="Arial" charset="0"/>
              </a:rPr>
              <a:t>Setting/clearing/flipping multiple bits</a:t>
            </a:r>
          </a:p>
          <a:p>
            <a:pPr lvl="1"/>
            <a:r>
              <a:rPr lang="en-US">
                <a:latin typeface="Arial" charset="0"/>
              </a:rPr>
              <a:t>Extracting bits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1B47F0-308C-274B-B24D-ACF62C12A56B}" type="datetime1">
              <a:rPr lang="en-US" sz="1200" smtClean="0">
                <a:latin typeface="Garamond" charset="0"/>
              </a:rPr>
              <a:t>4/27/17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F98AE-A784-DA4F-AAA7-4DCA46B027AA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0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hexadecimal output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chars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25F4D5-FE70-D643-B7F4-CBAFFC90DE38}" type="datetime1">
              <a:rPr lang="en-US" sz="1200" smtClean="0">
                <a:latin typeface="Garamond" charset="0"/>
              </a:rPr>
              <a:t>4/27/17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FFC90-FB19-C44F-92C7-1247479775C9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9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Exam 3</a:t>
            </a:r>
          </a:p>
          <a:p>
            <a:pPr>
              <a:buFont typeface="Wingdings" pitchFamily="2" charset="2"/>
              <a:buChar char="n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Reminders:</a:t>
            </a:r>
          </a:p>
          <a:p>
            <a:pPr lvl="1">
              <a:defRPr/>
            </a:pPr>
            <a:r>
              <a:rPr lang="en-US" dirty="0"/>
              <a:t>Program 9 “due” today</a:t>
            </a:r>
          </a:p>
          <a:p>
            <a:pPr lvl="2"/>
            <a:r>
              <a:rPr lang="en-US" dirty="0"/>
              <a:t>+15% if submitted on time</a:t>
            </a:r>
          </a:p>
          <a:p>
            <a:pPr lvl="2"/>
            <a:r>
              <a:rPr lang="en-US" dirty="0"/>
              <a:t>+10% if submitted 4/29-5/1</a:t>
            </a:r>
          </a:p>
          <a:p>
            <a:pPr lvl="2"/>
            <a:r>
              <a:rPr lang="en-US" dirty="0"/>
              <a:t>+5% if submitted 5/2-5/4</a:t>
            </a:r>
          </a:p>
          <a:p>
            <a:pPr lvl="1"/>
            <a:r>
              <a:rPr lang="en-US" dirty="0"/>
              <a:t>Exam 3: Friday, 5/5, 6:30-9:30 PM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Exam location depends on section—go to your normal lecture hall (Ball 314 / </a:t>
            </a:r>
            <a:r>
              <a:rPr lang="en-US" b="1" dirty="0" err="1">
                <a:solidFill>
                  <a:srgbClr val="FF0000"/>
                </a:solidFill>
              </a:rPr>
              <a:t>Kitson</a:t>
            </a:r>
            <a:r>
              <a:rPr lang="en-US" b="1" dirty="0">
                <a:solidFill>
                  <a:srgbClr val="FF0000"/>
                </a:solidFill>
              </a:rPr>
              <a:t> 305)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You must attend the section for which you are registered</a:t>
            </a:r>
          </a:p>
          <a:p>
            <a:pPr lvl="2"/>
            <a:r>
              <a:rPr lang="en-US" dirty="0"/>
              <a:t>Q &amp; A session </a:t>
            </a:r>
            <a:r>
              <a:rPr lang="en-US" dirty="0" err="1"/>
              <a:t>Th</a:t>
            </a:r>
            <a:r>
              <a:rPr lang="en-US" dirty="0"/>
              <a:t>—time/location TBD</a:t>
            </a:r>
          </a:p>
          <a:p>
            <a:pPr lvl="2"/>
            <a:r>
              <a:rPr lang="en-US" dirty="0"/>
              <a:t>Must complete course </a:t>
            </a:r>
            <a:r>
              <a:rPr lang="en-US" dirty="0" err="1"/>
              <a:t>eval</a:t>
            </a:r>
            <a:r>
              <a:rPr lang="en-US" dirty="0"/>
              <a:t> prior to exam</a:t>
            </a:r>
          </a:p>
          <a:p>
            <a:pPr lvl="1"/>
            <a:r>
              <a:rPr lang="en-US" dirty="0"/>
              <a:t>Today is last day to submit </a:t>
            </a:r>
            <a:r>
              <a:rPr lang="en-US" dirty="0" err="1"/>
              <a:t>regrades</a:t>
            </a:r>
            <a:r>
              <a:rPr lang="en-US" dirty="0"/>
              <a:t> for P1-P7, Exam 2</a:t>
            </a:r>
          </a:p>
          <a:p>
            <a:pPr lvl="1"/>
            <a:r>
              <a:rPr lang="en-US" dirty="0"/>
              <a:t>Last day to submit P8 </a:t>
            </a:r>
            <a:r>
              <a:rPr lang="en-US" dirty="0" err="1"/>
              <a:t>regrades</a:t>
            </a:r>
            <a:r>
              <a:rPr lang="en-US" dirty="0"/>
              <a:t>, P9: </a:t>
            </a:r>
            <a:r>
              <a:rPr lang="en-US" b="1" u="sng" dirty="0">
                <a:solidFill>
                  <a:srgbClr val="FF0000"/>
                </a:solidFill>
              </a:rPr>
              <a:t>Thursday, 5/4</a:t>
            </a:r>
          </a:p>
          <a:p>
            <a:pPr lvl="2"/>
            <a:r>
              <a:rPr lang="en-US" b="1" u="sng" dirty="0">
                <a:solidFill>
                  <a:srgbClr val="FF0000"/>
                </a:solidFill>
              </a:rPr>
              <a:t>Please remember to e-mail the appropriate TA &amp; your instructor for late/</a:t>
            </a:r>
            <a:r>
              <a:rPr lang="en-US" b="1" u="sng" dirty="0" err="1">
                <a:solidFill>
                  <a:srgbClr val="FF0000"/>
                </a:solidFill>
              </a:rPr>
              <a:t>regrade</a:t>
            </a:r>
            <a:r>
              <a:rPr lang="en-US" b="1" u="sng" dirty="0">
                <a:solidFill>
                  <a:srgbClr val="FF0000"/>
                </a:solidFill>
              </a:rPr>
              <a:t> submissions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E33DFB-E06F-6E45-8839-E1C881C3DEED}" type="datetime1">
              <a:rPr lang="en-US" sz="1200" smtClean="0">
                <a:latin typeface="Garamond" charset="0"/>
              </a:rPr>
              <a:t>4/27/17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731AE5-AE68-544B-A5C5-23B729D5E487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 smtClean="0"/>
              <a:t>Program </a:t>
            </a:r>
            <a:r>
              <a:rPr lang="en-US" dirty="0"/>
              <a:t>9 </a:t>
            </a:r>
            <a:r>
              <a:rPr lang="en-US" dirty="0" smtClean="0"/>
              <a:t>“due” today</a:t>
            </a:r>
            <a:endParaRPr lang="en-US" dirty="0"/>
          </a:p>
          <a:p>
            <a:pPr lvl="2"/>
            <a:r>
              <a:rPr lang="en-US" dirty="0" smtClean="0"/>
              <a:t>+</a:t>
            </a:r>
            <a:r>
              <a:rPr lang="en-US" dirty="0"/>
              <a:t>15% if submitted on time</a:t>
            </a:r>
          </a:p>
          <a:p>
            <a:pPr lvl="2"/>
            <a:r>
              <a:rPr lang="en-US" dirty="0" smtClean="0"/>
              <a:t>+10% if submitted 4/29-5/1</a:t>
            </a:r>
          </a:p>
          <a:p>
            <a:pPr lvl="2"/>
            <a:r>
              <a:rPr lang="en-US" dirty="0" smtClean="0"/>
              <a:t>+5% if submitted 5/2-5/4</a:t>
            </a:r>
          </a:p>
          <a:p>
            <a:pPr lvl="1"/>
            <a:r>
              <a:rPr lang="en-US" dirty="0" smtClean="0"/>
              <a:t>Exam </a:t>
            </a:r>
            <a:r>
              <a:rPr lang="en-US" dirty="0"/>
              <a:t>3: </a:t>
            </a:r>
            <a:r>
              <a:rPr lang="en-US" dirty="0" smtClean="0"/>
              <a:t>Friday, 5/5, 6:30-9:30 PM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Exam location depends on section—go to your normal lecture hall (Ball 314 / </a:t>
            </a:r>
            <a:r>
              <a:rPr lang="en-US" b="1" dirty="0" err="1" smtClean="0">
                <a:solidFill>
                  <a:srgbClr val="FF0000"/>
                </a:solidFill>
              </a:rPr>
              <a:t>Kitson</a:t>
            </a:r>
            <a:r>
              <a:rPr lang="en-US" b="1" dirty="0" smtClean="0">
                <a:solidFill>
                  <a:srgbClr val="FF0000"/>
                </a:solidFill>
              </a:rPr>
              <a:t> 305)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</a:rPr>
              <a:t>You must attend the section for which you are registered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Q &amp; A session </a:t>
            </a:r>
            <a:r>
              <a:rPr lang="en-US" dirty="0" err="1" smtClean="0"/>
              <a:t>Th</a:t>
            </a:r>
            <a:r>
              <a:rPr lang="en-US" dirty="0" smtClean="0"/>
              <a:t>—time/location TBD</a:t>
            </a:r>
            <a:endParaRPr lang="en-US" dirty="0"/>
          </a:p>
          <a:p>
            <a:pPr lvl="2"/>
            <a:r>
              <a:rPr lang="en-US" dirty="0" smtClean="0"/>
              <a:t>Must complete course </a:t>
            </a:r>
            <a:r>
              <a:rPr lang="en-US" dirty="0" err="1" smtClean="0"/>
              <a:t>eval</a:t>
            </a:r>
            <a:r>
              <a:rPr lang="en-US" dirty="0" smtClean="0"/>
              <a:t> prior to exam</a:t>
            </a:r>
            <a:endParaRPr lang="en-US" dirty="0"/>
          </a:p>
          <a:p>
            <a:pPr lvl="1"/>
            <a:r>
              <a:rPr lang="en-US" dirty="0" smtClean="0"/>
              <a:t>Today is last day to submi</a:t>
            </a:r>
            <a:r>
              <a:rPr lang="en-US" dirty="0" smtClean="0"/>
              <a:t>t </a:t>
            </a:r>
            <a:r>
              <a:rPr lang="en-US" dirty="0" err="1" smtClean="0"/>
              <a:t>regrades</a:t>
            </a:r>
            <a:r>
              <a:rPr lang="en-US" dirty="0" smtClean="0"/>
              <a:t> for P1-P7, Exam 2</a:t>
            </a:r>
            <a:endParaRPr lang="en-US" dirty="0" smtClean="0"/>
          </a:p>
          <a:p>
            <a:pPr lvl="1"/>
            <a:r>
              <a:rPr lang="en-US" dirty="0" smtClean="0"/>
              <a:t>Last </a:t>
            </a:r>
            <a:r>
              <a:rPr lang="en-US" dirty="0" smtClean="0"/>
              <a:t>day to submit </a:t>
            </a:r>
            <a:r>
              <a:rPr lang="en-US" dirty="0" smtClean="0"/>
              <a:t>P8 </a:t>
            </a:r>
            <a:r>
              <a:rPr lang="en-US" dirty="0" err="1" smtClean="0"/>
              <a:t>regrades</a:t>
            </a:r>
            <a:r>
              <a:rPr lang="en-US" dirty="0" smtClean="0"/>
              <a:t>, P9: </a:t>
            </a:r>
            <a:r>
              <a:rPr lang="en-US" b="1" u="sng" dirty="0" smtClean="0">
                <a:solidFill>
                  <a:srgbClr val="FF0000"/>
                </a:solidFill>
              </a:rPr>
              <a:t>Thursday, 5/4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</a:rPr>
              <a:t>Please remember to e-mail the appropriate TA &amp; your instructor for late/</a:t>
            </a:r>
            <a:r>
              <a:rPr lang="en-US" b="1" u="sng" dirty="0" err="1" smtClean="0">
                <a:solidFill>
                  <a:srgbClr val="FF0000"/>
                </a:solidFill>
              </a:rPr>
              <a:t>regrade</a:t>
            </a:r>
            <a:r>
              <a:rPr lang="en-US" b="1" u="sng" dirty="0" smtClean="0">
                <a:solidFill>
                  <a:srgbClr val="FF0000"/>
                </a:solidFill>
              </a:rPr>
              <a:t> submissions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marL="344487" lvl="1" indent="0">
              <a:buNone/>
            </a:pP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Today’</a:t>
            </a:r>
            <a:r>
              <a:rPr lang="en-US" altLang="ja-JP" dirty="0" smtClean="0"/>
              <a:t>s class: Exam 3 Preview</a:t>
            </a:r>
            <a:endParaRPr lang="en-US" dirty="0"/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2C6A62-36BD-F14C-BF31-76452CDC5A58}" type="datetime1">
              <a:rPr lang="en-US" sz="1200" smtClean="0">
                <a:latin typeface="Garamond"/>
                <a:cs typeface="Garamond"/>
              </a:rPr>
              <a:t>4/27/17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ECE Application Programming: Exam 3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C54EE8-D42F-6B4F-89E9-ABA54A99C133}" type="slidenum">
              <a:rPr lang="en-US" sz="1200" smtClean="0">
                <a:latin typeface="Garamond"/>
                <a:cs typeface="Garamond"/>
              </a:rPr>
              <a:pPr/>
              <a:t>2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 3 notes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Allowed one 8.5</a:t>
            </a:r>
            <a:r>
              <a:rPr lang="ja-JP" altLang="en-US" dirty="0" smtClean="0"/>
              <a:t>”</a:t>
            </a:r>
            <a:r>
              <a:rPr lang="en-US" dirty="0" smtClean="0"/>
              <a:t> x 11</a:t>
            </a:r>
            <a:r>
              <a:rPr lang="ja-JP" altLang="en-US" dirty="0" smtClean="0"/>
              <a:t>”</a:t>
            </a:r>
            <a:r>
              <a:rPr lang="en-US" dirty="0" smtClean="0"/>
              <a:t> two-sided note sheet</a:t>
            </a:r>
          </a:p>
          <a:p>
            <a:pPr lvl="1"/>
            <a:r>
              <a:rPr lang="en-US" dirty="0" smtClean="0"/>
              <a:t>No other notes or electronic devices</a:t>
            </a:r>
          </a:p>
          <a:p>
            <a:r>
              <a:rPr lang="en-US" dirty="0" smtClean="0"/>
              <a:t>Exam lasts 3 hours (but is written for ~50 min)</a:t>
            </a:r>
          </a:p>
          <a:p>
            <a:r>
              <a:rPr lang="en-US" dirty="0" smtClean="0"/>
              <a:t>Coverage </a:t>
            </a:r>
          </a:p>
          <a:p>
            <a:pPr lvl="1"/>
            <a:r>
              <a:rPr lang="en-US" dirty="0" smtClean="0"/>
              <a:t>All lectures after Exam 2 (lectures </a:t>
            </a:r>
            <a:r>
              <a:rPr lang="en-US" dirty="0" smtClean="0"/>
              <a:t>26-27, 29-36)</a:t>
            </a:r>
            <a:endParaRPr lang="en-US" dirty="0" smtClean="0"/>
          </a:p>
          <a:p>
            <a:r>
              <a:rPr lang="en-US" dirty="0" smtClean="0"/>
              <a:t>Format similar to Exams 1 &amp; 2</a:t>
            </a:r>
          </a:p>
          <a:p>
            <a:pPr lvl="1"/>
            <a:r>
              <a:rPr lang="en-US" dirty="0" smtClean="0"/>
              <a:t>Multiple choice (5 parts) </a:t>
            </a:r>
            <a:r>
              <a:rPr lang="en-US" i="1" dirty="0" smtClean="0">
                <a:solidFill>
                  <a:srgbClr val="FF0000"/>
                </a:solidFill>
              </a:rPr>
              <a:t>(file I/O; </a:t>
            </a:r>
            <a:r>
              <a:rPr lang="en-US" i="1" dirty="0" smtClean="0">
                <a:solidFill>
                  <a:srgbClr val="FF0000"/>
                </a:solidFill>
              </a:rPr>
              <a:t>character/line I/O; bitwise operators)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Code reading (3 parts) </a:t>
            </a:r>
            <a:r>
              <a:rPr lang="en-US" i="1" dirty="0" smtClean="0">
                <a:solidFill>
                  <a:srgbClr val="FF0000"/>
                </a:solidFill>
              </a:rPr>
              <a:t>(dynamic memory allocation, including linked lists)</a:t>
            </a:r>
          </a:p>
          <a:p>
            <a:pPr lvl="1"/>
            <a:r>
              <a:rPr lang="en-US" dirty="0" smtClean="0"/>
              <a:t>Code writing (3 parts) </a:t>
            </a:r>
            <a:r>
              <a:rPr lang="en-US" i="1" dirty="0" smtClean="0">
                <a:solidFill>
                  <a:srgbClr val="FF0000"/>
                </a:solidFill>
              </a:rPr>
              <a:t>(structures, </a:t>
            </a:r>
            <a:r>
              <a:rPr lang="en-US" i="1" u="sng" dirty="0" smtClean="0">
                <a:solidFill>
                  <a:srgbClr val="FF0000"/>
                </a:solidFill>
              </a:rPr>
              <a:t>not </a:t>
            </a:r>
            <a:r>
              <a:rPr lang="en-US" i="1" dirty="0" smtClean="0">
                <a:solidFill>
                  <a:srgbClr val="FF0000"/>
                </a:solidFill>
              </a:rPr>
              <a:t>including linked lists)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E052F9-91EF-2247-8039-87B9C43C32EF}" type="datetime1">
              <a:rPr lang="en-US" sz="1200" smtClean="0">
                <a:latin typeface="Garamond"/>
                <a:cs typeface="Garamond"/>
              </a:rPr>
              <a:t>4/27/17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CAC1-626C-3641-BBFA-450C6B4447F4}" type="slidenum">
              <a:rPr lang="en-US" sz="1200" smtClean="0">
                <a:latin typeface="Garamond"/>
                <a:cs typeface="Garamond"/>
              </a:rPr>
              <a:pPr/>
              <a:t>3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*sPtr;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FA29C3-C846-074A-8B32-65AAA020C04E}" type="datetime1">
              <a:rPr lang="en-US" sz="1200" smtClean="0">
                <a:latin typeface="Garamond" charset="0"/>
              </a:rPr>
              <a:t>4/27/17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D8CDDD-C6D1-8849-BBB0-4F7FAD42C05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B4ED3E-BD61-444C-A366-AD614642497A}" type="datetime1">
              <a:rPr lang="en-US" sz="1200" smtClean="0">
                <a:latin typeface="Garamond" charset="0"/>
              </a:rPr>
              <a:t>4/27/17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53569-A361-114C-ADD3-D2DB4D632F5E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3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sz="2800" dirty="0" smtClean="0">
                <a:latin typeface="Arial" charset="0"/>
              </a:rPr>
              <a:t>Dynamically allocated array</a:t>
            </a:r>
            <a:endParaRPr lang="en-US" sz="2800" dirty="0">
              <a:latin typeface="Arial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= 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*)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malloc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(n * 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sizeof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));</a:t>
            </a:r>
            <a:endParaRPr lang="en-US" sz="26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Can then use array notation: </a:t>
            </a:r>
            <a:r>
              <a:rPr lang="en-US" sz="2400" dirty="0" err="1">
                <a:latin typeface="Arial" charset="0"/>
              </a:rPr>
              <a:t>arr</a:t>
            </a:r>
            <a:r>
              <a:rPr lang="en-US" sz="2400" dirty="0">
                <a:latin typeface="Arial" charset="0"/>
              </a:rPr>
              <a:t>[</a:t>
            </a:r>
            <a:r>
              <a:rPr lang="en-US" sz="24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] = 0;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D9A4FE-BD12-C541-B121-BCF9EBE3E019}" type="datetime1">
              <a:rPr lang="en-US" sz="1200" smtClean="0">
                <a:latin typeface="Garamond" charset="0"/>
              </a:rPr>
              <a:t>4/27/17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66C886-3227-CD4C-82A1-00E155131AC8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pointer-based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67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Data structures to optimize data organization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Structure containing pointer(s) to other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data: allocate space for new node, then adjust pointers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data: adjust pointers, then free space for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linked list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typedef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value;	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/ Data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*next;  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	/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/ Pointer to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			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/  next node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95BBBD-72C5-0349-8872-F580DBBCC0FA}" type="datetime1">
              <a:rPr lang="en-US" sz="1200" smtClean="0">
                <a:latin typeface="Garamond" charset="0"/>
              </a:rPr>
              <a:t>4/27/17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16E7DB-EA20-184F-BDC2-C3F1E60FC232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32774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Content Placeholder 2"/>
          <p:cNvSpPr txBox="1">
            <a:spLocks/>
          </p:cNvSpPr>
          <p:nvPr/>
        </p:nvSpPr>
        <p:spPr bwMode="auto">
          <a:xfrm>
            <a:off x="76200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79A16B-AAD7-9A46-B1EE-74A7F3045CF8}" type="datetime1">
              <a:rPr lang="en-US" sz="1200" smtClean="0">
                <a:latin typeface="Garamond" charset="0"/>
              </a:rPr>
              <a:t>4/27/17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89262B-8D29-6C48-8F7C-4CBEC8CA5E98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deleting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  <a:extLst/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*cur 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current node--initially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node before cur--initially NULL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Loop will search list, stopping either when list ends or value is found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((cur !=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&amp;&amp; (cur-&gt;value !=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cur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cur-&gt;next;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wasn't found--return unmodified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(cur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is in first node--must change pointer to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Otherwise, set next pointer in </a:t>
            </a:r>
            <a:r>
              <a:rPr lang="en-US" sz="14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(node before one being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  removed) to point past node being removed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else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cur-&gt;next;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free(cur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CD5710-63FA-B146-870E-732A65042D55}" type="datetime1">
              <a:rPr lang="en-US" sz="1200" smtClean="0">
                <a:latin typeface="Garamond" charset="0"/>
              </a:rPr>
              <a:t>4/27/17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BB12C-C6DB-9A4E-9375-FC25E4373260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7997</TotalTime>
  <Words>1051</Words>
  <Application>Microsoft Macintosh PowerPoint</Application>
  <PresentationFormat>On-screen Show (4:3)</PresentationFormat>
  <Paragraphs>247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EECE.2160 ECE Application Programming</vt:lpstr>
      <vt:lpstr>Lecture outline</vt:lpstr>
      <vt:lpstr>Exam 3 notes</vt:lpstr>
      <vt:lpstr>Review: Structures</vt:lpstr>
      <vt:lpstr>Review: Nested structures</vt:lpstr>
      <vt:lpstr>Review: dynamic memory allocation</vt:lpstr>
      <vt:lpstr>Review: pointer-based data structures</vt:lpstr>
      <vt:lpstr>Review: Adding to list</vt:lpstr>
      <vt:lpstr>Review: deleting from list</vt:lpstr>
      <vt:lpstr>Review: finding data in list</vt:lpstr>
      <vt:lpstr>Review: File I/O</vt:lpstr>
      <vt:lpstr>Review: character/line input</vt:lpstr>
      <vt:lpstr>Review: bit manipulation</vt:lpstr>
      <vt:lpstr>Review: hexadecimal output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1728</cp:revision>
  <dcterms:created xsi:type="dcterms:W3CDTF">2006-04-03T05:03:01Z</dcterms:created>
  <dcterms:modified xsi:type="dcterms:W3CDTF">2017-04-28T00:35:09Z</dcterms:modified>
</cp:coreProperties>
</file>