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97" r:id="rId4"/>
    <p:sldId id="498" r:id="rId5"/>
    <p:sldId id="478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95" r:id="rId14"/>
    <p:sldId id="496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9/21/16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6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4AAA4-5B5F-7B4F-B828-AF0CBA7F557C}" type="datetime1">
              <a:rPr lang="en-US" smtClean="0"/>
              <a:t>9/21/16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BB21F-79C8-5441-90BA-C9997CEEA0E2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F413D-9747-114C-8E45-93482E83548D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57401-1FFA-8F48-AF9E-953FEA4CEAAB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011F4-9CFC-784F-A4A6-C1E17AD72AD1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46DBE-FC0F-7947-A38B-4E3E4F291007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86109-A76B-F548-9E78-912431F373F3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AF514-47DA-0741-BD29-86C238D1EC0A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E535F-B2C9-5340-9181-A20D5D0DD1D2}" type="datetime1">
              <a:rPr lang="en-US" smtClean="0"/>
              <a:t>9/21/16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41F11-2684-6A46-B426-1A115D4298AD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9F36A-86A0-E442-9410-18C8CB0CE398}" type="datetime1">
              <a:rPr lang="en-US" smtClean="0"/>
              <a:t>9/21/16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C92FC-6FFA-A843-98CA-8C194FF08F43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F7ACA-7E20-FB41-A6F6-7F02FCF119EE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B7A0031-0796-2846-881C-A62874FDFB2A}" type="datetime1">
              <a:rPr lang="en-US" smtClean="0"/>
              <a:t>9/21/16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</a:t>
            </a:r>
            <a:r>
              <a:rPr lang="en-US" dirty="0" smtClean="0"/>
              <a:t>0x1234   </a:t>
            </a:r>
            <a:r>
              <a:rPr lang="en-US" dirty="0" smtClean="0"/>
              <a:t>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</a:t>
            </a:r>
            <a:r>
              <a:rPr lang="en-US" dirty="0" smtClean="0"/>
              <a:t>0x2468   </a:t>
            </a:r>
            <a:r>
              <a:rPr lang="en-US" dirty="0" smtClean="0"/>
              <a:t>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0AC78-E030-3B43-A950-835A06723591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</a:t>
            </a:r>
            <a:r>
              <a:rPr lang="en-US" dirty="0" smtClean="0">
                <a:sym typeface="Wingdings" pitchFamily="2" charset="2"/>
              </a:rPr>
              <a:t>0x1234 </a:t>
            </a:r>
            <a:r>
              <a:rPr lang="en-US" dirty="0" smtClean="0">
                <a:sym typeface="Wingdings" pitchFamily="2" charset="2"/>
              </a:rPr>
              <a:t>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</a:t>
            </a:r>
            <a:r>
              <a:rPr lang="en-US" dirty="0" smtClean="0">
                <a:sym typeface="Wingdings" pitchFamily="2" charset="2"/>
              </a:rPr>
              <a:t>0x02 </a:t>
            </a:r>
            <a:r>
              <a:rPr lang="en-US" dirty="0" smtClean="0">
                <a:sym typeface="Wingdings" pitchFamily="2" charset="2"/>
              </a:rPr>
              <a:t>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</a:t>
            </a:r>
            <a:r>
              <a:rPr lang="en-US" dirty="0" smtClean="0">
                <a:sym typeface="Wingdings" pitchFamily="2" charset="2"/>
              </a:rPr>
              <a:t>0x048D </a:t>
            </a:r>
            <a:r>
              <a:rPr lang="en-US" dirty="0" smtClean="0">
                <a:sym typeface="Wingdings" pitchFamily="2" charset="2"/>
              </a:rPr>
              <a:t>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85772-E5F7-C24A-859A-07199EFE46EF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 dirty="0" err="1">
                <a:latin typeface="Arial" charset="0"/>
                <a:sym typeface="Wingdings" charset="0"/>
              </a:rPr>
              <a:t>Dest</a:t>
            </a:r>
            <a:r>
              <a:rPr lang="en-US" sz="1600" dirty="0">
                <a:latin typeface="Arial" charset="0"/>
                <a:sym typeface="Wingdings" charset="0"/>
              </a:rPr>
              <a:t>  = (AX) = </a:t>
            </a:r>
            <a:r>
              <a:rPr lang="en-US" sz="1600" dirty="0" smtClean="0">
                <a:latin typeface="Arial" charset="0"/>
                <a:sym typeface="Wingdings" charset="0"/>
              </a:rPr>
              <a:t>0x091A </a:t>
            </a:r>
            <a:r>
              <a:rPr lang="en-US" sz="1600" dirty="0">
                <a:latin typeface="Arial" charset="0"/>
                <a:sym typeface="Wingdings" charset="0"/>
              </a:rPr>
              <a:t>= 0000100100011010</a:t>
            </a:r>
            <a:r>
              <a:rPr lang="en-US" sz="1600" baseline="-25000" dirty="0">
                <a:latin typeface="Arial" charset="0"/>
                <a:sym typeface="Wingdings" charset="0"/>
              </a:rPr>
              <a:t>2</a:t>
            </a:r>
            <a:r>
              <a:rPr lang="en-US" sz="1600" dirty="0">
                <a:latin typeface="Arial" charset="0"/>
                <a:sym typeface="Wingdings" charset="0"/>
              </a:rPr>
              <a:t> = +2330, Count = </a:t>
            </a:r>
            <a:r>
              <a:rPr lang="en-US" sz="1600" dirty="0" smtClean="0">
                <a:latin typeface="Arial" charset="0"/>
                <a:sym typeface="Wingdings" charset="0"/>
              </a:rPr>
              <a:t>0x02 </a:t>
            </a:r>
            <a:r>
              <a:rPr lang="en-US" sz="1600" dirty="0">
                <a:latin typeface="Arial" charset="0"/>
                <a:sym typeface="Wingdings" charset="0"/>
              </a:rPr>
              <a:t>,  CF = X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 dirty="0" err="1">
                <a:latin typeface="Arial" charset="0"/>
                <a:sym typeface="Wingdings" charset="0"/>
              </a:rPr>
              <a:t>Dest</a:t>
            </a:r>
            <a:r>
              <a:rPr lang="en-US" sz="1600" dirty="0">
                <a:latin typeface="Arial" charset="0"/>
                <a:sym typeface="Wingdings" charset="0"/>
              </a:rPr>
              <a:t>  = (AX) = </a:t>
            </a:r>
            <a:r>
              <a:rPr lang="en-US" sz="1600" dirty="0" smtClean="0">
                <a:latin typeface="Arial" charset="0"/>
                <a:sym typeface="Wingdings" charset="0"/>
              </a:rPr>
              <a:t>0x0246 </a:t>
            </a:r>
            <a:r>
              <a:rPr lang="en-US" sz="1600" dirty="0">
                <a:latin typeface="Arial" charset="0"/>
                <a:sym typeface="Wingdings" charset="0"/>
              </a:rPr>
              <a:t>=  0000001001000110</a:t>
            </a:r>
            <a:r>
              <a:rPr lang="en-US" sz="1600" baseline="-25000" dirty="0">
                <a:latin typeface="Arial" charset="0"/>
                <a:sym typeface="Wingdings" charset="0"/>
              </a:rPr>
              <a:t>2</a:t>
            </a:r>
            <a:r>
              <a:rPr lang="en-US" sz="1600" dirty="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latin typeface="Arial" charset="0"/>
                <a:sym typeface="Wingdings" charset="0"/>
              </a:rPr>
              <a:t>4 X +582 = +2328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39A214-2DA7-4846-8ED9-34239E961F77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Arial" charset="0"/>
              </a:rPr>
              <a:t>Example:</a:t>
            </a:r>
            <a:r>
              <a:rPr lang="en-US" dirty="0">
                <a:latin typeface="Arial" charset="0"/>
              </a:rPr>
              <a:t> Given AL = </a:t>
            </a:r>
            <a:r>
              <a:rPr lang="en-US" dirty="0" smtClean="0">
                <a:latin typeface="Arial" charset="0"/>
              </a:rPr>
              <a:t>0x15, </a:t>
            </a:r>
            <a:r>
              <a:rPr lang="en-US" dirty="0">
                <a:latin typeface="Arial" charset="0"/>
              </a:rPr>
              <a:t>CL = </a:t>
            </a:r>
            <a:r>
              <a:rPr lang="en-US" dirty="0" smtClean="0">
                <a:latin typeface="Arial" charset="0"/>
              </a:rPr>
              <a:t>0x03, </a:t>
            </a:r>
            <a:r>
              <a:rPr lang="en-US" dirty="0">
                <a:latin typeface="Arial" charset="0"/>
              </a:rPr>
              <a:t>and CF = 0 show the state of AL and CF after each instruction in the sequence below:</a:t>
            </a:r>
          </a:p>
          <a:p>
            <a:pPr lvl="1"/>
            <a:r>
              <a:rPr lang="en-US" dirty="0">
                <a:latin typeface="Arial" charset="0"/>
              </a:rPr>
              <a:t>SHL AL, 1</a:t>
            </a:r>
          </a:p>
          <a:p>
            <a:pPr lvl="1"/>
            <a:r>
              <a:rPr lang="en-US" dirty="0">
                <a:latin typeface="Arial" charset="0"/>
              </a:rPr>
              <a:t>SHR AL, CL</a:t>
            </a:r>
          </a:p>
          <a:p>
            <a:pPr lvl="1"/>
            <a:r>
              <a:rPr lang="en-US" dirty="0">
                <a:latin typeface="Arial" charset="0"/>
              </a:rPr>
              <a:t>SAL AL, 5</a:t>
            </a:r>
          </a:p>
          <a:p>
            <a:pPr lvl="1"/>
            <a:r>
              <a:rPr lang="en-US" dirty="0">
                <a:latin typeface="Arial" charset="0"/>
              </a:rPr>
              <a:t>SAR AL, 2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2FDC1E-8989-334F-A020-FA2CF83EC223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Initially, AL = </a:t>
            </a:r>
            <a:r>
              <a:rPr lang="en-US" sz="2100" dirty="0" smtClean="0">
                <a:latin typeface="Arial" charset="0"/>
              </a:rPr>
              <a:t>0x15 </a:t>
            </a:r>
            <a:r>
              <a:rPr lang="en-US" sz="2100" dirty="0">
                <a:latin typeface="Arial" charset="0"/>
              </a:rPr>
              <a:t>= 00010101</a:t>
            </a:r>
            <a:r>
              <a:rPr lang="en-US" sz="2100" baseline="-25000" dirty="0">
                <a:latin typeface="Arial" charset="0"/>
              </a:rPr>
              <a:t>2</a:t>
            </a:r>
            <a:endParaRPr lang="en-US" sz="21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0x2A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0x05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 dirty="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0xA0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 dirty="0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0xE8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19369-27F1-DD40-9D8A-6804B0AE0BD3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Rotate instructions</a:t>
            </a:r>
          </a:p>
          <a:p>
            <a:pPr lvl="1"/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3 due 2:00 PM, Wednesday, 9/28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1: Friday, 9/30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Allowed </a:t>
            </a:r>
            <a:r>
              <a:rPr lang="en-US" dirty="0"/>
              <a:t>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03711-F4F4-FE44-AD78-E5678EFC4738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</a:t>
            </a:r>
            <a:r>
              <a:rPr lang="en-US" dirty="0"/>
              <a:t>3 </a:t>
            </a:r>
            <a:r>
              <a:rPr lang="en-US" dirty="0" smtClean="0"/>
              <a:t>due </a:t>
            </a:r>
            <a:r>
              <a:rPr lang="en-US" dirty="0" smtClean="0"/>
              <a:t>2:</a:t>
            </a:r>
            <a:r>
              <a:rPr lang="en-US" dirty="0"/>
              <a:t>00 </a:t>
            </a:r>
            <a:r>
              <a:rPr lang="en-US" dirty="0" smtClean="0"/>
              <a:t>PM, </a:t>
            </a:r>
            <a:r>
              <a:rPr lang="en-US" dirty="0" smtClean="0"/>
              <a:t>Wednesday</a:t>
            </a:r>
            <a:r>
              <a:rPr lang="en-US" dirty="0" smtClean="0"/>
              <a:t>, 9/28</a:t>
            </a:r>
            <a:endParaRPr lang="en-US" dirty="0"/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 dirty="0"/>
              <a:t>Exam 1</a:t>
            </a:r>
            <a:r>
              <a:rPr lang="en-US" dirty="0" smtClean="0"/>
              <a:t>: Friday, 9/30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Allowed 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Logical and shift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EFDA33B-017A-F74B-88C4-917D41DB2F11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MUL</a:t>
            </a:r>
            <a:r>
              <a:rPr lang="en-US" dirty="0">
                <a:latin typeface="Garamond" charset="0"/>
              </a:rPr>
              <a:t>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AFBFD5-89D8-BA48-ADDD-E87051AE3DA6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36E98-CB98-1545-8445-ED95F94C0EB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DIV</a:t>
            </a:r>
            <a:r>
              <a:rPr lang="en-US" dirty="0">
                <a:latin typeface="Garamond" charset="0"/>
              </a:rPr>
              <a:t>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causes exception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C3C66D-43A0-F846-BDC0-7BB784A993BD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2C4376-A49C-984D-B298-4BBB6A75366B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FF0914-98A2-FA46-A6B3-94E9EB549E5A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(</a:t>
            </a:r>
            <a:r>
              <a:rPr lang="en-US" dirty="0" smtClean="0">
                <a:ea typeface="+mn-ea"/>
                <a:sym typeface="Wingdings" pitchFamily="2" charset="2"/>
              </a:rPr>
              <a:t>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C9F589-86AC-EB41-A32D-25D0D1947E0D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 dirty="0">
                <a:latin typeface="Arial" charset="0"/>
              </a:rPr>
              <a:t>MOV AL, </a:t>
            </a:r>
            <a:r>
              <a:rPr lang="en-US" dirty="0" smtClean="0">
                <a:latin typeface="Arial" charset="0"/>
              </a:rPr>
              <a:t>0x55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AND AL, </a:t>
            </a:r>
            <a:r>
              <a:rPr lang="en-US" dirty="0" smtClean="0">
                <a:latin typeface="Arial" charset="0"/>
              </a:rPr>
              <a:t>0x1F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OR AL, </a:t>
            </a:r>
            <a:r>
              <a:rPr lang="en-US" dirty="0" smtClean="0">
                <a:latin typeface="Arial" charset="0"/>
              </a:rPr>
              <a:t>0xC0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XOR AL, </a:t>
            </a:r>
            <a:r>
              <a:rPr lang="en-US" dirty="0" smtClean="0">
                <a:latin typeface="Arial" charset="0"/>
              </a:rPr>
              <a:t>0x0F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NOT AL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BD4B0-E266-D54F-A57E-FE261542BE0F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0x55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dirty="0" smtClean="0">
                <a:solidFill>
                  <a:srgbClr val="FF0000"/>
                </a:solidFill>
              </a:rPr>
              <a:t>0x55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0x1FH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dirty="0" smtClean="0">
                <a:solidFill>
                  <a:srgbClr val="FF0000"/>
                </a:solidFill>
              </a:rPr>
              <a:t>0x55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0x1F </a:t>
            </a:r>
            <a:r>
              <a:rPr lang="en-US" dirty="0" smtClean="0">
                <a:solidFill>
                  <a:srgbClr val="FF0000"/>
                </a:solidFill>
              </a:rPr>
              <a:t>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</a:t>
            </a:r>
            <a:r>
              <a:rPr lang="en-US" dirty="0" smtClean="0">
                <a:solidFill>
                  <a:srgbClr val="FF0000"/>
                </a:solidFill>
              </a:rPr>
              <a:t>0x15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0xC0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dirty="0" smtClean="0">
                <a:solidFill>
                  <a:srgbClr val="FF0000"/>
                </a:solidFill>
              </a:rPr>
              <a:t>0x15 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0xC0 </a:t>
            </a:r>
            <a:r>
              <a:rPr lang="en-US" dirty="0" smtClean="0">
                <a:solidFill>
                  <a:srgbClr val="FF0000"/>
                </a:solidFill>
              </a:rPr>
              <a:t>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</a:t>
            </a:r>
            <a:r>
              <a:rPr lang="en-US" dirty="0" smtClean="0">
                <a:solidFill>
                  <a:srgbClr val="FF0000"/>
                </a:solidFill>
              </a:rPr>
              <a:t>0xD5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0x0F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dirty="0" smtClean="0">
                <a:solidFill>
                  <a:srgbClr val="FF0000"/>
                </a:solidFill>
              </a:rPr>
              <a:t>0xD5 </a:t>
            </a:r>
            <a:r>
              <a:rPr lang="en-US" dirty="0" smtClean="0">
                <a:solidFill>
                  <a:srgbClr val="FF0000"/>
                </a:solidFill>
              </a:rPr>
              <a:t>XOR </a:t>
            </a:r>
            <a:r>
              <a:rPr lang="en-US" dirty="0" smtClean="0">
                <a:solidFill>
                  <a:srgbClr val="FF0000"/>
                </a:solidFill>
              </a:rPr>
              <a:t>0x0F </a:t>
            </a:r>
            <a:r>
              <a:rPr lang="en-US" dirty="0" smtClean="0">
                <a:solidFill>
                  <a:srgbClr val="FF0000"/>
                </a:solidFill>
              </a:rPr>
              <a:t>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</a:t>
            </a:r>
            <a:r>
              <a:rPr lang="en-US" dirty="0" smtClean="0">
                <a:solidFill>
                  <a:srgbClr val="FF0000"/>
                </a:solidFill>
              </a:rPr>
              <a:t>0xDA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</a:t>
            </a:r>
            <a:r>
              <a:rPr lang="en-US" dirty="0" smtClean="0">
                <a:solidFill>
                  <a:srgbClr val="FF0000"/>
                </a:solidFill>
              </a:rPr>
              <a:t>0xDA </a:t>
            </a:r>
            <a:r>
              <a:rPr lang="en-US" dirty="0" smtClean="0">
                <a:solidFill>
                  <a:srgbClr val="FF0000"/>
                </a:solidFill>
              </a:rPr>
              <a:t>= NOT(11011010) = 00100101 = </a:t>
            </a:r>
            <a:r>
              <a:rPr lang="en-US" dirty="0" smtClean="0">
                <a:solidFill>
                  <a:srgbClr val="FF0000"/>
                </a:solidFill>
              </a:rPr>
              <a:t>0x25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19A458-FB66-6B43-A533-751934FD5016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D747FE-571A-A444-8BF3-6403BEDF1DC4}" type="datetime1">
              <a:rPr lang="en-US" smtClean="0">
                <a:latin typeface="Garamond" charset="0"/>
              </a:rPr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8821</TotalTime>
  <Words>1148</Words>
  <Application>Microsoft Macintosh PowerPoint</Application>
  <PresentationFormat>On-screen Show (4:3)</PresentationFormat>
  <Paragraphs>223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EECE.3170 Microprocessor Systems Design I</vt:lpstr>
      <vt:lpstr>Lecture outline</vt:lpstr>
      <vt:lpstr>Review: MUL/IMUL</vt:lpstr>
      <vt:lpstr>Review: DIV/IDIV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1713</cp:revision>
  <dcterms:created xsi:type="dcterms:W3CDTF">2006-04-03T05:03:01Z</dcterms:created>
  <dcterms:modified xsi:type="dcterms:W3CDTF">2016-09-21T15:29:32Z</dcterms:modified>
</cp:coreProperties>
</file>