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04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8" r:id="rId16"/>
    <p:sldId id="509" r:id="rId17"/>
    <p:sldId id="510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100" d="100"/>
          <a:sy n="100" d="100"/>
        </p:scale>
        <p:origin x="-112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12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13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DFD902-E1E4-D64F-9D31-D0084E867337}" type="datetime1">
              <a:rPr lang="en-US" smtClean="0"/>
              <a:t>9/21/16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146A1-6DF7-0240-ACE0-B58F7CAFFD21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748AF-4FD6-1044-86D2-00AFEDD333AA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36727-6F1D-0143-8007-61D416C0763C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AD9B9-5E7D-894E-B050-D6377755FAB8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571FE-264F-9243-B972-7D110BE891E8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598D0-C7B8-CE44-9460-5D377B949AE1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0DCD-0688-E247-B70A-CBA58F768C29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B31B-B704-6A42-95AB-F319B8B4DCEF}" type="datetime1">
              <a:rPr lang="en-US" smtClean="0"/>
              <a:t>9/21/16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34196-022D-DD4F-98B3-10B966C157BC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10D91-EB25-3344-A971-3C902F4A3BA6}" type="datetime1">
              <a:rPr lang="en-US" smtClean="0"/>
              <a:t>9/21/16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9BCE6-4390-664D-A1A3-163C2253E005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5067F-1747-324A-B39E-A3C11210B3E3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53F2B27-214C-BA44-9C06-884B6D8FF9C0}" type="datetime1">
              <a:rPr lang="en-US" smtClean="0"/>
              <a:t>9/21/16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Rotate, bit test, and bit scan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Initially, AL = </a:t>
            </a:r>
            <a:r>
              <a:rPr lang="en-US" dirty="0" smtClean="0">
                <a:ea typeface="+mn-ea"/>
              </a:rPr>
              <a:t>0x43 </a:t>
            </a:r>
            <a:r>
              <a:rPr lang="en-US" dirty="0" smtClean="0">
                <a:ea typeface="+mn-ea"/>
              </a:rPr>
              <a:t>= 01000011</a:t>
            </a:r>
            <a:r>
              <a:rPr lang="en-US" baseline="-25000" dirty="0" smtClean="0">
                <a:ea typeface="+mn-ea"/>
              </a:rPr>
              <a:t>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010000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010000 = </a:t>
            </a:r>
            <a:r>
              <a:rPr lang="en-US" dirty="0" smtClean="0">
                <a:solidFill>
                  <a:srgbClr val="FF0000"/>
                </a:solidFill>
              </a:rPr>
              <a:t>0xD0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= 0000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0x0D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D9451F-D0A9-B349-A77D-BE43A6FDACA9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(AL,CF) = 000011</a:t>
            </a:r>
            <a:r>
              <a:rPr lang="en-US" b="1" u="sng" dirty="0" smtClean="0">
                <a:solidFill>
                  <a:srgbClr val="FF0000"/>
                </a:solidFill>
              </a:rPr>
              <a:t>01 1</a:t>
            </a:r>
            <a:r>
              <a:rPr lang="en-US" dirty="0" smtClean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</a:t>
            </a:r>
            <a:r>
              <a:rPr lang="en-US" b="1" u="sng" dirty="0" smtClean="0">
                <a:solidFill>
                  <a:srgbClr val="FF0000"/>
                </a:solidFill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1, AL = 01100001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0x61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(CF,AL) = </a:t>
            </a:r>
            <a:r>
              <a:rPr lang="en-US" b="1" u="sng" dirty="0" smtClean="0">
                <a:solidFill>
                  <a:srgbClr val="FF0000"/>
                </a:solidFill>
              </a:rPr>
              <a:t>1 011</a:t>
            </a:r>
            <a:r>
              <a:rPr lang="en-US" dirty="0" smtClean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0 0001</a:t>
            </a:r>
            <a:r>
              <a:rPr lang="en-US" b="1" u="sng" dirty="0" smtClean="0">
                <a:solidFill>
                  <a:srgbClr val="FF0000"/>
                </a:solidFill>
              </a:rPr>
              <a:t>1011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0, AL = 00011011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0x1B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50FFA6-87BD-AA41-A6D7-AAF581CA1220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  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All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   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9BBACE-F214-4745-A522-9437806C0365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BTC  BX,7</a:t>
            </a:r>
          </a:p>
          <a:p>
            <a:r>
              <a:rPr lang="en-US" dirty="0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(BX) = </a:t>
            </a:r>
            <a:r>
              <a:rPr lang="en-US" dirty="0" smtClean="0">
                <a:latin typeface="Arial" charset="0"/>
                <a:sym typeface="Wingdings" charset="0"/>
              </a:rPr>
              <a:t>0x03F0 </a:t>
            </a:r>
            <a:r>
              <a:rPr lang="en-US" dirty="0">
                <a:latin typeface="Arial" charset="0"/>
                <a:sym typeface="Wingdings" charset="0"/>
              </a:rPr>
              <a:t>= 0000 0011 </a:t>
            </a:r>
            <a:r>
              <a:rPr lang="en-US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sym typeface="Wingdings" charset="0"/>
              </a:rPr>
              <a:t>111 0000</a:t>
            </a:r>
            <a:r>
              <a:rPr lang="en-US" baseline="-25000" dirty="0">
                <a:latin typeface="Arial" charset="0"/>
                <a:sym typeface="Wingdings" charset="0"/>
              </a:rPr>
              <a:t>2</a:t>
            </a:r>
          </a:p>
          <a:p>
            <a:r>
              <a:rPr lang="en-US" dirty="0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(BX) = </a:t>
            </a:r>
            <a:r>
              <a:rPr lang="en-US" dirty="0" smtClean="0">
                <a:latin typeface="Arial" charset="0"/>
                <a:sym typeface="Wingdings" charset="0"/>
              </a:rPr>
              <a:t>0x0370 </a:t>
            </a:r>
            <a:r>
              <a:rPr lang="en-US" dirty="0">
                <a:latin typeface="Arial" charset="0"/>
                <a:sym typeface="Wingdings" charset="0"/>
              </a:rPr>
              <a:t>= 0000 0011 </a:t>
            </a:r>
            <a:r>
              <a:rPr lang="en-US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latin typeface="Arial" charset="0"/>
                <a:sym typeface="Wingdings" charset="0"/>
              </a:rPr>
              <a:t>111 0000</a:t>
            </a:r>
            <a:r>
              <a:rPr lang="en-US" baseline="-25000" dirty="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374906-20D8-6949-BBB5-243722038241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 smtClean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 smtClean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</a:t>
            </a:r>
            <a:r>
              <a:rPr lang="en-US" dirty="0" smtClean="0">
                <a:sym typeface="Wingdings" pitchFamily="2" charset="2"/>
              </a:rPr>
              <a:t>0x00000000 </a:t>
            </a:r>
            <a:r>
              <a:rPr lang="en-US" dirty="0" smtClean="0">
                <a:sym typeface="Wingdings" pitchFamily="2" charset="2"/>
              </a:rPr>
              <a:t>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</a:t>
            </a:r>
            <a:r>
              <a:rPr lang="en-US" dirty="0" smtClean="0">
                <a:sym typeface="Wingdings" pitchFamily="2" charset="2"/>
              </a:rPr>
              <a:t>0x00000001 </a:t>
            </a:r>
            <a:r>
              <a:rPr lang="en-US" dirty="0" smtClean="0">
                <a:sym typeface="Wingdings" pitchFamily="2" charset="2"/>
              </a:rPr>
              <a:t> ESI = </a:t>
            </a:r>
            <a:r>
              <a:rPr lang="en-US" dirty="0" smtClean="0">
                <a:sym typeface="Wingdings" pitchFamily="2" charset="2"/>
              </a:rPr>
              <a:t>0x00000000</a:t>
            </a:r>
            <a:r>
              <a:rPr lang="en-US" dirty="0" smtClean="0">
                <a:sym typeface="Wingdings" pitchFamily="2" charset="2"/>
              </a:rPr>
              <a:t>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</a:t>
            </a:r>
            <a:r>
              <a:rPr lang="en-US" dirty="0" smtClean="0">
                <a:sym typeface="Wingdings" pitchFamily="2" charset="2"/>
              </a:rPr>
              <a:t>0x00003000 </a:t>
            </a:r>
            <a:r>
              <a:rPr lang="en-US" dirty="0" smtClean="0">
                <a:sym typeface="Wingdings" pitchFamily="2" charset="2"/>
              </a:rPr>
              <a:t> ESI = </a:t>
            </a:r>
            <a:r>
              <a:rPr lang="en-US" dirty="0" smtClean="0">
                <a:sym typeface="Wingdings" pitchFamily="2" charset="2"/>
              </a:rPr>
              <a:t>0x0000000C</a:t>
            </a:r>
            <a:r>
              <a:rPr lang="en-US" dirty="0" smtClean="0">
                <a:sym typeface="Wingdings" pitchFamily="2" charset="2"/>
              </a:rPr>
              <a:t>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209C89-0DE7-4C4F-87BB-D45C20BD3D03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initial state shown in handout</a:t>
            </a:r>
          </a:p>
          <a:p>
            <a:r>
              <a:rPr lang="en-US" dirty="0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BT	WORD PTR </a:t>
            </a:r>
            <a:r>
              <a:rPr lang="en-US" dirty="0" smtClean="0">
                <a:latin typeface="Arial" charset="0"/>
              </a:rPr>
              <a:t>[0x21102]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latin typeface="Arial" charset="0"/>
              </a:rPr>
              <a:t>BTC	WORD PTR </a:t>
            </a:r>
            <a:r>
              <a:rPr lang="en-US" dirty="0" smtClean="0">
                <a:latin typeface="Arial" charset="0"/>
              </a:rPr>
              <a:t>[0x21110]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BTS	WORD PTR </a:t>
            </a:r>
            <a:r>
              <a:rPr lang="en-US" dirty="0" smtClean="0">
                <a:latin typeface="Arial" charset="0"/>
              </a:rPr>
              <a:t>[0x21104]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BSF	CX, WORD PTR </a:t>
            </a:r>
            <a:r>
              <a:rPr lang="en-US" dirty="0" smtClean="0">
                <a:latin typeface="Arial" charset="0"/>
              </a:rPr>
              <a:t>[0x2110E]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BSR	DX, WORD PTR </a:t>
            </a:r>
            <a:r>
              <a:rPr lang="en-US" dirty="0" smtClean="0">
                <a:latin typeface="Arial" charset="0"/>
              </a:rPr>
              <a:t>[0x21109]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DD60BC-6967-FB4D-99EF-98F96CBAB4AE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BT WORD PTR </a:t>
            </a:r>
            <a:r>
              <a:rPr lang="en-US" dirty="0" smtClean="0">
                <a:latin typeface="Arial" charset="0"/>
              </a:rPr>
              <a:t>[0x21102]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0x21102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0x1010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		     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0001 0000 000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 dirty="0">
                <a:latin typeface="Arial" charset="0"/>
              </a:rPr>
              <a:t>BTC 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0x21110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0x001E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		     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Word 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0x21110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0x001C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AF8367-96F4-494F-B0D8-8E7654864D50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BTS WORD PTR </a:t>
            </a:r>
            <a:r>
              <a:rPr lang="en-US" dirty="0" smtClean="0">
                <a:ea typeface="+mn-ea"/>
              </a:rPr>
              <a:t>[0x21104]</a:t>
            </a:r>
            <a:r>
              <a:rPr lang="en-US" dirty="0" smtClean="0">
                <a:ea typeface="+mn-ea"/>
              </a:rPr>
              <a:t>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</a:t>
            </a:r>
            <a:r>
              <a:rPr lang="en-US" dirty="0" smtClean="0">
                <a:solidFill>
                  <a:srgbClr val="FF0000"/>
                </a:solidFill>
              </a:rPr>
              <a:t>0x21104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0x0189 </a:t>
            </a:r>
            <a:r>
              <a:rPr lang="en-US" dirty="0" smtClean="0">
                <a:solidFill>
                  <a:srgbClr val="FF0000"/>
                </a:solidFill>
              </a:rPr>
              <a:t>= 0000 0001 1000 10</a:t>
            </a:r>
            <a:r>
              <a:rPr lang="en-US" b="1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0x018B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CX, WORD PTR </a:t>
            </a:r>
            <a:r>
              <a:rPr lang="en-US" dirty="0" smtClean="0">
                <a:ea typeface="+mn-ea"/>
              </a:rPr>
              <a:t>[0x2110E]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</a:t>
            </a:r>
            <a:r>
              <a:rPr lang="en-US" dirty="0" smtClean="0">
                <a:solidFill>
                  <a:srgbClr val="FF0000"/>
                </a:solidFill>
              </a:rPr>
              <a:t>0x2110E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0x00FF </a:t>
            </a:r>
            <a:r>
              <a:rPr lang="en-US" dirty="0" smtClean="0">
                <a:solidFill>
                  <a:srgbClr val="FF0000"/>
                </a:solidFill>
              </a:rPr>
              <a:t>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not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First non-zero bit (starting from bit 0) is bit 0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		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CX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0x0000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BSR DX, WORD PTR </a:t>
            </a:r>
            <a:r>
              <a:rPr lang="en-US" dirty="0" smtClean="0">
                <a:ea typeface="+mn-ea"/>
              </a:rPr>
              <a:t>[0x21109]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</a:t>
            </a:r>
            <a:r>
              <a:rPr lang="en-US" dirty="0" smtClean="0">
                <a:solidFill>
                  <a:srgbClr val="FF0000"/>
                </a:solidFill>
              </a:rPr>
              <a:t>0x2110E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0x0000 </a:t>
            </a:r>
            <a:r>
              <a:rPr lang="en-US" dirty="0" smtClean="0">
                <a:solidFill>
                  <a:srgbClr val="FF0000"/>
                </a:solidFill>
              </a:rPr>
              <a:t>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5F3076-46BF-0D4E-B3BF-AC5DA3690B84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3 due Wednesday at 2:00 PM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No late submissions—solution to be posted that day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 1: Friday, 9/30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Will be given list of instructions covered so far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1AD1EC-4A03-F94A-9AEA-E7210E28C03F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</a:t>
            </a:r>
            <a:r>
              <a:rPr lang="en-US" sz="2400" dirty="0" smtClean="0">
                <a:latin typeface="Arial" charset="0"/>
              </a:rPr>
              <a:t>3 </a:t>
            </a:r>
            <a:r>
              <a:rPr lang="en-US" sz="2400" dirty="0">
                <a:latin typeface="Arial" charset="0"/>
              </a:rPr>
              <a:t>due </a:t>
            </a:r>
            <a:r>
              <a:rPr lang="en-US" sz="2400" dirty="0" smtClean="0">
                <a:latin typeface="Arial" charset="0"/>
              </a:rPr>
              <a:t>Wednesday at 2:</a:t>
            </a:r>
            <a:r>
              <a:rPr lang="en-US" sz="2400" dirty="0" smtClean="0">
                <a:latin typeface="Arial" charset="0"/>
              </a:rPr>
              <a:t>00 PM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No late submissions—solution to be posted </a:t>
            </a:r>
            <a:r>
              <a:rPr lang="en-US" sz="2000" dirty="0" smtClean="0">
                <a:latin typeface="Arial" charset="0"/>
              </a:rPr>
              <a:t>that day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</a:t>
            </a:r>
            <a:r>
              <a:rPr lang="en-US" sz="2400" dirty="0">
                <a:latin typeface="Arial" charset="0"/>
              </a:rPr>
              <a:t>1: </a:t>
            </a:r>
            <a:r>
              <a:rPr lang="en-US" sz="2400" dirty="0" smtClean="0">
                <a:latin typeface="Arial" charset="0"/>
              </a:rPr>
              <a:t>Friday, </a:t>
            </a:r>
            <a:r>
              <a:rPr lang="en-US" sz="2400" dirty="0" smtClean="0">
                <a:latin typeface="Arial" charset="0"/>
              </a:rPr>
              <a:t>9/30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given list of instructions covered so far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test/scan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266C5-689C-014F-BBCC-5ABDA394B522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973552-C123-4C4B-BA1E-14D519635B5E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Rotate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DB21E5-6DFB-3A4C-8AC2-E8800D6D1AC5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ROR: rotate right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(D,CF)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(CF,D)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DC0BE2-40A4-894C-90EE-CF17DDB71C2F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0x1234 </a:t>
            </a:r>
            <a:r>
              <a:rPr lang="en-US" dirty="0" smtClean="0">
                <a:sym typeface="Wingdings" pitchFamily="2" charset="2"/>
              </a:rPr>
              <a:t>= 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0x2468  </a:t>
            </a:r>
            <a:r>
              <a:rPr lang="en-US" dirty="0" smtClean="0">
                <a:sym typeface="Wingdings" pitchFamily="2" charset="2"/>
              </a:rPr>
              <a:t>=  0010010001101000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244378-A32A-4D47-8712-EDACAAAA57C4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0x1234 </a:t>
            </a:r>
            <a:r>
              <a:rPr lang="en-US" dirty="0" smtClean="0">
                <a:sym typeface="Wingdings" pitchFamily="2" charset="2"/>
              </a:rPr>
              <a:t>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</a:t>
            </a:r>
            <a:r>
              <a:rPr lang="en-US" dirty="0" smtClean="0">
                <a:sym typeface="Wingdings" pitchFamily="2" charset="2"/>
              </a:rPr>
              <a:t>0x04,  </a:t>
            </a: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0x4123   </a:t>
            </a:r>
            <a:r>
              <a:rPr lang="en-US" dirty="0" smtClean="0">
                <a:sym typeface="Wingdings" pitchFamily="2" charset="2"/>
              </a:rPr>
              <a:t>= 0100000100100011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9AC0C9-812F-F24D-B185-154E1FF4B0F1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</a:t>
            </a:r>
            <a:r>
              <a:rPr lang="en-US" dirty="0" smtClean="0">
                <a:sym typeface="Wingdings" pitchFamily="2" charset="2"/>
              </a:rPr>
              <a:t>0x1234  </a:t>
            </a:r>
            <a:r>
              <a:rPr lang="en-US" dirty="0" smtClean="0">
                <a:sym typeface="Wingdings" pitchFamily="2" charset="2"/>
              </a:rPr>
              <a:t>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</a:t>
            </a:r>
            <a:r>
              <a:rPr lang="en-US" dirty="0" smtClean="0">
                <a:sym typeface="Wingdings" pitchFamily="2" charset="2"/>
              </a:rPr>
              <a:t>0x04,  </a:t>
            </a: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</a:t>
            </a:r>
            <a:r>
              <a:rPr lang="en-US" dirty="0" smtClean="0">
                <a:sym typeface="Wingdings" pitchFamily="2" charset="2"/>
              </a:rPr>
              <a:t>0x2340  </a:t>
            </a:r>
            <a:r>
              <a:rPr lang="en-US" dirty="0" smtClean="0">
                <a:sym typeface="Wingdings" pitchFamily="2" charset="2"/>
              </a:rPr>
              <a:t>=  0010 0011 0100 0000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455229-2431-ED41-AD8E-CCC6C02AF299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AL = </a:t>
            </a:r>
            <a:r>
              <a:rPr lang="en-US" dirty="0" smtClean="0">
                <a:latin typeface="Arial" charset="0"/>
              </a:rPr>
              <a:t>0x43,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0x04, </a:t>
            </a:r>
            <a:r>
              <a:rPr lang="en-US" dirty="0">
                <a:latin typeface="Arial" charset="0"/>
              </a:rPr>
              <a:t>and CF = 0, show the state of AL after each instruction in the </a:t>
            </a:r>
            <a:r>
              <a:rPr lang="en-US" u="sng" dirty="0">
                <a:latin typeface="Arial" charset="0"/>
              </a:rPr>
              <a:t>sequence</a:t>
            </a:r>
            <a:r>
              <a:rPr lang="en-US" dirty="0">
                <a:latin typeface="Arial" charset="0"/>
              </a:rPr>
              <a:t> below:</a:t>
            </a:r>
          </a:p>
          <a:p>
            <a:pPr lvl="1"/>
            <a:r>
              <a:rPr lang="en-US" dirty="0">
                <a:latin typeface="Arial" charset="0"/>
              </a:rPr>
              <a:t>ROR AL, 2</a:t>
            </a:r>
          </a:p>
          <a:p>
            <a:pPr lvl="1"/>
            <a:r>
              <a:rPr lang="en-US" dirty="0">
                <a:latin typeface="Arial" charset="0"/>
              </a:rPr>
              <a:t>ROL AL, CL</a:t>
            </a:r>
          </a:p>
          <a:p>
            <a:pPr lvl="1"/>
            <a:r>
              <a:rPr lang="en-US" dirty="0">
                <a:latin typeface="Arial" charset="0"/>
              </a:rPr>
              <a:t>RCR AL, 3</a:t>
            </a:r>
          </a:p>
          <a:p>
            <a:pPr lvl="1"/>
            <a:r>
              <a:rPr lang="en-US" dirty="0">
                <a:latin typeface="Arial" charset="0"/>
              </a:rPr>
              <a:t>RCL AL, 4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214D94-1311-9E4D-AFA8-9E70563AC2FB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8616</TotalTime>
  <Words>1443</Words>
  <Application>Microsoft Macintosh PowerPoint</Application>
  <PresentationFormat>On-screen Show (4:3)</PresentationFormat>
  <Paragraphs>267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Review: Logical instructions</vt:lpstr>
      <vt:lpstr>Rotate instructions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1706</cp:revision>
  <dcterms:created xsi:type="dcterms:W3CDTF">2006-04-03T05:03:01Z</dcterms:created>
  <dcterms:modified xsi:type="dcterms:W3CDTF">2016-09-21T22:48:24Z</dcterms:modified>
</cp:coreProperties>
</file>