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19" r:id="rId4"/>
    <p:sldId id="420" r:id="rId5"/>
    <p:sldId id="421" r:id="rId6"/>
    <p:sldId id="423" r:id="rId7"/>
    <p:sldId id="422" r:id="rId8"/>
    <p:sldId id="425" r:id="rId9"/>
    <p:sldId id="424" r:id="rId10"/>
    <p:sldId id="426" r:id="rId11"/>
    <p:sldId id="427" r:id="rId12"/>
    <p:sldId id="429" r:id="rId13"/>
    <p:sldId id="430" r:id="rId14"/>
    <p:sldId id="454" r:id="rId15"/>
    <p:sldId id="433" r:id="rId16"/>
    <p:sldId id="435" r:id="rId17"/>
    <p:sldId id="453" r:id="rId18"/>
    <p:sldId id="455" r:id="rId19"/>
    <p:sldId id="456" r:id="rId20"/>
    <p:sldId id="457" r:id="rId21"/>
    <p:sldId id="458" r:id="rId22"/>
    <p:sldId id="459" r:id="rId23"/>
    <p:sldId id="460" r:id="rId24"/>
    <p:sldId id="385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77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045A3C5-6A67-7A4A-970F-B5BAC0CD2838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BCFFB6-303A-B545-8595-90DEB03CE1C3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6D09A2-A99C-5841-B72D-D7747D3CA1DA}" type="datetime1">
              <a:rPr lang="en-US" smtClean="0"/>
              <a:t>1/31/17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F23A-154B-1B46-8C27-8775A21F1E64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350AD-B9D4-6D48-AF44-7D8020DD8366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5F049-9362-0942-A938-2CB832CD658A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C226D-C8E0-5543-8BA0-F48A0C8B1A65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9AB1A-A996-3E47-88EE-8BC78B2B2015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79556-04AA-6348-A42F-CF842725922E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56A5E-515C-5945-8EBF-17B558B0A2FB}" type="datetime1">
              <a:rPr lang="en-US" smtClean="0"/>
              <a:t>1/31/17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24653-E9EC-D640-AB32-9A1A04930337}" type="datetime1">
              <a:rPr lang="en-US" smtClean="0"/>
              <a:t>1/31/17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EEE0E-67DA-2442-A54A-C6300329C95A}" type="datetime1">
              <a:rPr lang="en-US" smtClean="0"/>
              <a:t>1/31/17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6D162-DA20-0943-8678-D89426C9E423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C6AFB-B921-F842-A3E6-83F1648EB80A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254520-CA44-E946-B1D1-D2BA8457F36B}" type="datetime1">
              <a:rPr lang="en-US" smtClean="0"/>
              <a:t>1/31/17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Threads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example to justify multithreading</a:t>
            </a:r>
          </a:p>
          <a:p>
            <a:r>
              <a:rPr lang="en-US" dirty="0" smtClean="0"/>
              <a:t>Web server may receive multiple simultaneous requests</a:t>
            </a:r>
          </a:p>
          <a:p>
            <a:r>
              <a:rPr lang="en-US" dirty="0" smtClean="0"/>
              <a:t>Must read web pages from disk for each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Handle one request at a time</a:t>
            </a:r>
          </a:p>
          <a:p>
            <a:r>
              <a:rPr lang="en-US" dirty="0" smtClean="0"/>
              <a:t>Example schedule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waits for disk I/O 1a to finish</a:t>
            </a:r>
          </a:p>
          <a:p>
            <a:endParaRPr lang="en-US" dirty="0" smtClean="0"/>
          </a:p>
          <a:p>
            <a:r>
              <a:rPr lang="en-US" dirty="0" smtClean="0"/>
              <a:t>Easy to program, but very slow</a:t>
            </a:r>
          </a:p>
          <a:p>
            <a:r>
              <a:rPr lang="en-US" dirty="0" smtClean="0"/>
              <a:t>Can’t overlap disk requests with anything</a:t>
            </a:r>
          </a:p>
          <a:p>
            <a:pPr lvl="1"/>
            <a:r>
              <a:rPr lang="en-US" dirty="0" smtClean="0"/>
              <a:t>Computation or receiving other requests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Event-driven web server (asynchronous I/O)</a:t>
            </a:r>
          </a:p>
          <a:p>
            <a:r>
              <a:rPr lang="en-US" dirty="0" smtClean="0"/>
              <a:t>Issue I/O requests, but don’t wait for them to complete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 to satisfy request 1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2</a:t>
            </a:r>
          </a:p>
          <a:p>
            <a:pPr marL="344487" lvl="1" indent="0">
              <a:buNone/>
            </a:pPr>
            <a:r>
              <a:rPr lang="en-US" dirty="0" smtClean="0"/>
              <a:t>Server starts disk I/O 2a to satisfy request 2</a:t>
            </a:r>
          </a:p>
          <a:p>
            <a:pPr marL="344487" lvl="1" indent="0">
              <a:buNone/>
            </a:pPr>
            <a:r>
              <a:rPr lang="en-US" dirty="0" smtClean="0"/>
              <a:t>Request 3 arrives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endParaRPr lang="en-US" dirty="0" smtClean="0"/>
          </a:p>
          <a:p>
            <a:r>
              <a:rPr lang="en-US" dirty="0" smtClean="0"/>
              <a:t>May run faster, but server must track</a:t>
            </a:r>
          </a:p>
          <a:p>
            <a:pPr lvl="1"/>
            <a:r>
              <a:rPr lang="en-US" dirty="0" smtClean="0"/>
              <a:t>What requests are being serviced, and what state they’re in</a:t>
            </a:r>
          </a:p>
          <a:p>
            <a:pPr lvl="1"/>
            <a:r>
              <a:rPr lang="en-US" dirty="0" smtClean="0"/>
              <a:t>What disk I/</a:t>
            </a:r>
            <a:r>
              <a:rPr lang="en-US" dirty="0" err="1" smtClean="0"/>
              <a:t>Os</a:t>
            </a:r>
            <a:r>
              <a:rPr lang="en-US" dirty="0" smtClean="0"/>
              <a:t> are outstanding, and what requests they belong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thread per request</a:t>
            </a:r>
          </a:p>
          <a:p>
            <a:pPr lvl="1"/>
            <a:r>
              <a:rPr lang="en-US" dirty="0" smtClean="0"/>
              <a:t>Thread issues I/O, then waits</a:t>
            </a:r>
          </a:p>
          <a:p>
            <a:pPr lvl="1"/>
            <a:r>
              <a:rPr lang="en-US" dirty="0" smtClean="0"/>
              <a:t>Other threads can run while one thread blocked</a:t>
            </a:r>
          </a:p>
          <a:p>
            <a:pPr lvl="1"/>
            <a:r>
              <a:rPr lang="en-US" dirty="0" smtClean="0"/>
              <a:t>State of request stored in thread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u="sng" dirty="0" smtClean="0"/>
              <a:t>Thread 1</a:t>
            </a:r>
            <a:r>
              <a:rPr lang="en-US" dirty="0" smtClean="0"/>
              <a:t>			</a:t>
            </a:r>
            <a:r>
              <a:rPr lang="en-US" u="sng" dirty="0" smtClean="0"/>
              <a:t>Thread 2</a:t>
            </a:r>
            <a:r>
              <a:rPr lang="en-US" dirty="0" smtClean="0"/>
              <a:t>		</a:t>
            </a:r>
            <a:r>
              <a:rPr lang="en-US" u="sng" dirty="0" smtClean="0"/>
              <a:t>Thread 3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Receive request 1</a:t>
            </a:r>
          </a:p>
          <a:p>
            <a:pPr marL="344487" lvl="1" indent="0">
              <a:buNone/>
            </a:pPr>
            <a:r>
              <a:rPr lang="en-US" dirty="0" smtClean="0"/>
              <a:t>Start disk I/O 1a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Request 2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Receive request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Start disk I/O 2a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Request 3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Receive request 3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 </a:t>
            </a:r>
            <a:r>
              <a:rPr lang="en-US" dirty="0" smtClean="0"/>
              <a:t>            Start disk I/O 3a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pPr marL="344487" lvl="1" indent="0">
              <a:buNone/>
            </a:pPr>
            <a:r>
              <a:rPr lang="en-US" dirty="0" smtClean="0"/>
              <a:t>Continue handling request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Benefits of multithreading</a:t>
            </a:r>
            <a:endParaRPr lang="en-US" dirty="0">
              <a:ea typeface="MS PGothic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Thread manager handles CPU sharing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Thread can issue blocking I/</a:t>
            </a:r>
            <a:r>
              <a:rPr lang="en-US" dirty="0" err="1" smtClean="0">
                <a:latin typeface="Helvetica" charset="0"/>
                <a:ea typeface="MS PGothic" charset="0"/>
              </a:rPr>
              <a:t>Os</a:t>
            </a:r>
            <a:r>
              <a:rPr lang="en-US" dirty="0" smtClean="0">
                <a:latin typeface="Helvetica" charset="0"/>
                <a:ea typeface="MS PGothic" charset="0"/>
              </a:rPr>
              <a:t>, while others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Private state for each thread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Applications get simpler programming model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Illusion of dedicated CPU per thread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share process resources, </a:t>
            </a:r>
            <a:r>
              <a:rPr lang="en-US" dirty="0">
                <a:latin typeface="Helvetica" charset="0"/>
                <a:ea typeface="MS PGothic" charset="0"/>
              </a:rPr>
              <a:t>easier than shared memory or message passing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easier to create and switch than processes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can take advantage of multiprocessor architectures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endParaRPr lang="en-US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Concurrency: </a:t>
            </a:r>
            <a:r>
              <a:rPr lang="en-US" dirty="0" smtClean="0">
                <a:latin typeface="Helvetica" charset="0"/>
                <a:ea typeface="MS PGothic" charset="0"/>
              </a:rPr>
              <a:t>more than one task making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Single processor, scheduler can provide</a:t>
            </a:r>
          </a:p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Parallelism</a:t>
            </a:r>
            <a:r>
              <a:rPr lang="en-US" dirty="0" smtClean="0">
                <a:latin typeface="Helvetica" charset="0"/>
                <a:ea typeface="MS PGothic" charset="0"/>
              </a:rPr>
              <a:t>: system performing more than one task at a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Data parallelism</a:t>
            </a:r>
            <a:r>
              <a:rPr lang="en-US" dirty="0" smtClean="0">
                <a:latin typeface="Helvetica" charset="0"/>
                <a:ea typeface="MS PGothic" charset="0"/>
              </a:rPr>
              <a:t>: data divided into subsets across cores, same operations performed on each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Task parallelism</a:t>
            </a:r>
            <a:r>
              <a:rPr lang="en-US" dirty="0" smtClean="0">
                <a:latin typeface="Helvetica" charset="0"/>
                <a:ea typeface="MS PGothic" charset="0"/>
              </a:rPr>
              <a:t>: threads distributed across cores, with each doing unique task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Individual cores may support hardware multithreading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5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Independent threads may still share hardware</a:t>
            </a:r>
          </a:p>
          <a:p>
            <a:r>
              <a:rPr lang="en-US" dirty="0" smtClean="0"/>
              <a:t>Cooperating threads share app resource</a:t>
            </a:r>
          </a:p>
          <a:p>
            <a:r>
              <a:rPr lang="en-US" dirty="0" smtClean="0"/>
              <a:t>Assume each thread has dedicated processor</a:t>
            </a:r>
          </a:p>
          <a:p>
            <a:r>
              <a:rPr lang="en-US" dirty="0" smtClean="0"/>
              <a:t>Main problem: event ordering is non-deterministic</a:t>
            </a:r>
          </a:p>
          <a:p>
            <a:pPr lvl="1"/>
            <a:r>
              <a:rPr lang="en-US" dirty="0" smtClean="0"/>
              <a:t>Speed of each processor unpredictable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Thread A -----------------------------------------------------------&gt;</a:t>
            </a:r>
          </a:p>
          <a:p>
            <a:pPr marL="344487" lvl="1" indent="0">
              <a:buNone/>
            </a:pPr>
            <a:r>
              <a:rPr lang="en-US" dirty="0" smtClean="0"/>
              <a:t>Thread B -   -   -   -   -   -   -   -   -   -   -   -   -   -   -   -   -  &gt;</a:t>
            </a:r>
          </a:p>
          <a:p>
            <a:pPr marL="344487" lvl="1" indent="0">
              <a:buNone/>
            </a:pPr>
            <a:r>
              <a:rPr lang="en-US" dirty="0" smtClean="0"/>
              <a:t>Thread C - - - - - - - - - - - - - - - - - - - - - - - - - - - - - - - - &gt;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Global ordering of events</a:t>
            </a:r>
          </a:p>
          <a:p>
            <a:pPr lvl="1"/>
            <a:r>
              <a:rPr lang="en-US" dirty="0" smtClean="0"/>
              <a:t>Many possible orderings, some of which produce incorrect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Printing example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Print ABC			Print 123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Possible outputs?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Impossible outputs?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Sequential ordering within thread, but many ways to merge per-thread order into global order</a:t>
            </a:r>
          </a:p>
          <a:p>
            <a:pPr lvl="1"/>
            <a:r>
              <a:rPr lang="en-US" dirty="0" smtClean="0"/>
              <a:t>What’s being shared between these threads?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by 3:15 </a:t>
            </a:r>
            <a:r>
              <a:rPr lang="en-US" dirty="0" smtClean="0"/>
              <a:t>PM today</a:t>
            </a:r>
            <a:endParaRPr lang="en-US" dirty="0"/>
          </a:p>
          <a:p>
            <a:pPr lvl="1"/>
            <a:r>
              <a:rPr lang="en-US" dirty="0" smtClean="0"/>
              <a:t>Everyone should now have card access to Ball 410</a:t>
            </a:r>
          </a:p>
          <a:p>
            <a:pPr lvl="1"/>
            <a:r>
              <a:rPr lang="en-US" dirty="0" smtClean="0"/>
              <a:t>Will post directions on how to access machines directly</a:t>
            </a:r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IPC</a:t>
            </a:r>
            <a:endParaRPr lang="en-US" dirty="0" smtClean="0"/>
          </a:p>
          <a:p>
            <a:pPr lvl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221864-0F9E-504B-824D-2ABDE54D799A}" type="datetime1">
              <a:rPr lang="en-US" smtClean="0">
                <a:latin typeface="Garamond"/>
                <a:cs typeface="Garamond"/>
              </a:rPr>
              <a:t>1/31/17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evaluate cooperating threads, must establish set of </a:t>
            </a:r>
            <a:r>
              <a:rPr lang="en-US" dirty="0" smtClean="0">
                <a:solidFill>
                  <a:srgbClr val="0000FF"/>
                </a:solidFill>
              </a:rPr>
              <a:t>atomic 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Operation happens in its entirety or not at all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event from another thread can occur between the start and end of an atomic operation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Arithmetic example: what if assignment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 example: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each print statement were atomic?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printing a single character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Typical computers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accesses (load/store) atomic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Many other instructions (e.g., FP) are not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Need small atomic operations to build larger ones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			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10)		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 -10)</a:t>
            </a:r>
          </a:p>
          <a:p>
            <a:pPr marL="0" indent="0">
              <a:buNone/>
              <a:tabLst>
                <a:tab pos="461963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print “A done”	print “B done”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Which thread finishes first?</a:t>
            </a:r>
          </a:p>
          <a:p>
            <a:r>
              <a:rPr lang="en-US" dirty="0" smtClean="0"/>
              <a:t>Is winner guaranteed to print first?</a:t>
            </a:r>
          </a:p>
          <a:p>
            <a:r>
              <a:rPr lang="en-US" dirty="0" smtClean="0"/>
              <a:t>Is it guaranteed that one thread will win?</a:t>
            </a:r>
          </a:p>
          <a:p>
            <a:pPr lvl="1"/>
            <a:r>
              <a:rPr lang="en-US" dirty="0" smtClean="0"/>
              <a:t>What’s required to guarantee one thread will win?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Non-deterministic ordering makes debugging difficult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Heisenbug</a:t>
            </a:r>
            <a:r>
              <a:rPr lang="en-US" dirty="0" smtClean="0"/>
              <a:t>”: bug that occurs non-deterministically</a:t>
            </a:r>
            <a:endParaRPr lang="en-US" dirty="0"/>
          </a:p>
          <a:p>
            <a:r>
              <a:rPr lang="en-US" dirty="0" smtClean="0"/>
              <a:t>All possible </a:t>
            </a:r>
            <a:r>
              <a:rPr lang="en-US" dirty="0" err="1" smtClean="0"/>
              <a:t>interleavings</a:t>
            </a:r>
            <a:r>
              <a:rPr lang="en-US" dirty="0" smtClean="0"/>
              <a:t> must be correct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Race condition</a:t>
            </a:r>
            <a:r>
              <a:rPr lang="en-US" dirty="0" smtClean="0"/>
              <a:t>: output/result dependent on timing or ordering of earlier events</a:t>
            </a:r>
          </a:p>
          <a:p>
            <a:pPr lvl="1"/>
            <a:r>
              <a:rPr lang="en-US" dirty="0" smtClean="0"/>
              <a:t>Becomes bug when unanticipated ordering occurs</a:t>
            </a:r>
          </a:p>
          <a:p>
            <a:r>
              <a:rPr lang="en-US" dirty="0" smtClean="0"/>
              <a:t>Potentially disastrous consequences</a:t>
            </a:r>
          </a:p>
          <a:p>
            <a:pPr lvl="1"/>
            <a:r>
              <a:rPr lang="en-US" dirty="0" smtClean="0"/>
              <a:t>Over-radiation in Therac-25</a:t>
            </a:r>
          </a:p>
          <a:p>
            <a:pPr lvl="2"/>
            <a:r>
              <a:rPr lang="en-US" dirty="0" smtClean="0"/>
              <a:t>2 modes of operation: direct low-power radiation, high-powered radiation + safeguards</a:t>
            </a:r>
          </a:p>
          <a:p>
            <a:pPr lvl="2"/>
            <a:r>
              <a:rPr lang="en-US" dirty="0" smtClean="0"/>
              <a:t>Race condition activated high-powered beam w/o safeguards</a:t>
            </a:r>
          </a:p>
          <a:p>
            <a:pPr lvl="1"/>
            <a:r>
              <a:rPr lang="en-US" dirty="0" smtClean="0"/>
              <a:t>Northeast blackout of 2003</a:t>
            </a:r>
          </a:p>
          <a:p>
            <a:pPr lvl="2"/>
            <a:r>
              <a:rPr lang="en-US" dirty="0" smtClean="0"/>
              <a:t>Race condition in control software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Detailed s</a:t>
            </a:r>
            <a:r>
              <a:rPr lang="en-US" dirty="0" smtClean="0"/>
              <a:t>ynchronization discussion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by 3:15 </a:t>
            </a:r>
            <a:r>
              <a:rPr lang="en-US" dirty="0" smtClean="0"/>
              <a:t>PM today</a:t>
            </a:r>
            <a:endParaRPr lang="en-US" dirty="0"/>
          </a:p>
          <a:p>
            <a:pPr lvl="1"/>
            <a:r>
              <a:rPr lang="en-US" dirty="0"/>
              <a:t>Everyone should now have card access to Ball 410</a:t>
            </a:r>
          </a:p>
          <a:p>
            <a:pPr lvl="1"/>
            <a:r>
              <a:rPr lang="en-US" dirty="0"/>
              <a:t>Will post directions on how to access machines directly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010B0A-0923-F64F-BB98-DAF78154941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Indirect communication: processes send to/receive from mailboxes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537C-429C-4C46-9DDE-6F4C2F56DB1F}" type="datetime1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</a:t>
            </a:r>
            <a:r>
              <a:rPr lang="en-US" dirty="0"/>
              <a:t>Process = </a:t>
            </a:r>
            <a:r>
              <a:rPr lang="en-US" dirty="0">
                <a:solidFill>
                  <a:srgbClr val="0000FF"/>
                </a:solidFill>
              </a:rPr>
              <a:t>1+ running pieces of code (threads)</a:t>
            </a:r>
            <a:r>
              <a:rPr lang="en-US" dirty="0"/>
              <a:t> + everything code can read/write</a:t>
            </a:r>
          </a:p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Multiple threads in process may cooperate or be independent</a:t>
            </a:r>
          </a:p>
          <a:p>
            <a:pPr lvl="1"/>
            <a:r>
              <a:rPr lang="en-US" dirty="0" smtClean="0"/>
              <a:t>Can implement separate tasks in same app</a:t>
            </a:r>
          </a:p>
          <a:p>
            <a:pPr lvl="2"/>
            <a:r>
              <a:rPr lang="en-US" dirty="0" smtClean="0"/>
              <a:t>Ex: in browser, one thread shows images while another retrieves network data</a:t>
            </a:r>
          </a:p>
          <a:p>
            <a:pPr lvl="2"/>
            <a:r>
              <a:rPr lang="en-US" dirty="0" smtClean="0"/>
              <a:t>Ex: in server, create separate thread to handle each I/O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6035-4BD4-A640-B8D5-76F1EF6588D6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is heavy-weight</a:t>
            </a:r>
          </a:p>
          <a:p>
            <a:pPr lvl="1"/>
            <a:r>
              <a:rPr lang="en-US" dirty="0" smtClean="0"/>
              <a:t>Creates new address space</a:t>
            </a:r>
          </a:p>
          <a:p>
            <a:pPr lvl="2"/>
            <a:r>
              <a:rPr lang="en-US" dirty="0" smtClean="0"/>
              <a:t>May be copy of parent space</a:t>
            </a:r>
          </a:p>
          <a:p>
            <a:pPr lvl="1"/>
            <a:r>
              <a:rPr lang="en-US" dirty="0" smtClean="0"/>
              <a:t>Can call separate program</a:t>
            </a:r>
          </a:p>
          <a:p>
            <a:pPr lvl="1"/>
            <a:r>
              <a:rPr lang="en-US" dirty="0" smtClean="0"/>
              <a:t>Creation of new process invokes OS</a:t>
            </a:r>
          </a:p>
          <a:p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Threads in same process share address space</a:t>
            </a:r>
          </a:p>
          <a:p>
            <a:pPr lvl="1"/>
            <a:r>
              <a:rPr lang="en-US" dirty="0" smtClean="0"/>
              <a:t>Thread creation done through thread library, not OS</a:t>
            </a:r>
          </a:p>
          <a:p>
            <a:pPr lvl="2"/>
            <a:r>
              <a:rPr lang="en-US" dirty="0" smtClean="0"/>
              <a:t>Thread starting routines often call new function</a:t>
            </a:r>
          </a:p>
          <a:p>
            <a:pPr lvl="2"/>
            <a:r>
              <a:rPr lang="en-US" dirty="0" smtClean="0"/>
              <a:t>Pointer to function passed to thread creator</a:t>
            </a:r>
          </a:p>
          <a:p>
            <a:pPr lvl="1"/>
            <a:r>
              <a:rPr lang="en-US" dirty="0" smtClean="0"/>
              <a:t>What information needs to be private to a thread?</a:t>
            </a:r>
          </a:p>
          <a:p>
            <a:pPr lvl="1"/>
            <a:r>
              <a:rPr lang="en-US" dirty="0" smtClean="0"/>
              <a:t>What information can be shared?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CA5-548F-3943-A668-C265EA7C6F40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 </a:t>
            </a:r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CDA3-757A-0144-8E6C-100AF964C322}" type="datetime1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memory--updated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9131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and Multithreaded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needs its own</a:t>
            </a:r>
          </a:p>
          <a:p>
            <a:pPr lvl="1"/>
            <a:r>
              <a:rPr lang="en-US" dirty="0" smtClean="0"/>
              <a:t>PC </a:t>
            </a:r>
            <a:r>
              <a:rPr lang="en-US" i="1" dirty="0" smtClean="0"/>
              <a:t>(for its own set of instructions)</a:t>
            </a:r>
          </a:p>
          <a:p>
            <a:pPr lvl="2"/>
            <a:r>
              <a:rPr lang="en-US" dirty="0" smtClean="0"/>
              <a:t>Each thread in code section for program, but occupies different region of that code section</a:t>
            </a:r>
          </a:p>
          <a:p>
            <a:pPr lvl="2"/>
            <a:r>
              <a:rPr lang="en-US" dirty="0" smtClean="0"/>
              <a:t>Treated almost as separate function call</a:t>
            </a:r>
          </a:p>
          <a:p>
            <a:pPr lvl="1"/>
            <a:r>
              <a:rPr lang="en-US" dirty="0" smtClean="0"/>
              <a:t>Register values </a:t>
            </a:r>
            <a:r>
              <a:rPr lang="en-US" i="1" dirty="0" smtClean="0"/>
              <a:t>(each refers to registers by same names)</a:t>
            </a:r>
          </a:p>
          <a:p>
            <a:pPr lvl="1"/>
            <a:r>
              <a:rPr lang="en-US" dirty="0" smtClean="0"/>
              <a:t>Stack + SP </a:t>
            </a:r>
            <a:r>
              <a:rPr lang="en-US" i="1" dirty="0" smtClean="0"/>
              <a:t>(each will call its own functions)</a:t>
            </a:r>
            <a:endParaRPr lang="en-US" dirty="0" smtClean="0"/>
          </a:p>
          <a:p>
            <a:r>
              <a:rPr lang="en-US" dirty="0" smtClean="0"/>
              <a:t>Each thread can share</a:t>
            </a:r>
          </a:p>
          <a:p>
            <a:pPr lvl="1"/>
            <a:r>
              <a:rPr lang="en-US" dirty="0" smtClean="0"/>
              <a:t>Global data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4653-E9EC-D640-AB32-9A1A04930337}" type="datetime1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22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9527</TotalTime>
  <Words>1389</Words>
  <Application>Microsoft Macintosh PowerPoint</Application>
  <PresentationFormat>On-screen Show (4:3)</PresentationFormat>
  <Paragraphs>297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EECE.4810/EECE.5730 Operating Systems</vt:lpstr>
      <vt:lpstr>Lecture outline</vt:lpstr>
      <vt:lpstr>Review: Interprocess Communication</vt:lpstr>
      <vt:lpstr>Threads</vt:lpstr>
      <vt:lpstr>Threads vs. processes</vt:lpstr>
      <vt:lpstr>Recall: Process in memory</vt:lpstr>
      <vt:lpstr>Single and Multithreaded Processes</vt:lpstr>
      <vt:lpstr>Process in memory--updated</vt:lpstr>
      <vt:lpstr>Single and Multithreaded Processes</vt:lpstr>
      <vt:lpstr>Web server</vt:lpstr>
      <vt:lpstr>Web server option 1</vt:lpstr>
      <vt:lpstr>Web server option 2</vt:lpstr>
      <vt:lpstr>Multithreaded web server</vt:lpstr>
      <vt:lpstr>Benefits of multithreading</vt:lpstr>
      <vt:lpstr>Multicore Programming</vt:lpstr>
      <vt:lpstr>Concurrency vs. Parallelism</vt:lpstr>
      <vt:lpstr>Cooperating threads</vt:lpstr>
      <vt:lpstr>Non-deterministic ordering</vt:lpstr>
      <vt:lpstr>Non-deterministic ordering (cont.)</vt:lpstr>
      <vt:lpstr>Atomic operations</vt:lpstr>
      <vt:lpstr>Example</vt:lpstr>
      <vt:lpstr>Multithreaded debugging</vt:lpstr>
      <vt:lpstr>Synchronization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2580</cp:revision>
  <dcterms:created xsi:type="dcterms:W3CDTF">2006-04-03T05:03:01Z</dcterms:created>
  <dcterms:modified xsi:type="dcterms:W3CDTF">2017-02-01T11:20:23Z</dcterms:modified>
</cp:coreProperties>
</file>