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532" r:id="rId4"/>
    <p:sldId id="533" r:id="rId5"/>
    <p:sldId id="534" r:id="rId6"/>
    <p:sldId id="410" r:id="rId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89537" autoAdjust="0"/>
  </p:normalViewPr>
  <p:slideViewPr>
    <p:cSldViewPr>
      <p:cViewPr varScale="1">
        <p:scale>
          <a:sx n="61" d="100"/>
          <a:sy n="61" d="100"/>
        </p:scale>
        <p:origin x="-7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0BB92A-F725-B347-AD00-E818C3E27C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747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9ACF24-DAB8-2F47-A11C-F35BBEDF7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5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64640E3-AFF7-6D46-A8BB-F2FCCCE70342}" type="slidenum">
              <a:rPr lang="en-US"/>
              <a:pPr/>
              <a:t>2</a:t>
            </a:fld>
            <a:endParaRPr lang="en-US"/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9A5803-4918-7944-B6DA-B5B62ABE070B}" type="datetime1">
              <a:rPr lang="en-US" smtClean="0"/>
              <a:t>11/9/15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E3786-70B3-5543-A1CA-D7800AEF12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A205F8-3806-C241-BD88-26F236B9018F}" type="datetime1">
              <a:rPr lang="en-US" smtClean="0"/>
              <a:t>11/9/15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0E558-F7D8-6B40-BAC0-AA228FD867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61B816-DAE9-4640-84B5-511FE4BFF58B}" type="datetime1">
              <a:rPr lang="en-US" smtClean="0"/>
              <a:t>11/9/15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946FF-F3A2-3A4E-8F8D-B1CF5B344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0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E3EC38-8EDF-0448-83A6-8005C4C3C3D2}" type="datetime1">
              <a:rPr lang="en-US" smtClean="0"/>
              <a:t>11/9/15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0F6F5-63DB-0F4C-A110-CB1C38252A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43105-A355-B449-83AE-D68E0BC458DE}" type="datetime1">
              <a:rPr lang="en-US" smtClean="0"/>
              <a:t>11/9/15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E1D40-FE52-D94E-9F30-0E312A851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2B7F3-0FB0-7441-B22B-185470E84AA7}" type="datetime1">
              <a:rPr lang="en-US" smtClean="0"/>
              <a:t>11/9/15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F63C3-277B-6D4E-B60B-156C289CEA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BE6FA6-3565-0C4F-B15A-A9A057348F6C}" type="datetime1">
              <a:rPr lang="en-US" smtClean="0"/>
              <a:t>11/9/15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8EB35-F8F3-2345-85D7-7224A1EA94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059A9-C337-4F41-923D-5C32967FFB31}" type="datetime1">
              <a:rPr lang="en-US" smtClean="0"/>
              <a:t>11/9/15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C8E30-EA09-F74C-AE86-244A0DD72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8DCB3-6CF4-8547-AA1B-284E4AB0E593}" type="datetime1">
              <a:rPr lang="en-US" smtClean="0"/>
              <a:t>11/9/15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FD561-E1ED-D74C-A28A-04E94FC52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F83E-2B48-904F-B055-0CB347AE99DB}" type="datetime1">
              <a:rPr lang="en-US" smtClean="0"/>
              <a:t>11/9/15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B669D-51B8-3646-95F9-20B63EE5F3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708CDC-9F17-B94C-8886-CA89E405B3DD}" type="datetime1">
              <a:rPr lang="en-US" smtClean="0"/>
              <a:t>11/9/15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F9D73-9420-F34A-AECA-71C9C3178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FC4882-7250-664A-9E6F-F40031554F38}" type="datetime1">
              <a:rPr lang="en-US" smtClean="0"/>
              <a:t>11/9/15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1134D-E8B1-524A-8C45-EEF4290B64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94431-12BB-284B-95EB-B3CF1987BA60}" type="datetime1">
              <a:rPr lang="en-US" smtClean="0"/>
              <a:t>11/9/15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8CCB0-579D-8D4B-97BF-3C51D9DBB1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190B54D-A35B-0942-9ECD-A92BBED7E706}" type="datetime1">
              <a:rPr lang="en-US" smtClean="0"/>
              <a:t>11/9/15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976CF8-0898-794D-83FF-D832461D3A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1" r:id="rId1"/>
    <p:sldLayoutId id="2147484859" r:id="rId2"/>
    <p:sldLayoutId id="2147484860" r:id="rId3"/>
    <p:sldLayoutId id="2147484861" r:id="rId4"/>
    <p:sldLayoutId id="2147484862" r:id="rId5"/>
    <p:sldLayoutId id="2147484863" r:id="rId6"/>
    <p:sldLayoutId id="2147484864" r:id="rId7"/>
    <p:sldLayoutId id="2147484865" r:id="rId8"/>
    <p:sldLayoutId id="2147484866" r:id="rId9"/>
    <p:sldLayoutId id="2147484867" r:id="rId10"/>
    <p:sldLayoutId id="2147484868" r:id="rId11"/>
    <p:sldLayoutId id="2147484869" r:id="rId12"/>
    <p:sldLayoutId id="214748487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27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7 due </a:t>
            </a:r>
            <a:r>
              <a:rPr lang="en-US" dirty="0" smtClean="0">
                <a:latin typeface="Arial" charset="0"/>
              </a:rPr>
              <a:t>today</a:t>
            </a:r>
          </a:p>
          <a:p>
            <a:pPr lvl="1"/>
            <a:r>
              <a:rPr lang="en-US" dirty="0" smtClean="0">
                <a:latin typeface="Arial" charset="0"/>
              </a:rPr>
              <a:t>Program 8 to be posted; due 11/18</a:t>
            </a:r>
          </a:p>
          <a:p>
            <a:pPr lvl="1"/>
            <a:r>
              <a:rPr lang="en-US" dirty="0" smtClean="0">
                <a:latin typeface="Arial" charset="0"/>
              </a:rPr>
              <a:t>No lecture Wednesday (Veterans Day)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lecture: Exam 2 Review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928491-B763-AF4C-84AB-D6F62C32A89E}" type="datetime1">
              <a:rPr lang="en-US" smtClean="0">
                <a:latin typeface="Garamond" charset="0"/>
              </a:rPr>
              <a:t>11/9/15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F1EEC6B-907B-CD4D-8A26-A7A8FFB82BF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143000"/>
            <a:ext cx="40386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Average: 53.9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Median: </a:t>
            </a:r>
            <a:r>
              <a:rPr lang="en-US" dirty="0" smtClean="0">
                <a:ea typeface="+mn-ea"/>
              </a:rPr>
              <a:t>53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Std. </a:t>
            </a:r>
            <a:r>
              <a:rPr lang="en-US" dirty="0" smtClean="0">
                <a:ea typeface="+mn-ea"/>
              </a:rPr>
              <a:t>deviation: </a:t>
            </a:r>
            <a:r>
              <a:rPr lang="en-US" dirty="0" smtClean="0">
                <a:ea typeface="+mn-ea"/>
              </a:rPr>
              <a:t>21.7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Max: </a:t>
            </a:r>
            <a:r>
              <a:rPr lang="en-US" dirty="0" smtClean="0">
                <a:ea typeface="+mn-ea"/>
              </a:rPr>
              <a:t>97</a:t>
            </a:r>
            <a:endParaRPr lang="en-US" dirty="0"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124200" y="1066800"/>
            <a:ext cx="40386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Q1: </a:t>
            </a:r>
            <a:r>
              <a:rPr lang="en-US" dirty="0" smtClean="0"/>
              <a:t>13.1 </a:t>
            </a:r>
            <a:r>
              <a:rPr lang="en-US" dirty="0" smtClean="0"/>
              <a:t>/ 20 </a:t>
            </a:r>
            <a:r>
              <a:rPr lang="en-US" dirty="0" smtClean="0"/>
              <a:t>(66%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Q2: </a:t>
            </a:r>
            <a:r>
              <a:rPr lang="en-US" dirty="0" smtClean="0"/>
              <a:t>26.8 </a:t>
            </a:r>
            <a:r>
              <a:rPr lang="en-US" dirty="0" smtClean="0"/>
              <a:t>/ </a:t>
            </a:r>
            <a:r>
              <a:rPr lang="en-US" dirty="0" smtClean="0"/>
              <a:t>40 (67%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Q3: </a:t>
            </a:r>
            <a:r>
              <a:rPr lang="en-US" dirty="0" smtClean="0"/>
              <a:t>14.0 </a:t>
            </a:r>
            <a:r>
              <a:rPr lang="en-US" dirty="0" smtClean="0"/>
              <a:t>/ 40 </a:t>
            </a:r>
            <a:r>
              <a:rPr lang="en-US" dirty="0" smtClean="0"/>
              <a:t>(35%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B56B03-E5C6-E140-B16E-362E01CADFAA}" type="datetime1">
              <a:rPr lang="en-US" smtClean="0">
                <a:latin typeface="Garamond" charset="0"/>
              </a:rPr>
              <a:t>11/9/15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697E4D-E27A-BB4F-9644-AAAB5C945D05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 bwMode="auto">
          <a:xfrm>
            <a:off x="6629400" y="1066800"/>
            <a:ext cx="243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18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Extra credit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11 </a:t>
            </a:r>
            <a:r>
              <a:rPr lang="en-US" dirty="0" smtClean="0">
                <a:ea typeface="+mn-ea"/>
              </a:rPr>
              <a:t>students completed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2.2 </a:t>
            </a:r>
            <a:r>
              <a:rPr lang="en-US" dirty="0" smtClean="0">
                <a:ea typeface="+mn-ea"/>
              </a:rPr>
              <a:t>average</a:t>
            </a:r>
            <a:endParaRPr lang="en-US" dirty="0">
              <a:ea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67000"/>
            <a:ext cx="7162800" cy="3555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Figuring out where you stand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Programs: 60% </a:t>
            </a:r>
            <a:r>
              <a:rPr lang="en-US" sz="2600" i="1" dirty="0">
                <a:solidFill>
                  <a:srgbClr val="FF0000"/>
                </a:solidFill>
                <a:latin typeface="Arial" charset="0"/>
              </a:rPr>
              <a:t>(6/10 done; 3</a:t>
            </a:r>
            <a:r>
              <a:rPr lang="en-US" sz="2600" i="1" dirty="0" smtClean="0">
                <a:solidFill>
                  <a:srgbClr val="FF0000"/>
                </a:solidFill>
                <a:latin typeface="Arial" charset="0"/>
              </a:rPr>
              <a:t>/</a:t>
            </a:r>
            <a:r>
              <a:rPr lang="en-US" sz="2600" i="1" dirty="0">
                <a:solidFill>
                  <a:srgbClr val="FF0000"/>
                </a:solidFill>
                <a:latin typeface="Arial" charset="0"/>
              </a:rPr>
              <a:t>10 graded)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Exams: 40% (</a:t>
            </a:r>
            <a:r>
              <a:rPr lang="en-US" sz="2600" i="1" dirty="0">
                <a:solidFill>
                  <a:srgbClr val="FF0000"/>
                </a:solidFill>
                <a:latin typeface="Arial" charset="0"/>
              </a:rPr>
              <a:t>10%</a:t>
            </a:r>
            <a:r>
              <a:rPr lang="en-US" sz="2600" dirty="0">
                <a:latin typeface="Arial" charset="0"/>
              </a:rPr>
              <a:t> + </a:t>
            </a:r>
            <a:r>
              <a:rPr lang="en-US" sz="2600" i="1" dirty="0">
                <a:solidFill>
                  <a:srgbClr val="FF0000"/>
                </a:solidFill>
                <a:latin typeface="Arial" charset="0"/>
              </a:rPr>
              <a:t>15%</a:t>
            </a:r>
            <a:r>
              <a:rPr lang="en-US" sz="2600" dirty="0">
                <a:latin typeface="Arial" charset="0"/>
              </a:rPr>
              <a:t> + 15%)</a:t>
            </a:r>
          </a:p>
          <a:p>
            <a:pPr lvl="1">
              <a:lnSpc>
                <a:spcPct val="80000"/>
              </a:lnSpc>
            </a:pPr>
            <a:r>
              <a:rPr lang="en-US" sz="2200" u="sng" dirty="0">
                <a:latin typeface="Arial" charset="0"/>
              </a:rPr>
              <a:t>Change </a:t>
            </a:r>
            <a:r>
              <a:rPr lang="en-US" sz="2200" u="sng" dirty="0">
                <a:latin typeface="Arial" charset="0"/>
                <a:sym typeface="Wingdings" charset="0"/>
              </a:rPr>
              <a:t> </a:t>
            </a:r>
            <a:r>
              <a:rPr lang="en-US" sz="2200" u="sng" dirty="0">
                <a:latin typeface="Arial" charset="0"/>
              </a:rPr>
              <a:t>higher grade from Exam 1/2 counts for 15%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Arial" charset="0"/>
              </a:rPr>
              <a:t>~</a:t>
            </a:r>
            <a:r>
              <a:rPr lang="en-US" sz="2600" dirty="0">
                <a:latin typeface="Arial" charset="0"/>
              </a:rPr>
              <a:t>60% of your grade still to be determined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Note: That 60% includes not-yet-graded assignments for which </a:t>
            </a:r>
            <a:r>
              <a:rPr lang="en-US" sz="2200" dirty="0" smtClean="0">
                <a:latin typeface="Arial" charset="0"/>
              </a:rPr>
              <a:t>you’ll </a:t>
            </a:r>
            <a:r>
              <a:rPr lang="en-US" sz="2200" dirty="0">
                <a:latin typeface="Arial" charset="0"/>
              </a:rPr>
              <a:t>have a chance to submit </a:t>
            </a:r>
            <a:r>
              <a:rPr lang="en-US" sz="2200" dirty="0" err="1">
                <a:latin typeface="Arial" charset="0"/>
              </a:rPr>
              <a:t>regrades</a:t>
            </a:r>
            <a:endParaRPr lang="en-US" sz="2200" dirty="0">
              <a:latin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6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Estimating your grade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Program </a:t>
            </a:r>
            <a:r>
              <a:rPr lang="en-US" sz="2200" dirty="0" err="1">
                <a:latin typeface="Arial" charset="0"/>
              </a:rPr>
              <a:t>avg</a:t>
            </a:r>
            <a:r>
              <a:rPr lang="en-US" sz="2200" dirty="0">
                <a:latin typeface="Arial" charset="0"/>
              </a:rPr>
              <a:t> (PA) = </a:t>
            </a:r>
            <a:r>
              <a:rPr lang="en-US" sz="2200" dirty="0">
                <a:solidFill>
                  <a:srgbClr val="0000CC"/>
                </a:solidFill>
                <a:latin typeface="Arial" charset="0"/>
              </a:rPr>
              <a:t>(total program points) / </a:t>
            </a:r>
            <a:r>
              <a:rPr lang="en-US" sz="2200" dirty="0" smtClean="0">
                <a:solidFill>
                  <a:srgbClr val="0000CC"/>
                </a:solidFill>
                <a:latin typeface="Arial" charset="0"/>
              </a:rPr>
              <a:t>2.5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>
                <a:latin typeface="Arial" charset="0"/>
              </a:rPr>
              <a:t>If you have a grade for P4, add that in and divide by 3.5</a:t>
            </a:r>
            <a:endParaRPr lang="en-US" sz="18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Exam </a:t>
            </a:r>
            <a:r>
              <a:rPr lang="en-US" sz="2200" dirty="0" err="1">
                <a:latin typeface="Arial" charset="0"/>
              </a:rPr>
              <a:t>avg</a:t>
            </a:r>
            <a:r>
              <a:rPr lang="en-US" sz="2200" dirty="0">
                <a:latin typeface="Arial" charset="0"/>
              </a:rPr>
              <a:t> (EA)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solidFill>
                  <a:srgbClr val="0000FF"/>
                </a:solidFill>
                <a:latin typeface="Arial" charset="0"/>
              </a:rPr>
              <a:t>	((min(E1, E2)) + (max(E1, E2) * 1.5)) / 2.5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rgbClr val="FF0000"/>
                </a:solidFill>
                <a:latin typeface="Arial" charset="0"/>
              </a:rPr>
              <a:t>Overall </a:t>
            </a:r>
            <a:r>
              <a:rPr lang="en-US" sz="2200" dirty="0" err="1">
                <a:solidFill>
                  <a:srgbClr val="FF0000"/>
                </a:solidFill>
                <a:latin typeface="Arial" charset="0"/>
              </a:rPr>
              <a:t>avg</a:t>
            </a:r>
            <a:r>
              <a:rPr lang="en-US" sz="2200" dirty="0">
                <a:solidFill>
                  <a:srgbClr val="FF0000"/>
                </a:solidFill>
                <a:latin typeface="Arial" charset="0"/>
              </a:rPr>
              <a:t> = PA * 0.6 + EA * 0.4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BF8B51-EE59-C44E-BA37-B3BD1BF5E39E}" type="datetime1">
              <a:rPr lang="en-US" smtClean="0">
                <a:latin typeface="Garamond" charset="0"/>
              </a:rPr>
              <a:t>11/9/15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ABA62F-1D99-EB43-A718-F28582C8C40C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Figuring out where you stand</a:t>
            </a:r>
            <a:endParaRPr lang="en-US" dirty="0">
              <a:ea typeface="+mj-ea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534400" cy="2971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Estimated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avg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= PA * 0.6 + EA * 0.4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b="1" u="sng" dirty="0" smtClean="0">
                <a:solidFill>
                  <a:srgbClr val="FF0000"/>
                </a:solidFill>
                <a:ea typeface="+mn-ea"/>
              </a:rPr>
              <a:t>Current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smtClean="0">
                <a:ea typeface="+mn-ea"/>
              </a:rPr>
              <a:t>course </a:t>
            </a:r>
            <a:r>
              <a:rPr lang="en-US" dirty="0" err="1" smtClean="0">
                <a:ea typeface="+mn-ea"/>
              </a:rPr>
              <a:t>avg</a:t>
            </a:r>
            <a:r>
              <a:rPr lang="en-US" dirty="0" smtClean="0">
                <a:ea typeface="+mn-ea"/>
              </a:rPr>
              <a:t> </a:t>
            </a:r>
            <a:r>
              <a:rPr lang="en-US" u="sng" dirty="0" smtClean="0">
                <a:solidFill>
                  <a:srgbClr val="FF0000"/>
                </a:solidFill>
                <a:ea typeface="+mn-ea"/>
              </a:rPr>
              <a:t>(will change)</a:t>
            </a:r>
            <a:r>
              <a:rPr lang="en-US" dirty="0" smtClean="0">
                <a:ea typeface="+mn-ea"/>
              </a:rPr>
              <a:t>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Without extra credit: </a:t>
            </a:r>
            <a:r>
              <a:rPr lang="en-US" dirty="0" smtClean="0"/>
              <a:t>~82.7%</a:t>
            </a:r>
            <a:r>
              <a:rPr lang="en-US" dirty="0" smtClean="0"/>
              <a:t>, SD = 15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With extra credit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     ~83.7%</a:t>
            </a:r>
            <a:r>
              <a:rPr lang="en-US" dirty="0" smtClean="0"/>
              <a:t>, SD = </a:t>
            </a:r>
            <a:r>
              <a:rPr lang="en-US" dirty="0" smtClean="0"/>
              <a:t>16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Note: exam averages </a:t>
            </a:r>
            <a:r>
              <a:rPr lang="en-US" dirty="0" smtClean="0"/>
              <a:t>82.1 </a:t>
            </a:r>
            <a:r>
              <a:rPr lang="en-US" smtClean="0"/>
              <a:t>and </a:t>
            </a:r>
            <a:r>
              <a:rPr lang="en-US" smtClean="0"/>
              <a:t>53.9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Likely </a:t>
            </a:r>
            <a:r>
              <a:rPr lang="en-US" dirty="0" err="1" smtClean="0">
                <a:ea typeface="+mn-ea"/>
              </a:rPr>
              <a:t>avg</a:t>
            </a:r>
            <a:r>
              <a:rPr lang="en-US" dirty="0" smtClean="0">
                <a:ea typeface="+mn-ea"/>
              </a:rPr>
              <a:t> up, SD up once grades/</a:t>
            </a:r>
            <a:r>
              <a:rPr lang="en-US" dirty="0" err="1" smtClean="0">
                <a:ea typeface="+mn-ea"/>
              </a:rPr>
              <a:t>regrades</a:t>
            </a:r>
            <a:r>
              <a:rPr lang="en-US" dirty="0" smtClean="0">
                <a:ea typeface="+mn-ea"/>
              </a:rPr>
              <a:t> done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u="sng" dirty="0" smtClean="0">
                <a:solidFill>
                  <a:srgbClr val="0000CC"/>
                </a:solidFill>
                <a:ea typeface="+mn-ea"/>
              </a:rPr>
              <a:t>May </a:t>
            </a:r>
            <a:r>
              <a:rPr lang="en-US" u="sng" dirty="0" smtClean="0">
                <a:solidFill>
                  <a:srgbClr val="0000CC"/>
                </a:solidFill>
                <a:ea typeface="+mn-ea"/>
              </a:rPr>
              <a:t>be curve, but do not assume there will be</a:t>
            </a:r>
            <a:endParaRPr lang="en-US" b="1" dirty="0" smtClean="0">
              <a:solidFill>
                <a:srgbClr val="0000CC"/>
              </a:solidFill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Typical grading scale without curve</a:t>
            </a:r>
          </a:p>
        </p:txBody>
      </p:sp>
      <p:sp>
        <p:nvSpPr>
          <p:cNvPr id="7172" name="Content Placeholder 7"/>
          <p:cNvSpPr>
            <a:spLocks noGrp="1"/>
          </p:cNvSpPr>
          <p:nvPr>
            <p:ph sz="half" idx="2"/>
          </p:nvPr>
        </p:nvSpPr>
        <p:spPr>
          <a:xfrm>
            <a:off x="2667000" y="3851275"/>
            <a:ext cx="4038600" cy="2854325"/>
          </a:xfrm>
        </p:spPr>
        <p:txBody>
          <a:bodyPr/>
          <a:lstStyle/>
          <a:p>
            <a:pPr lvl="1"/>
            <a:r>
              <a:rPr lang="en-US" sz="2000">
                <a:latin typeface="Arial" charset="0"/>
              </a:rPr>
              <a:t>C+: 78-79</a:t>
            </a:r>
          </a:p>
          <a:p>
            <a:pPr lvl="1"/>
            <a:r>
              <a:rPr lang="en-US" sz="2000">
                <a:latin typeface="Arial" charset="0"/>
              </a:rPr>
              <a:t>C: 73-77</a:t>
            </a:r>
          </a:p>
          <a:p>
            <a:pPr lvl="1"/>
            <a:r>
              <a:rPr lang="en-US" sz="2000">
                <a:latin typeface="Arial" charset="0"/>
              </a:rPr>
              <a:t>C-: 70-72</a:t>
            </a:r>
          </a:p>
          <a:p>
            <a:pPr lvl="1"/>
            <a:r>
              <a:rPr lang="en-US" sz="2000">
                <a:latin typeface="Arial" charset="0"/>
              </a:rPr>
              <a:t>D+: 68-69</a:t>
            </a:r>
          </a:p>
          <a:p>
            <a:pPr lvl="1"/>
            <a:r>
              <a:rPr lang="en-US" sz="2000">
                <a:latin typeface="Arial" charset="0"/>
              </a:rPr>
              <a:t>D: 60-67</a:t>
            </a:r>
          </a:p>
          <a:p>
            <a:pPr lvl="1"/>
            <a:r>
              <a:rPr lang="en-US" sz="2000">
                <a:latin typeface="Arial" charset="0"/>
              </a:rPr>
              <a:t>F: &lt; 60</a:t>
            </a:r>
          </a:p>
          <a:p>
            <a:endParaRPr lang="en-US" sz="20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9DF94B-5DC1-2F49-84EF-DD433229D83C}" type="datetime1">
              <a:rPr lang="en-US" smtClean="0">
                <a:latin typeface="Garamond" charset="0"/>
              </a:rPr>
              <a:t>11/9/15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732A8E-1B17-F245-B648-DFE343DFDF23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7176" name="Content Placeholder 7"/>
          <p:cNvSpPr txBox="1">
            <a:spLocks/>
          </p:cNvSpPr>
          <p:nvPr/>
        </p:nvSpPr>
        <p:spPr bwMode="auto">
          <a:xfrm>
            <a:off x="457200" y="3886200"/>
            <a:ext cx="403860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/>
              <a:t>A: 93+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/>
              <a:t>A-: 90-92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/>
              <a:t>B+: 88-89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/>
              <a:t>B: 83-87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/>
              <a:t>B-: 80-82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endParaRPr lang="en-US" sz="2400"/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sz="2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Bitwise operators (Friday, 11/13)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>
                <a:latin typeface="Arial" charset="0"/>
              </a:rPr>
              <a:t>Program 7 due today</a:t>
            </a:r>
          </a:p>
          <a:p>
            <a:pPr lvl="1"/>
            <a:r>
              <a:rPr lang="en-US" dirty="0" smtClean="0">
                <a:latin typeface="Arial" charset="0"/>
              </a:rPr>
              <a:t>Program 8 to be posted; due 11/18</a:t>
            </a:r>
          </a:p>
          <a:p>
            <a:pPr lvl="1"/>
            <a:r>
              <a:rPr lang="en-US" dirty="0" smtClean="0">
                <a:latin typeface="Arial" charset="0"/>
              </a:rPr>
              <a:t>No lecture Wednesday (Veterans Day)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FE9F31-C56E-2946-83A6-3E530EA06045}" type="datetime1">
              <a:rPr lang="en-US" smtClean="0">
                <a:latin typeface="Garamond" charset="0"/>
              </a:rPr>
              <a:t>11/9/15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79BD44-9F2E-F140-B375-A25BD6BF1EE3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13444</TotalTime>
  <Words>439</Words>
  <Application>Microsoft Macintosh PowerPoint</Application>
  <PresentationFormat>On-screen Show (4:3)</PresentationFormat>
  <Paragraphs>81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Garamond</vt:lpstr>
      <vt:lpstr>Wingdings</vt:lpstr>
      <vt:lpstr>Times New Roman</vt:lpstr>
      <vt:lpstr>Edge</vt:lpstr>
      <vt:lpstr>16.216 ECE Application Programming</vt:lpstr>
      <vt:lpstr>Lecture outline</vt:lpstr>
      <vt:lpstr>Exam stats &amp; grade distribution</vt:lpstr>
      <vt:lpstr>Figuring out where you stand</vt:lpstr>
      <vt:lpstr>Figuring out where you stand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1724</cp:revision>
  <dcterms:created xsi:type="dcterms:W3CDTF">2006-04-03T05:03:01Z</dcterms:created>
  <dcterms:modified xsi:type="dcterms:W3CDTF">2015-11-09T16:55:14Z</dcterms:modified>
</cp:coreProperties>
</file>