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509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379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4" Type="http://schemas.openxmlformats.org/officeDocument/2006/relationships/slide" Target="slides/slide20.xml"/><Relationship Id="rId5" Type="http://schemas.openxmlformats.org/officeDocument/2006/relationships/slide" Target="slides/slide22.xml"/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1DE7ECF-EC47-884F-9790-54C7E0703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947236D-CC93-5443-8C1A-ADF6A3B78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82255-AED4-EB4B-AB9F-990DC5B7DD71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40B406-95AA-BF4F-BC75-0EE07394577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6A61A-7744-0B4A-B611-EF32E8DE0A00}" type="datetime1">
              <a:rPr lang="en-US" sz="1200"/>
              <a:pPr eaLnBrk="1" hangingPunct="1"/>
              <a:t>9/30/15</a:t>
            </a:fld>
            <a:endParaRPr lang="en-US" sz="1200"/>
          </a:p>
        </p:txBody>
      </p:sp>
      <p:sp>
        <p:nvSpPr>
          <p:cNvPr id="276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276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F98272-88B7-5A44-95CE-994C86402AF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765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7653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228" tIns="44614" rIns="89228" bIns="44614"/>
          <a:lstStyle/>
          <a:p>
            <a:pPr marL="209550" indent="-209550"/>
            <a:r>
              <a:rPr lang="en-US"/>
              <a:t>(D)	(S)	result		CF SF AF</a:t>
            </a:r>
          </a:p>
          <a:p>
            <a:pPr marL="209550" indent="-209550"/>
            <a:r>
              <a:rPr lang="en-US"/>
              <a:t>AX	BX			</a:t>
            </a:r>
          </a:p>
          <a:p>
            <a:pPr marL="209550" indent="-209550"/>
            <a:r>
              <a:rPr lang="en-US"/>
              <a:t>2345&gt;1234			0 0 0</a:t>
            </a:r>
          </a:p>
          <a:p>
            <a:pPr marL="209550" indent="-209550"/>
            <a:r>
              <a:rPr lang="en-US"/>
              <a:t>1234&lt;2345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1234&gt;ABCD			1 0 1</a:t>
            </a:r>
          </a:p>
          <a:p>
            <a:pPr marL="209550" indent="-209550"/>
            <a:r>
              <a:rPr lang="en-US"/>
              <a:t>ABCD&lt;1234			0 1 0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ABCD&gt;A000			0 0 0</a:t>
            </a:r>
          </a:p>
          <a:p>
            <a:pPr marL="209550" indent="-209550"/>
            <a:r>
              <a:rPr lang="en-US"/>
              <a:t>A000&lt;ABCD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7FFF	8000			overflow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5C083-6258-E147-9BB2-2AD0A55EEF32}" type="datetime1">
              <a:rPr lang="en-US" sz="1200"/>
              <a:pPr eaLnBrk="1" hangingPunct="1"/>
              <a:t>9/30/15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BFBD9-E7BF-734C-9DCF-6DA35B3DA4F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584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5845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330D48-EC1B-0449-BA59-249C090B2243}" type="datetime1">
              <a:rPr lang="en-US" sz="1200"/>
              <a:pPr eaLnBrk="1" hangingPunct="1"/>
              <a:t>9/30/15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C22253-F9F0-5349-BBA6-3D538F7B19D7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7893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5A26E0-5501-5B4D-A037-7AC60B4062C5}" type="datetime1">
              <a:rPr lang="en-US"/>
              <a:pPr/>
              <a:t>9/30/15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61B081-BDA0-BB47-A52E-BD16B39AFFDB}" type="slidenum">
              <a:rPr lang="en-US"/>
              <a:pPr/>
              <a:t>13</a:t>
            </a:fld>
            <a:endParaRPr lang="en-US"/>
          </a:p>
        </p:txBody>
      </p:sp>
      <p:sp>
        <p:nvSpPr>
          <p:cNvPr id="2253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3AA319-9178-1447-947E-15A511C181FC}" type="datetime1">
              <a:rPr lang="en-US"/>
              <a:pPr/>
              <a:t>9/30/15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121996-35A7-1344-8116-1C4994D1A8BD}" type="slidenum">
              <a:rPr lang="en-US"/>
              <a:pPr/>
              <a:t>20</a:t>
            </a:fld>
            <a:endParaRPr lang="en-US"/>
          </a:p>
        </p:txBody>
      </p:sp>
      <p:sp>
        <p:nvSpPr>
          <p:cNvPr id="2355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F92C0-65CF-724C-A5BE-BAA043C65D50}" type="datetime1">
              <a:rPr lang="en-US"/>
              <a:pPr/>
              <a:t>9/30/15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47C7CAA-D089-0340-87A7-2FDD296812AD}" type="slidenum">
              <a:rPr lang="en-US"/>
              <a:pPr/>
              <a:t>22</a:t>
            </a:fld>
            <a:endParaRPr lang="en-US"/>
          </a:p>
        </p:txBody>
      </p:sp>
      <p:sp>
        <p:nvSpPr>
          <p:cNvPr id="2458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31A6E-ECC9-D141-9386-378AD59AF119}" type="datetime1">
              <a:rPr lang="en-US" smtClean="0"/>
              <a:t>9/30/15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9779D-0302-B342-9EE5-5E1AB02B2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9500A-25CB-1F4E-B328-8EAAD5184A61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F1DB8-E4AF-7E47-921F-9206425F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1FF80-006F-FA48-9896-2B4CB985FEA1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D89B-A0CB-3D42-8B97-44E6A2D3E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22722-909F-F346-8042-9F431397D3FB}" type="datetime1">
              <a:rPr lang="en-US" smtClean="0"/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65815-AFA4-1F44-BFEB-65205F92E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F06B9-F154-A64B-9E3D-EBF6335892A3}" type="datetime1">
              <a:rPr lang="en-US" smtClean="0"/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5A7E-F480-A147-89C5-A678F190C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C6409-7C81-F640-9841-921A4FED0536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FF48B-3D5B-6042-BB94-4778726C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A60E1-8E26-2F40-8AB6-ADC0FBAC62D4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A07BE-C7BF-5D42-BF06-E6B77ECB7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1E54E-A5DC-7E4F-ADC4-536269246062}" type="datetime1">
              <a:rPr lang="en-US" smtClean="0"/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E33A-9D2A-5D4B-B2A1-0D319BBD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24B8-2B3D-644F-85A9-113461B79316}" type="datetime1">
              <a:rPr lang="en-US" smtClean="0"/>
              <a:t>9/30/15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96F5-9928-4A49-A845-C5EE0AAFF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2BCA3-7441-5C4A-ACDE-05AEE7983D7E}" type="datetime1">
              <a:rPr lang="en-US" smtClean="0"/>
              <a:t>9/30/15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AE593-8A97-604D-A54B-A2CCF46CF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33CC-7268-4B46-B5BB-05C0657FDB91}" type="datetime1">
              <a:rPr lang="en-US" smtClean="0"/>
              <a:t>9/30/15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C91D-8053-6E4C-B21D-F837DECE8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07C4-DB1F-E443-B343-861FD8B13326}" type="datetime1">
              <a:rPr lang="en-US" smtClean="0"/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78F7-1C63-EE44-BE71-C09003CC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62ED-1A88-694A-8C55-9EC585295121}" type="datetime1">
              <a:rPr lang="en-US" smtClean="0"/>
              <a:t>9/30/15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A764-72CB-6A42-A4CC-312ED99A8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0FDC3C4-60BE-EF42-BCC2-65E1B74EAA18}" type="datetime1">
              <a:rPr lang="en-US" smtClean="0"/>
              <a:t>9/30/15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DE98E13-AAED-BD47-B7C0-76367888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execution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(100H) = 0001H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(102H) = 0003H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C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(104H) = 1011H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D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(106H) = 1011H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(108H) = ABCDH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F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(10AH) = DCBAH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What complex condition does this sequence test? 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[102H]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[104H]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[106H]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[108H]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[10AH]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99D4A6-9E39-DB4A-9FAE-B826AB905488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993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 being tested: </a:t>
            </a:r>
          </a:p>
          <a:p>
            <a:pPr lvl="1"/>
            <a:r>
              <a:rPr lang="en-US">
                <a:latin typeface="Arial" charset="0"/>
              </a:rPr>
              <a:t>To simplify, treat each word as a variable named “A” through “F”</a:t>
            </a:r>
          </a:p>
          <a:p>
            <a:pPr lvl="1"/>
            <a:r>
              <a:rPr lang="en-US">
                <a:latin typeface="Arial" charset="0"/>
              </a:rPr>
              <a:t>((A &lt;= B) &amp;&amp; (C == D)) || (E != F)</a:t>
            </a:r>
          </a:p>
          <a:p>
            <a:r>
              <a:rPr lang="en-US">
                <a:latin typeface="Arial" charset="0"/>
              </a:rPr>
              <a:t>Source: http://www.arl.wustl.edu/~lockwood/class/cs306/books/artofasm/Chapter_6/CH06-4.html</a:t>
            </a:r>
          </a:p>
        </p:txBody>
      </p:sp>
      <p:sp>
        <p:nvSpPr>
          <p:cNvPr id="3993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154E0D-133B-0B41-9D61-F70A9641A36C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8F6843-5A82-C546-B19E-A42994F169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Unconditional: </a:t>
            </a:r>
            <a:r>
              <a:rPr lang="en-US" dirty="0" smtClean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Always goes to address indicated by </a:t>
            </a:r>
            <a:r>
              <a:rPr lang="en-US" dirty="0" smtClean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Conditional: </a:t>
            </a:r>
            <a:r>
              <a:rPr lang="en-US" dirty="0" err="1" smtClean="0">
                <a:solidFill>
                  <a:srgbClr val="0000CC"/>
                </a:solidFill>
              </a:rPr>
              <a:t>J</a:t>
            </a:r>
            <a:r>
              <a:rPr lang="en-US" i="1" dirty="0" err="1" smtClean="0">
                <a:solidFill>
                  <a:srgbClr val="0000CC"/>
                </a:solidFill>
              </a:rPr>
              <a:t>cc</a:t>
            </a:r>
            <a:r>
              <a:rPr lang="en-US" dirty="0" smtClean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 smtClean="0"/>
              <a:t>cc</a:t>
            </a:r>
            <a:r>
              <a:rPr lang="en-US" dirty="0" smtClean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7702EF-7812-9C46-9E74-98A77C54A8AA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9C618B-3A6C-4248-8ECF-EF07A21A816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35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pic>
        <p:nvPicPr>
          <p:cNvPr id="6147" name="Picture 6" descr="~AUT0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169" b="55701"/>
          <a:stretch>
            <a:fillRect/>
          </a:stretch>
        </p:blipFill>
        <p:spPr>
          <a:xfrm>
            <a:off x="228600" y="1981200"/>
            <a:ext cx="4256088" cy="3475038"/>
          </a:xfrm>
        </p:spPr>
      </p:pic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935C7E-1650-E049-A436-545EF5B50D65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61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8FCCFA-D9B8-D64B-832B-EF1A8C14660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6" descr="~AUT0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1"/>
          <a:stretch>
            <a:fillRect/>
          </a:stretch>
        </p:blipFill>
        <p:spPr bwMode="auto">
          <a:xfrm>
            <a:off x="4341813" y="1889125"/>
            <a:ext cx="48021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908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0010H, BX = 0010H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1234H, BX = 4321H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Instructions</a:t>
            </a:r>
            <a:endParaRPr lang="en-US" dirty="0">
              <a:ea typeface="+mn-ea"/>
              <a:cs typeface="+mn-cs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L2: MOV	[100H],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4881FB-E5F3-3743-A0B1-4A0C96F9CFCA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1D611-6811-1F4F-8E1C-0D447AAAB71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5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First case: AX = BX = 0010H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BE52B3-5594-1B4A-B29E-3E22ACD7B6CB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8869B-32B8-F345-8CB9-EA814268089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51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Second case: AX = 1234H, BX = 4321H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1235H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4204FA-284B-5949-867B-99D2605304AF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583AA-8FF9-454F-8818-4432D004207C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92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CC23AB-F720-404E-884B-42EDF7917648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7E7D72-B267-7A42-9B98-03999F0D064B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67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0FACC1-08D0-F042-AAE8-F234CB23EB65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EDF0F-135C-BA4A-843B-A6B2C690CEE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6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END: 	MOV	[10H],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88DF50-76C7-EE4F-95BC-1D7AF5773FF3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360A09-B10D-D14B-A409-525140957179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57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Exams to be returned Monday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3 to be posted; due date TBD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Conditional execution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514E15-417C-6640-B782-1DAB2BFB3B6A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1EDEA-4DA8-6A47-B7C9-20FC5FBA70A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D75D17-7FBF-5D4A-BFC3-91D4F3755514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248400" cy="533400"/>
          </a:xfrm>
        </p:spPr>
        <p:txBody>
          <a:bodyPr/>
          <a:lstStyle/>
          <a:p>
            <a:r>
              <a:rPr lang="en-US" sz="3200">
                <a:latin typeface="Garamond" charset="0"/>
              </a:rPr>
              <a:t>Block Move Program</a:t>
            </a:r>
          </a:p>
        </p:txBody>
      </p:sp>
      <p:pic>
        <p:nvPicPr>
          <p:cNvPr id="13317" name="Picture 7" descr="~AUT0022"/>
          <p:cNvPicPr>
            <a:picLocks noChangeAspect="1" noChangeArrowheads="1"/>
          </p:cNvPicPr>
          <p:nvPr>
            <p:ph type="body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2805113" cy="5943600"/>
          </a:xfrm>
          <a:noFill/>
        </p:spPr>
      </p:pic>
      <p:pic>
        <p:nvPicPr>
          <p:cNvPr id="13318" name="Picture 8" descr="~AUT0023"/>
          <p:cNvPicPr>
            <a:picLocks noChangeAspect="1" noChangeArrowheads="1"/>
          </p:cNvPicPr>
          <p:nvPr>
            <p:ph type="body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4163" y="2171700"/>
            <a:ext cx="4422775" cy="2559050"/>
          </a:xfrm>
          <a:noFill/>
        </p:spPr>
      </p:pic>
      <p:sp>
        <p:nvSpPr>
          <p:cNvPr id="133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80AE63-38A1-D943-8069-B4EB8BF05027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89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CF35D2-9415-2947-9412-48463C027550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967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Program Structure</a:t>
            </a:r>
          </a:p>
        </p:txBody>
      </p:sp>
      <p:pic>
        <p:nvPicPr>
          <p:cNvPr id="15363" name="Picture 2054" descr="~AUT00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" y="1752600"/>
            <a:ext cx="5335588" cy="4389438"/>
          </a:xfrm>
        </p:spPr>
      </p:pic>
      <p:sp>
        <p:nvSpPr>
          <p:cNvPr id="15364" name="Rectangle 2051"/>
          <p:cNvSpPr>
            <a:spLocks noGrp="1" noChangeArrowheads="1"/>
          </p:cNvSpPr>
          <p:nvPr>
            <p:ph sz="half" idx="2"/>
          </p:nvPr>
        </p:nvSpPr>
        <p:spPr>
          <a:xfrm>
            <a:off x="5334000" y="1676400"/>
            <a:ext cx="36210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Structure of a loop</a:t>
            </a:r>
          </a:p>
          <a:p>
            <a:pPr lvl="1"/>
            <a:r>
              <a:rPr lang="en-US">
                <a:latin typeface="Arial" charset="0"/>
              </a:rPr>
              <a:t>CX = initial count</a:t>
            </a:r>
          </a:p>
          <a:p>
            <a:pPr lvl="1"/>
            <a:r>
              <a:rPr lang="en-US">
                <a:latin typeface="Arial" charset="0"/>
              </a:rPr>
              <a:t>Loop body: code to be repeated</a:t>
            </a:r>
          </a:p>
          <a:p>
            <a:pPr lvl="1"/>
            <a:r>
              <a:rPr lang="en-US">
                <a:latin typeface="Arial" charset="0"/>
              </a:rPr>
              <a:t>Loop instruction– determines if loop is complete or if the body is to repeat  </a:t>
            </a:r>
          </a:p>
          <a:p>
            <a:r>
              <a:rPr lang="en-US">
                <a:latin typeface="Arial" charset="0"/>
              </a:rPr>
              <a:t>Example: block move</a:t>
            </a:r>
          </a:p>
        </p:txBody>
      </p:sp>
      <p:sp>
        <p:nvSpPr>
          <p:cNvPr id="1536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7AF576-B1E3-B24B-A0A2-FF0F51C8A36D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D21AE3-018F-E34B-A6C9-FDB2A96F39AA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93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6AE70C-02FC-7F4F-8A09-05FEAD60EF49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30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0A001 and 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0000A000h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00000000h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FA6AF4-A3FC-FC4E-B0E8-5E43D50E1A56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6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Exams to be returned Monday</a:t>
            </a:r>
          </a:p>
          <a:p>
            <a:pPr lvl="1"/>
            <a:r>
              <a:rPr lang="en-US" dirty="0" smtClean="0">
                <a:latin typeface="Arial" charset="0"/>
              </a:rPr>
              <a:t>Subroutines (on Wednesday, 10/7)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HW 3 to be posted; due date TBD</a:t>
            </a:r>
            <a:endParaRPr lang="en-US" sz="2400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B8937A-0E93-E04C-990E-086C266713BC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80DC7-BC85-5F41-BC68-912190A258A7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Compare Instructions  </a:t>
            </a:r>
          </a:p>
        </p:txBody>
      </p:sp>
      <p:sp>
        <p:nvSpPr>
          <p:cNvPr id="26626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Compare 2 values; store result in ZF/SF</a:t>
            </a:r>
          </a:p>
          <a:p>
            <a:r>
              <a:rPr lang="en-US">
                <a:latin typeface="Arial" charset="0"/>
              </a:rPr>
              <a:t>General format: CMP  D,S</a:t>
            </a:r>
          </a:p>
          <a:p>
            <a:pPr lvl="1"/>
            <a:r>
              <a:rPr lang="en-US">
                <a:latin typeface="Arial" charset="0"/>
              </a:rPr>
              <a:t>Works by performing subtraction (D) – (S)</a:t>
            </a:r>
          </a:p>
          <a:p>
            <a:pPr lvl="2"/>
            <a:r>
              <a:rPr lang="en-US">
                <a:latin typeface="Arial" charset="0"/>
              </a:rPr>
              <a:t>D, S unchanged</a:t>
            </a:r>
          </a:p>
          <a:p>
            <a:pPr lvl="1"/>
            <a:r>
              <a:rPr lang="en-US">
                <a:latin typeface="Arial" charset="0"/>
              </a:rPr>
              <a:t>ZF/SF/OF indicate result (signed values)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1</a:t>
            </a:r>
            <a:r>
              <a:rPr lang="en-US">
                <a:latin typeface="Arial" charset="0"/>
                <a:sym typeface="Wingdings" charset="0"/>
              </a:rPr>
              <a:t>			 D ==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1 	</a:t>
            </a:r>
            <a:r>
              <a:rPr lang="en-US">
                <a:latin typeface="Arial" charset="0"/>
                <a:sym typeface="Wingdings" charset="0"/>
              </a:rPr>
              <a:t> D &lt;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0 </a:t>
            </a:r>
            <a:r>
              <a:rPr lang="en-US">
                <a:latin typeface="Arial" charset="0"/>
                <a:sym typeface="Wingdings" charset="0"/>
              </a:rPr>
              <a:t>	 D &gt; S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1636B2-3799-6649-910B-1813EFA4DEA2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FD6797-26AA-9C45-985B-7EBAAEE537D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</a:t>
            </a:r>
          </a:p>
        </p:txBody>
      </p:sp>
      <p:sp>
        <p:nvSpPr>
          <p:cNvPr id="3072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Conditional execution: result depends on value of flag bit(s)</a:t>
            </a:r>
          </a:p>
          <a:p>
            <a:r>
              <a:rPr lang="en-US">
                <a:latin typeface="Arial" charset="0"/>
              </a:rPr>
              <a:t>Intel instructions specify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condition codes</a:t>
            </a:r>
          </a:p>
          <a:p>
            <a:pPr lvl="1"/>
            <a:r>
              <a:rPr lang="en-US">
                <a:latin typeface="Arial" charset="0"/>
              </a:rPr>
              <a:t>Condition code implies certain flag values</a:t>
            </a:r>
          </a:p>
          <a:p>
            <a:pPr lvl="1"/>
            <a:r>
              <a:rPr lang="en-US">
                <a:latin typeface="Arial" charset="0"/>
              </a:rPr>
              <a:t>Opcodes written with 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as part of name</a:t>
            </a:r>
          </a:p>
          <a:p>
            <a:pPr lvl="1"/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can be replaced by any valid code</a:t>
            </a:r>
          </a:p>
          <a:p>
            <a:pPr lvl="1"/>
            <a:r>
              <a:rPr lang="en-US">
                <a:latin typeface="Arial" charset="0"/>
              </a:rPr>
              <a:t>Examples: CMOV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SET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J</a:t>
            </a:r>
            <a:r>
              <a:rPr lang="en-US" i="1">
                <a:latin typeface="Arial" charset="0"/>
              </a:rPr>
              <a:t>cc</a:t>
            </a:r>
          </a:p>
          <a:p>
            <a:pPr lvl="2"/>
            <a:r>
              <a:rPr lang="en-US">
                <a:latin typeface="Arial" charset="0"/>
              </a:rPr>
              <a:t>Specific examples: CMOVE, SETL, SETZ, JNE, JG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820F0E-3435-5B4E-9638-D1C7464D1204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D4A88-2B1F-D94E-94DE-D04EBF174DD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O</a:t>
            </a:r>
            <a:r>
              <a:rPr lang="en-US" dirty="0" smtClean="0"/>
              <a:t> (OF = 1), </a:t>
            </a:r>
            <a:r>
              <a:rPr lang="en-US" dirty="0" smtClean="0">
                <a:solidFill>
                  <a:srgbClr val="0000CC"/>
                </a:solidFill>
              </a:rPr>
              <a:t>NO</a:t>
            </a:r>
            <a:r>
              <a:rPr lang="en-US" dirty="0" smtClean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C </a:t>
            </a:r>
            <a:r>
              <a:rPr lang="en-US" dirty="0" smtClean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NC </a:t>
            </a:r>
            <a:r>
              <a:rPr lang="en-US" dirty="0" smtClean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(SF = 1), </a:t>
            </a:r>
            <a:r>
              <a:rPr lang="en-US" dirty="0" smtClean="0">
                <a:solidFill>
                  <a:srgbClr val="0000CC"/>
                </a:solidFill>
              </a:rPr>
              <a:t>NS</a:t>
            </a:r>
            <a:r>
              <a:rPr lang="en-US" dirty="0" smtClean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PE</a:t>
            </a:r>
            <a:r>
              <a:rPr lang="en-US" dirty="0" smtClean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NP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</a:rPr>
              <a:t>PO</a:t>
            </a:r>
            <a:r>
              <a:rPr lang="en-US" dirty="0" smtClean="0"/>
              <a:t> (PF = 0)</a:t>
            </a:r>
            <a:endParaRPr lang="en-US" dirty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4061F-CB4B-A048-9B7B-0E40535BBA0F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646865-4EDC-1744-905F-501ECCDF7CDA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move (CMOV)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Only in Pentium Pro &amp; later</a:t>
            </a:r>
          </a:p>
          <a:p>
            <a:r>
              <a:rPr lang="en-US">
                <a:latin typeface="Arial" charset="0"/>
              </a:rPr>
              <a:t>Perform move only if condition is true</a:t>
            </a:r>
          </a:p>
          <a:p>
            <a:r>
              <a:rPr lang="en-US">
                <a:latin typeface="Arial" charset="0"/>
              </a:rPr>
              <a:t>Examples:</a:t>
            </a:r>
          </a:p>
          <a:p>
            <a:pPr lvl="1"/>
            <a:r>
              <a:rPr lang="en-US">
                <a:latin typeface="Arial" charset="0"/>
              </a:rPr>
              <a:t>CMOVZ	AX, [SI]	</a:t>
            </a:r>
            <a:r>
              <a:rPr lang="en-US">
                <a:latin typeface="Arial" charset="0"/>
                <a:sym typeface="Wingdings" charset="0"/>
              </a:rPr>
              <a:t> move if ZF ==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CMOVG	EBX, EAX	 move if greater than</a:t>
            </a:r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3B83F2-C4C9-9C4C-9342-80C04542973C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0DFB3-9B34-E14E-9A88-E7CA9061333A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Byte Set on Condition Instruction 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Byte set on condition instruction</a:t>
            </a:r>
          </a:p>
          <a:p>
            <a:pPr lvl="1"/>
            <a:r>
              <a:rPr lang="en-US">
                <a:latin typeface="Arial" charset="0"/>
              </a:rPr>
              <a:t>Used to set byte based on condition code</a:t>
            </a:r>
          </a:p>
          <a:p>
            <a:pPr lvl="1"/>
            <a:r>
              <a:rPr lang="en-US">
                <a:latin typeface="Arial" charset="0"/>
              </a:rPr>
              <a:t>Can be used for boolean results—complex conditions</a:t>
            </a:r>
          </a:p>
          <a:p>
            <a:pPr lvl="1"/>
            <a:r>
              <a:rPr lang="en-US">
                <a:latin typeface="Arial" charset="0"/>
              </a:rPr>
              <a:t>General format:</a:t>
            </a:r>
          </a:p>
          <a:p>
            <a:pPr lvl="2"/>
            <a:r>
              <a:rPr lang="en-US">
                <a:latin typeface="Arial" charset="0"/>
              </a:rPr>
              <a:t>SETcc  D</a:t>
            </a:r>
          </a:p>
          <a:p>
            <a:pPr lvl="2"/>
            <a:r>
              <a:rPr lang="en-US">
                <a:latin typeface="Arial" charset="0"/>
              </a:rPr>
              <a:t>cc = one of the supported conditional relationships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Result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D = 01h if condition true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D = 00h if condition false		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CB0983-5425-7D42-9A54-8ADB2C2FCB80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DF08C9-FB5A-004D-A571-D8D5CBEFAC6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Byte Set on Condition Instruction  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Operation: Flags tested for conditions defined by “cc” and the destination in a register or memory updated as follows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If cc test True: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00000001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01H </a:t>
            </a:r>
            <a:r>
              <a:rPr lang="en-US" sz="2000">
                <a:latin typeface="Arial" charset="0"/>
                <a:sym typeface="Wingdings" charset="0"/>
              </a:rPr>
              <a:t> D </a:t>
            </a:r>
            <a:r>
              <a:rPr lang="en-US" sz="20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If cc test False: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00000000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00H </a:t>
            </a:r>
            <a:r>
              <a:rPr lang="en-US" sz="2000">
                <a:latin typeface="Arial" charset="0"/>
                <a:sym typeface="Wingdings" charset="0"/>
              </a:rPr>
              <a:t> D </a:t>
            </a:r>
            <a:r>
              <a:rPr lang="en-US" sz="20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Examples of conditional tests: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      SETE = set byte if equal  </a:t>
            </a:r>
            <a:r>
              <a:rPr lang="en-US" sz="2000">
                <a:latin typeface="Arial" charset="0"/>
                <a:sym typeface="Wingdings" charset="0"/>
              </a:rPr>
              <a:t> ZF = 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      SETC = set byte if carry    CF =1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      SETBE = set byte if below or equal  CF = 1 +(or) ZF = 1 </a:t>
            </a:r>
            <a:r>
              <a:rPr lang="en-US" sz="20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Example: </a:t>
            </a:r>
            <a:r>
              <a:rPr lang="en-US" sz="2000">
                <a:latin typeface="Arial" charset="0"/>
                <a:sym typeface="Wingdings" charset="0"/>
              </a:rPr>
              <a:t>	SETA AL = set byte if above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if CF = 0  </a:t>
            </a:r>
            <a:r>
              <a:rPr lang="en-US" sz="2000">
                <a:latin typeface="Arial" charset="0"/>
                <a:sym typeface="Symbol" charset="0"/>
              </a:rPr>
              <a:t></a:t>
            </a:r>
            <a:r>
              <a:rPr lang="en-US" sz="2000">
                <a:latin typeface="Arial" charset="0"/>
                <a:sym typeface="Wingdings" charset="0"/>
              </a:rPr>
              <a:t> (and) ZF = 0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(AL) = 01H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Otherwise,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(AL) =00H		  </a:t>
            </a:r>
          </a:p>
          <a:p>
            <a:pPr lvl="2">
              <a:lnSpc>
                <a:spcPct val="90000"/>
              </a:lnSpc>
              <a:buSzPct val="150000"/>
              <a:buFontTx/>
              <a:buNone/>
            </a:pPr>
            <a:r>
              <a:rPr lang="en-US" sz="1800">
                <a:latin typeface="Arial" charset="0"/>
                <a:sym typeface="Wingdings" charset="0"/>
              </a:rPr>
              <a:t>		</a:t>
            </a:r>
          </a:p>
        </p:txBody>
      </p:sp>
      <p:sp>
        <p:nvSpPr>
          <p:cNvPr id="368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6855F3-BBBC-5241-B4F5-CC7E40E02018}" type="datetime1">
              <a:rPr lang="en-US" sz="1200" smtClean="0">
                <a:latin typeface="Garamond" charset="0"/>
              </a:rPr>
              <a:t>9/30/15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11886E-76C7-C448-AFB5-D2148434779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8332</TotalTime>
  <Words>1341</Words>
  <Application>Microsoft Macintosh PowerPoint</Application>
  <PresentationFormat>On-screen Show (4:3)</PresentationFormat>
  <Paragraphs>328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ＭＳ Ｐゴシック</vt:lpstr>
      <vt:lpstr>Garamond</vt:lpstr>
      <vt:lpstr>Wingdings</vt:lpstr>
      <vt:lpstr>Times New Roman</vt:lpstr>
      <vt:lpstr>Symbol</vt:lpstr>
      <vt:lpstr>Edge</vt:lpstr>
      <vt:lpstr>16.317 Microprocessor Systems Design I</vt:lpstr>
      <vt:lpstr>Lecture outline</vt:lpstr>
      <vt:lpstr>Compare Instructions  </vt:lpstr>
      <vt:lpstr>Condition codes</vt:lpstr>
      <vt:lpstr>Condition codes (cont.)</vt:lpstr>
      <vt:lpstr>Condition codes (cont.)</vt:lpstr>
      <vt:lpstr>Conditional move (CMOV)</vt:lpstr>
      <vt:lpstr>Byte Set on Condition Instruction  </vt:lpstr>
      <vt:lpstr>Byte Set on Condition Instruction  </vt:lpstr>
      <vt:lpstr>Example</vt:lpstr>
      <vt:lpstr>Example solution</vt:lpstr>
      <vt:lpstr>Jump instructions</vt:lpstr>
      <vt:lpstr>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Example: program structure 3</vt:lpstr>
      <vt:lpstr>Block Move Program</vt:lpstr>
      <vt:lpstr>Loop instructions</vt:lpstr>
      <vt:lpstr>Loop Program Structure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1666</cp:revision>
  <dcterms:created xsi:type="dcterms:W3CDTF">2006-04-03T05:03:01Z</dcterms:created>
  <dcterms:modified xsi:type="dcterms:W3CDTF">2015-09-30T15:27:49Z</dcterms:modified>
</cp:coreProperties>
</file>