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84" r:id="rId9"/>
    <p:sldId id="385" r:id="rId10"/>
    <p:sldId id="386" r:id="rId11"/>
    <p:sldId id="387" r:id="rId12"/>
    <p:sldId id="388" r:id="rId13"/>
    <p:sldId id="364" r:id="rId14"/>
    <p:sldId id="381" r:id="rId15"/>
    <p:sldId id="372" r:id="rId16"/>
    <p:sldId id="373" r:id="rId17"/>
    <p:sldId id="383" r:id="rId18"/>
    <p:sldId id="374" r:id="rId19"/>
    <p:sldId id="375" r:id="rId20"/>
    <p:sldId id="376" r:id="rId21"/>
    <p:sldId id="377" r:id="rId22"/>
    <p:sldId id="378" r:id="rId23"/>
    <p:sldId id="382" r:id="rId24"/>
    <p:sldId id="379" r:id="rId25"/>
    <p:sldId id="324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04E77-BF93-A74A-8704-08E8265D5AAE}" type="datetime1">
              <a:rPr lang="en-US" smtClean="0"/>
              <a:t>11/17/15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89EBE-D8F7-8C43-AB18-1819739C86BA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566EC-921D-7F46-8D1A-B0B4C3D3B82C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FC723-6CC0-464A-ABCB-076A2777F790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032EE-437C-F64E-8462-3E48C2093C71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4FBB9-FC59-0C4D-863F-E14B25603A31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0E27D-38EE-174E-A143-09C81A8FA8FD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BAB7A-6423-8C4E-8F23-00B31F715E7E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87BD-0A77-9F40-BD58-E82C716C1278}" type="datetime1">
              <a:rPr lang="en-US" smtClean="0"/>
              <a:t>11/17/15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7914B-D518-B543-96BB-59E3A3C125E4}" type="datetime1">
              <a:rPr lang="en-US" smtClean="0"/>
              <a:t>11/17/15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44F51-0513-8E48-927B-29FCB517ACBB}" type="datetime1">
              <a:rPr lang="en-US" smtClean="0"/>
              <a:t>11/17/15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A4B3-A617-8640-AD65-373D50F25920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AF3E0-D449-F14B-8E44-AD8A5AB113A4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97553EFD-66BE-1E4B-83F3-FC783C980B9B}" type="datetime1">
              <a:rPr lang="en-US" smtClean="0"/>
              <a:t>11/17/15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2015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Interrupts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timeline</a:t>
            </a:r>
          </a:p>
        </p:txBody>
      </p:sp>
      <p:sp>
        <p:nvSpPr>
          <p:cNvPr id="17411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Shows time dedicated to two potential recurring interrupts + main program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Interrupt service routines (ISRs)</a:t>
            </a:r>
            <a:r>
              <a:rPr lang="en-US">
                <a:latin typeface="Arial" charset="0"/>
              </a:rPr>
              <a:t> kept relatively short</a:t>
            </a:r>
          </a:p>
          <a:p>
            <a:pPr lvl="1"/>
            <a:r>
              <a:rPr lang="en-US">
                <a:latin typeface="Arial" charset="0"/>
              </a:rPr>
              <a:t>Functions used to handle interrupts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39F5A-3F61-EB4A-B2C4-0B10F39615CE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35286-F842-CB46-9775-FB2313A7DCF6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pic>
        <p:nvPicPr>
          <p:cNvPr id="17415" name="Picture 6" descr="FG12_001_01350264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850" y="1143000"/>
            <a:ext cx="6972300" cy="241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interrupt processing</a:t>
            </a: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Decide whether or not to service</a:t>
            </a:r>
          </a:p>
          <a:p>
            <a:pPr marL="936625" lvl="1" indent="-609600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Steps for doing so are processor-dependent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If servicing: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Complete current instruction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PC (or IP)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Need to know where to return after servicing interrupt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ISR is like a function, but you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explicitly call it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processor state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Registers, condition codes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Jump to start of ISR</a:t>
            </a:r>
            <a:endParaRPr lang="en-US" sz="2400" i="1">
              <a:solidFill>
                <a:schemeClr val="hlink"/>
              </a:solidFill>
              <a:latin typeface="Arial" charset="0"/>
            </a:endParaRP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Actually handle interrupt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Return from interrupt</a:t>
            </a:r>
          </a:p>
          <a:p>
            <a:pPr marL="609600" indent="-609600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DCD9A4-35E5-BE46-A75D-A9608F958E91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29A41-8821-974F-880E-587187BA978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Interrupt/exception vector:</a:t>
            </a:r>
            <a:r>
              <a:rPr lang="en-US">
                <a:latin typeface="Arial" charset="0"/>
              </a:rPr>
              <a:t> starting address of service routine</a:t>
            </a:r>
          </a:p>
          <a:p>
            <a:pPr lvl="1"/>
            <a:r>
              <a:rPr lang="en-US">
                <a:latin typeface="Arial" charset="0"/>
              </a:rPr>
              <a:t>On x86 processors, composed of both segment and instruction pointer</a:t>
            </a:r>
          </a:p>
          <a:p>
            <a:r>
              <a:rPr lang="en-US">
                <a:latin typeface="Arial" charset="0"/>
              </a:rPr>
              <a:t>Typically stored in vector table</a:t>
            </a:r>
          </a:p>
          <a:p>
            <a:pPr lvl="1"/>
            <a:r>
              <a:rPr lang="en-US">
                <a:latin typeface="Arial" charset="0"/>
              </a:rPr>
              <a:t>Often in lowest memory range (start at address 0)</a:t>
            </a:r>
          </a:p>
          <a:p>
            <a:pPr lvl="1"/>
            <a:r>
              <a:rPr lang="en-US">
                <a:latin typeface="Arial" charset="0"/>
              </a:rPr>
              <a:t>Some vectors dedicated to specific exceptions/interrupts</a:t>
            </a:r>
          </a:p>
          <a:p>
            <a:pPr lvl="2"/>
            <a:r>
              <a:rPr lang="en-US">
                <a:latin typeface="Arial" charset="0"/>
              </a:rPr>
              <a:t>Examples: divide by 0, page fault, alignment error</a:t>
            </a:r>
          </a:p>
          <a:p>
            <a:pPr lvl="1"/>
            <a:r>
              <a:rPr lang="en-US">
                <a:latin typeface="Arial" charset="0"/>
              </a:rPr>
              <a:t>Range allowed for user-defined interrupts as well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28F4F7-A34F-2E4F-9E04-C3F2905698DD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D7EE5E-ADDF-7E4B-8D05-EFDDBADA6334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D372D-21F0-A442-8A34-8273918CFCFD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FFE019-BE3C-784B-8C1C-E0275763A9A2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(1/3)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3076F5-36B8-9042-A63B-EA6B895497B2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(2/3)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42A6FD-B431-4644-8CE1-37AF3DB80E29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(3/3)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;set up pull up resistors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WPUA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2	;enable pull-up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OPTION_REG	;bank1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;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(clear)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global weak pull-up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NOT_WPUEN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A0669-1509-C043-98B2-D4099BB62336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Main loop, </a:t>
            </a:r>
            <a:r>
              <a:rPr lang="en-US" dirty="0" err="1" smtClean="0">
                <a:ea typeface="+mj-ea"/>
                <a:cs typeface="+mj-cs"/>
              </a:rPr>
              <a:t>debounce</a:t>
            </a:r>
            <a:r>
              <a:rPr lang="en-US" dirty="0" smtClean="0">
                <a:ea typeface="+mj-ea"/>
                <a:cs typeface="+mj-cs"/>
              </a:rPr>
              <a:t>, rotate LEDs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4105B1-AE6F-224D-8AE8-6FCCAA9A0291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126AA2-9BDF-184D-8357-6681CF776FEE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HW 5, 6 to be posted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HW 5: Problem set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HW 6: PIC programs (groups of 2 or 3)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Review: working with </a:t>
            </a:r>
            <a:r>
              <a:rPr lang="en-US" sz="2600" dirty="0" err="1">
                <a:latin typeface="Arial" charset="0"/>
              </a:rPr>
              <a:t>PICkit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Assembler/MPLAB basics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 of MPLAB IDE</a:t>
            </a:r>
          </a:p>
          <a:p>
            <a:pPr lvl="2">
              <a:lnSpc>
                <a:spcPct val="90000"/>
              </a:lnSpc>
            </a:pPr>
            <a:endParaRPr lang="en-US" sz="1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Today</a:t>
            </a:r>
            <a:r>
              <a:rPr lang="ja-JP" altLang="en-US" sz="2600" dirty="0">
                <a:latin typeface="Arial" charset="0"/>
              </a:rPr>
              <a:t>’</a:t>
            </a:r>
            <a:r>
              <a:rPr lang="en-US" altLang="ja-JP" sz="2600" dirty="0">
                <a:latin typeface="Arial" charset="0"/>
              </a:rPr>
              <a:t>s lecture: different ways of managing delay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Instruction count-based delay loop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Timer-based delay loop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Timer interrupt</a:t>
            </a:r>
          </a:p>
          <a:p>
            <a:pPr lvl="2">
              <a:lnSpc>
                <a:spcPct val="90000"/>
              </a:lnSpc>
            </a:pPr>
            <a:endParaRPr lang="en-US" sz="19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8A0847-B1CA-E043-B168-FFAF5BBECB48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35A38-3F64-6A4B-A7EB-D3B743CC738B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28F6E-7CC1-724E-8853-ADC9909810EC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by using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internal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resistors, you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eliminate external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weak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 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global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976BAD-48A7-C14B-B56D-185E9ED010D8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06D071-86FE-BF40-9A5A-E2C569E113C3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A28078-17CA-6047-98B0-7189731926A6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 </a:t>
            </a:r>
          </a:p>
          <a:p>
            <a:pPr lvl="1"/>
            <a:r>
              <a:rPr lang="en-US">
                <a:latin typeface="Arial" charset="0"/>
              </a:rPr>
              <a:t>Continue PIC programming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HW 5, 6 to be posted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HW 5: Problem set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HW 6: PIC programs (groups of 2 or 3)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D997C-1BBF-DA4B-A53F-366614671F90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C56A9C-8F0F-084F-8955-F56A6E59D182}" type="datetime1">
              <a:rPr lang="en-US" sz="1200" smtClean="0">
                <a:latin typeface="Garamond" charset="0"/>
              </a:rPr>
              <a:t>11/17/15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82B464-5B98-844B-96A7-FD82BF8D79EE}" type="datetime1">
              <a:rPr lang="en-US" sz="1200" smtClean="0">
                <a:latin typeface="Garamond" charset="0"/>
              </a:rPr>
              <a:t>11/17/15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F055-125A-074F-BE01-FE1FD79CE8E1}" type="datetime1">
              <a:rPr lang="en-US" sz="1200" smtClean="0">
                <a:latin typeface="Garamond" charset="0"/>
              </a:rPr>
              <a:t>11/17/15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2DD89-BFEB-A444-A282-3FA5447C2814}" type="datetime1">
              <a:rPr lang="en-US" sz="1200" smtClean="0">
                <a:latin typeface="Garamond" charset="0"/>
              </a:rPr>
              <a:t>11/17/15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LATCbits.LATC4 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A8435-647F-104F-B20B-E7D9C269B8A1}" type="datetime1">
              <a:rPr lang="en-US" sz="1200" smtClean="0">
                <a:latin typeface="Garamond" charset="0"/>
              </a:rPr>
              <a:t>11/17/15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Exceptions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Exception:</a:t>
            </a:r>
            <a:r>
              <a:rPr lang="en-US" sz="2800">
                <a:latin typeface="Arial" charset="0"/>
              </a:rPr>
              <a:t> unexpected event altering normal program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Often result of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Can occur in HW or SW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HW exceptions often handled by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Will signal running program to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Examples: divide by 0, system reset, invalid address accessed,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Some programming languages (Java, C++, C#) have software exceptions for program-related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Application-level try/catch blocks—attempt code that may fail and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catch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exception if that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Exceptions are typically synchronous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Occur in the course of executing a single instruction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036C53-62D5-BC42-8834-CA4BA80C28EF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054465-712B-8447-A40A-F2E236176EE4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Interrupt: </a:t>
            </a:r>
            <a:r>
              <a:rPr lang="en-US" dirty="0" smtClean="0">
                <a:ea typeface="+mn-ea"/>
                <a:cs typeface="+mn-cs"/>
              </a:rPr>
              <a:t>CPU signal that external event has occurred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Usually generated by external hardware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Signals processor to interact with peripheral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Example: key pressed on keyboard, printer reading from memory, timer completing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Can be generated by specific instructions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x86 INT, INTO, BOUND instructions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Interrupts sometimes seen as subset of exceptions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Interrupts typically asynchronous events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HW signals can be generated at any time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Current instruction completes before interrupt is handled</a:t>
            </a:r>
          </a:p>
          <a:p>
            <a:pPr>
              <a:buFont typeface="Wingdings" pitchFamily="28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F3F2D2-08D6-2E42-8836-E7C083EB82D7}" type="datetime1">
              <a:rPr lang="en-US" sz="1200" smtClean="0">
                <a:latin typeface="Garamond" charset="0"/>
                <a:cs typeface="Arial" charset="0"/>
              </a:rPr>
              <a:t>11/17/15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D382AA-881A-9448-BA6D-F15F81BE4A3F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11741</TotalTime>
  <Words>1878</Words>
  <Application>Microsoft Macintosh PowerPoint</Application>
  <PresentationFormat>On-screen Show (4:3)</PresentationFormat>
  <Paragraphs>446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ＭＳ Ｐゴシック</vt:lpstr>
      <vt:lpstr>Garamond</vt:lpstr>
      <vt:lpstr>Wingdings</vt:lpstr>
      <vt:lpstr>Courier New</vt:lpstr>
      <vt:lpstr>Times New Roman</vt:lpstr>
      <vt:lpstr>Edge</vt:lpstr>
      <vt:lpstr>16.317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Exceptions</vt:lpstr>
      <vt:lpstr>Interrupts</vt:lpstr>
      <vt:lpstr>Interrupt timeline</vt:lpstr>
      <vt:lpstr>General interrupt processing</vt:lpstr>
      <vt:lpstr>Vectors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1985</cp:revision>
  <dcterms:created xsi:type="dcterms:W3CDTF">2006-04-03T05:03:01Z</dcterms:created>
  <dcterms:modified xsi:type="dcterms:W3CDTF">2015-11-17T13:31:52Z</dcterms:modified>
</cp:coreProperties>
</file>