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7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58" r:id="rId18"/>
    <p:sldId id="459" r:id="rId19"/>
    <p:sldId id="460" r:id="rId20"/>
    <p:sldId id="461" r:id="rId21"/>
    <p:sldId id="37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Relationship Id="rId3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EF29CF-FE14-D948-B8B1-3EB316BB81E6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31D0C1-0E5D-7344-9678-00F842DC5B58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14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2A0D3-13C8-634E-BD95-1D9CFB393177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D8A3D-B6F5-2D45-BBC4-8369847A283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A2E38-192D-FB4F-96AF-9F56081D55A3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8DC0E-F6BF-A44E-BF7E-AC044278C0F4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0D76-4F51-2D40-8519-85D2E0F0B190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A2BF-6E72-6A48-B240-A998196C7AF8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3C9C-5CA9-3B48-8CAE-F3DBCC5C914F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8229-99C2-A542-BD39-DAC1D7ECB8B8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A9F6D-23F1-8C43-A548-318D0B8F99D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FEC-C4D7-894D-9104-5E0548057E1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A42DB-00DC-EB41-8A70-1FC9718E4D13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8BB0F-2F49-8D45-8136-121E1839066D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6051E-FE04-9040-AA3F-B175AD001C35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8F41A52-A2AA-BB44-B810-62BC5136F899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pic>
        <p:nvPicPr>
          <p:cNvPr id="16387" name="Picture 7" descr="~AUT002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1"/>
          <a:stretch>
            <a:fillRect/>
          </a:stretch>
        </p:blipFill>
        <p:spPr>
          <a:xfrm>
            <a:off x="0" y="1066800"/>
            <a:ext cx="3735388" cy="2378075"/>
          </a:xfrm>
        </p:spPr>
      </p:pic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8140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7C6D8A-A1CA-B148-9D90-4067583E1615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Registers</a:t>
            </a:r>
          </a:p>
        </p:txBody>
      </p:sp>
      <p:pic>
        <p:nvPicPr>
          <p:cNvPr id="17411" name="Picture 6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192588" cy="2011363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14800" y="1143000"/>
            <a:ext cx="48768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Two pointer registers</a:t>
            </a:r>
          </a:p>
          <a:p>
            <a:pPr lvl="1"/>
            <a:r>
              <a:rPr lang="en-US">
                <a:latin typeface="Arial" charset="0"/>
              </a:rPr>
              <a:t>Stack pointer register </a:t>
            </a:r>
          </a:p>
          <a:p>
            <a:pPr lvl="2"/>
            <a:r>
              <a:rPr lang="en-US">
                <a:latin typeface="Arial" charset="0"/>
              </a:rPr>
              <a:t>ESP = 32-bit extended stack pointer</a:t>
            </a:r>
          </a:p>
          <a:p>
            <a:pPr lvl="2"/>
            <a:r>
              <a:rPr lang="en-US">
                <a:latin typeface="Arial" charset="0"/>
              </a:rPr>
              <a:t>SP = 16-bit stack pointer</a:t>
            </a:r>
          </a:p>
          <a:p>
            <a:pPr lvl="2"/>
            <a:r>
              <a:rPr lang="en-US">
                <a:latin typeface="Arial" charset="0"/>
              </a:rPr>
              <a:t>Points to top of stack</a:t>
            </a:r>
          </a:p>
          <a:p>
            <a:pPr lvl="1"/>
            <a:r>
              <a:rPr lang="en-US">
                <a:latin typeface="Arial" charset="0"/>
              </a:rPr>
              <a:t> Base pointer register</a:t>
            </a:r>
          </a:p>
          <a:p>
            <a:pPr lvl="2"/>
            <a:r>
              <a:rPr lang="en-US">
                <a:latin typeface="Arial" charset="0"/>
              </a:rPr>
              <a:t>EBP = 32-bit extended base pointer</a:t>
            </a:r>
          </a:p>
          <a:p>
            <a:pPr lvl="2"/>
            <a:r>
              <a:rPr lang="en-US">
                <a:latin typeface="Arial" charset="0"/>
              </a:rPr>
              <a:t>BP = 16-bit base pointer</a:t>
            </a:r>
          </a:p>
          <a:p>
            <a:pPr lvl="2"/>
            <a:r>
              <a:rPr lang="en-US">
                <a:latin typeface="Arial" charset="0"/>
              </a:rPr>
              <a:t>Points to fixed location within current stack frame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36FC12-1D01-4C4E-87E1-A34A77D974C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Index Registers</a:t>
            </a:r>
          </a:p>
        </p:txBody>
      </p:sp>
      <p:pic>
        <p:nvPicPr>
          <p:cNvPr id="18435" name="Picture 5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206875" cy="2011363"/>
          </a:xfrm>
        </p:spPr>
      </p:pic>
      <p:sp>
        <p:nvSpPr>
          <p:cNvPr id="1249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ESI = 32-bit 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SI = 16-bit source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Destination index registers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EDI = 32-bit destination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DI = 16-bit destination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Typically used to access source and destination operands</a:t>
            </a: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88EE74-471A-7248-9B8E-4EABC9444924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A47703-8350-734E-A241-09BA69F7924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1435CD-B50A-5B42-A289-51D7C25E9F35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1B4F59-220C-814E-BB02-567D61DB6AA5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401A5F-E8FC-1346-8ED5-F4AB3DF7A51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B9DDDC-AC28-AD42-B55D-C3C21CCF24A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A242D1-9416-4540-B345-DF2E32F23634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5888BB-32D0-8349-BB95-E61559AFA98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6F6581-8407-3E4E-89E7-45114DA75E4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posted;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Alignment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Addressing modes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memory </a:t>
            </a:r>
            <a:r>
              <a:rPr lang="en-US" dirty="0" smtClean="0">
                <a:latin typeface="Arial" charset="0"/>
              </a:rPr>
              <a:t>accesses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399BDB-9675-4347-BECD-A8D30D65A384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+ 00000600h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2906F8-34A6-CD4D-9DED-CF57B980098C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posted;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7C85E8-0885-5B47-BA49-51A242E2416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data </a:t>
            </a:r>
            <a:r>
              <a:rPr lang="en-US" dirty="0">
                <a:latin typeface="Garamon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Registers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Small, fast set of on-chip storage (primarily for speed)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Referenced by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Larger, slower set of storage (primarily for capacity)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Organized as hierarchy …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… but programmer references single range of </a:t>
            </a:r>
            <a:r>
              <a:rPr lang="en-US" sz="23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Memory issues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900" dirty="0">
                <a:latin typeface="Arial" charset="0"/>
              </a:rPr>
              <a:t> data: address divisible by number of bytes</a:t>
            </a:r>
          </a:p>
          <a:p>
            <a:pPr lvl="2">
              <a:lnSpc>
                <a:spcPct val="90000"/>
              </a:lnSpc>
            </a:pPr>
            <a:r>
              <a:rPr lang="en-US" sz="1900" dirty="0" err="1">
                <a:latin typeface="Arial" charset="0"/>
              </a:rPr>
              <a:t>Endianness</a:t>
            </a:r>
            <a:r>
              <a:rPr lang="en-US" sz="1900" dirty="0">
                <a:latin typeface="Arial" charset="0"/>
              </a:rPr>
              <a:t>: 80x86 data is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90000"/>
              </a:lnSpc>
            </a:pPr>
            <a:endParaRPr lang="en-US" sz="19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E4FE85-B0D3-6B4C-97F7-0085AB3DBDAB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1F5FC-BAD9-E347-95A8-6A48EB3E8483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F26F7-96CA-D348-9218-F192B7B32AAA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AF33D7-913E-5D44-A1C4-520CAA1D4196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E69140-02FE-0F41-B212-DBC4FDFF2F9F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“x86” </a:t>
            </a:r>
            <a:r>
              <a:rPr lang="en-US">
                <a:latin typeface="Arial" charset="0"/>
                <a:sym typeface="Wingdings" charset="0"/>
              </a:rPr>
              <a:t> family of Intel processors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Used (w/extensions) in current processors</a:t>
            </a:r>
          </a:p>
          <a:p>
            <a:r>
              <a:rPr lang="en-US">
                <a:latin typeface="Arial" charset="0"/>
              </a:rPr>
              <a:t>General purpose processor</a:t>
            </a:r>
          </a:p>
          <a:p>
            <a:r>
              <a:rPr lang="en-US">
                <a:latin typeface="Arial" charset="0"/>
              </a:rPr>
              <a:t>Supports use of 8, 16, 32, or 64 bit data</a:t>
            </a:r>
          </a:p>
          <a:p>
            <a:r>
              <a:rPr lang="en-US">
                <a:latin typeface="Arial" charset="0"/>
              </a:rPr>
              <a:t>Allows both register and memory operands</a:t>
            </a:r>
          </a:p>
          <a:p>
            <a:r>
              <a:rPr lang="en-US">
                <a:latin typeface="Arial" charset="0"/>
              </a:rPr>
              <a:t>Segmented or flat memory architecture</a:t>
            </a:r>
          </a:p>
          <a:p>
            <a:r>
              <a:rPr lang="en-US">
                <a:latin typeface="Arial" charset="0"/>
              </a:rPr>
              <a:t>Real and protected mode operation</a:t>
            </a:r>
          </a:p>
          <a:p>
            <a:pPr lvl="1"/>
            <a:r>
              <a:rPr lang="en-US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AAB9A5-C2DB-A84B-AB07-02C61B5F5E7F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(4) 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(1) Instruction pointer- </a:t>
            </a:r>
            <a:r>
              <a:rPr lang="en-US" dirty="0" smtClean="0"/>
              <a:t>EIP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Six 16-bit registers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(6) Segment registers- CS, DS, SS, ES, FS, 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455609-BEB6-FB47-95F4-24351832D9E1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4343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191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64-bit extensions</a:t>
            </a:r>
          </a:p>
          <a:p>
            <a:pPr lvl="1"/>
            <a:r>
              <a:rPr lang="en-US">
                <a:latin typeface="Arial" charset="0"/>
              </a:rPr>
              <a:t>Added with Pentium 4</a:t>
            </a:r>
          </a:p>
          <a:p>
            <a:pPr lvl="1"/>
            <a:r>
              <a:rPr lang="en-US">
                <a:latin typeface="Arial" charset="0"/>
              </a:rPr>
              <a:t>Data/pointer/index/IP/ flag register extended to 64 bits</a:t>
            </a:r>
          </a:p>
          <a:p>
            <a:pPr lvl="1"/>
            <a:r>
              <a:rPr lang="en-US">
                <a:latin typeface="Arial" charset="0"/>
              </a:rPr>
              <a:t>For example:</a:t>
            </a:r>
          </a:p>
          <a:p>
            <a:pPr lvl="2"/>
            <a:r>
              <a:rPr lang="en-US">
                <a:latin typeface="Arial" charset="0"/>
              </a:rPr>
              <a:t>RAX = 64-bit register A</a:t>
            </a:r>
          </a:p>
          <a:p>
            <a:pPr lvl="2"/>
            <a:r>
              <a:rPr lang="en-US">
                <a:latin typeface="Arial" charset="0"/>
              </a:rPr>
              <a:t>RSP = 64-bit stack pointer</a:t>
            </a:r>
          </a:p>
          <a:p>
            <a:pPr lvl="1"/>
            <a:r>
              <a:rPr lang="en-US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CC2CE8-69F1-3745-B8AD-10683BA56CA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15367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8794</TotalTime>
  <Words>1308</Words>
  <Application>Microsoft Macintosh PowerPoint</Application>
  <PresentationFormat>On-screen Show (4:3)</PresentationFormat>
  <Paragraphs>288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16.317 Microprocessor Systems Design I</vt:lpstr>
      <vt:lpstr>Lecture outline</vt:lpstr>
      <vt:lpstr>Review: data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 Registers</vt:lpstr>
      <vt:lpstr>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1673</cp:revision>
  <dcterms:created xsi:type="dcterms:W3CDTF">2006-04-03T05:03:01Z</dcterms:created>
  <dcterms:modified xsi:type="dcterms:W3CDTF">2015-09-14T02:39:17Z</dcterms:modified>
</cp:coreProperties>
</file>