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6"/>
  </p:notesMasterIdLst>
  <p:handoutMasterIdLst>
    <p:handoutMasterId r:id="rId17"/>
  </p:handoutMasterIdLst>
  <p:sldIdLst>
    <p:sldId id="256" r:id="rId2"/>
    <p:sldId id="422" r:id="rId3"/>
    <p:sldId id="564" r:id="rId4"/>
    <p:sldId id="576" r:id="rId5"/>
    <p:sldId id="565" r:id="rId6"/>
    <p:sldId id="566" r:id="rId7"/>
    <p:sldId id="577" r:id="rId8"/>
    <p:sldId id="570" r:id="rId9"/>
    <p:sldId id="571" r:id="rId10"/>
    <p:sldId id="572" r:id="rId11"/>
    <p:sldId id="573" r:id="rId12"/>
    <p:sldId id="574" r:id="rId13"/>
    <p:sldId id="578" r:id="rId14"/>
    <p:sldId id="447" r:id="rId15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2080" y="-5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94434E4-41A5-AE49-B80E-2E829F8A3E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11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215F3F-B628-4B45-9850-FDBB917D6C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236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F34E03C-07D8-1F40-8D91-8644A1DDDED6}" type="slidenum">
              <a:rPr lang="en-US"/>
              <a:pPr eaLnBrk="1" hangingPunct="1"/>
              <a:t>2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6B7A9D6-3F73-1341-A921-35EBAE5FE732}" type="slidenum">
              <a:rPr lang="en-US"/>
              <a:pPr eaLnBrk="1" hangingPunct="1"/>
              <a:t>5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0C985C2-9357-5F44-AE3E-CC0F8524E399}" type="slidenum">
              <a:rPr lang="en-US"/>
              <a:pPr eaLnBrk="1" hangingPunct="1"/>
              <a:t>6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5BC99B-EEFE-334F-813B-AEC7A16AE45D}" type="datetime1">
              <a:rPr lang="en-US"/>
              <a:pPr/>
              <a:t>9/28/15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22233C-5C85-A747-87CA-B562EDC304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44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6D903D-1954-B947-8DBC-CD8C200EC178}" type="datetime1">
              <a:rPr lang="en-US"/>
              <a:pPr/>
              <a:t>9/28/15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8F235E-BC6B-1743-8A94-7603BE94FB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28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DE650F-ED7D-E549-8D88-5445EB72B94E}" type="datetime1">
              <a:rPr lang="en-US"/>
              <a:pPr/>
              <a:t>9/28/15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FD5C84-FF97-294E-B6EE-FF7786EF561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74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D4C80D-2DBA-EC49-A1C4-420A520E9E53}" type="datetime1">
              <a:rPr lang="en-US"/>
              <a:pPr/>
              <a:t>9/28/15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0AC613-9858-1C4F-9EA4-9CFDB4059B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05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AC6660-0E21-6E4A-BDC4-3E548606975B}" type="datetime1">
              <a:rPr lang="en-US"/>
              <a:pPr/>
              <a:t>9/28/15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0CF55-4822-B049-B102-95CC6D238A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60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14ABDA3-29F8-F34B-9DF8-AA736D72FF97}" type="datetime1">
              <a:rPr lang="en-US"/>
              <a:pPr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57D309A-9ECF-B747-A50E-77D66B1F13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6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E5A339-8781-EF46-98EF-6E77AB1DB61E}" type="datetime1">
              <a:rPr lang="en-US"/>
              <a:pPr/>
              <a:t>9/28/15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EB0E8D-408E-8340-80A0-480F89F4B8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1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DD67F6-9AB2-AD40-887D-2FB8350896AD}" type="datetime1">
              <a:rPr lang="en-US"/>
              <a:pPr/>
              <a:t>9/28/15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2671E3-6EB3-E94E-8A70-54AB1455CC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7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BEA0C4-2D3C-A74E-8A86-D05344921191}" type="datetime1">
              <a:rPr lang="en-US"/>
              <a:pPr/>
              <a:t>9/28/15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C35559-7B4A-324D-A6C9-F893AA549E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2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4113EE-B592-8749-88C2-27D9DFE10CC0}" type="datetime1">
              <a:rPr lang="en-US"/>
              <a:pPr/>
              <a:t>9/28/15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C6942D-7782-794D-9EEF-16C603D03B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D7F4E6-34A1-8C42-B249-662C228BDFB2}" type="datetime1">
              <a:rPr lang="en-US"/>
              <a:pPr/>
              <a:t>9/28/15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E3E7B1-1C9D-7F4A-8092-30167CE00F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77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25DF7E-F48B-E34A-A60B-B4FB44518CA0}" type="datetime1">
              <a:rPr lang="en-US"/>
              <a:pPr/>
              <a:t>9/28/15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52D331-AA8B-1E48-AB0A-896594335E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27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86247B-8113-6B46-814E-982D8B7A7284}" type="datetime1">
              <a:rPr lang="en-US"/>
              <a:pPr/>
              <a:t>9/28/15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BC5A10-6B11-E24A-B68E-C4725F4CBC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9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EF2F87-FB2C-8644-A0A8-4ACADEC109B6}" type="datetime1">
              <a:rPr lang="en-US"/>
              <a:pPr/>
              <a:t>9/28/15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7D0DBF-ABAC-E04F-BCE6-4636785869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88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7209C2CC-DB20-1744-A860-C162776A4B9A}" type="datetime1">
              <a:rPr lang="en-US"/>
              <a:pPr/>
              <a:t>9/28/15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1CC98639-ACAB-F544-A200-C59D11C9B1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7" r:id="rId1"/>
    <p:sldLayoutId id="2147484545" r:id="rId2"/>
    <p:sldLayoutId id="2147484546" r:id="rId3"/>
    <p:sldLayoutId id="2147484547" r:id="rId4"/>
    <p:sldLayoutId id="2147484548" r:id="rId5"/>
    <p:sldLayoutId id="2147484549" r:id="rId6"/>
    <p:sldLayoutId id="2147484550" r:id="rId7"/>
    <p:sldLayoutId id="2147484551" r:id="rId8"/>
    <p:sldLayoutId id="2147484552" r:id="rId9"/>
    <p:sldLayoutId id="2147484553" r:id="rId10"/>
    <p:sldLayoutId id="2147484554" r:id="rId11"/>
    <p:sldLayoutId id="2147484555" r:id="rId12"/>
    <p:sldLayoutId id="2147484556" r:id="rId13"/>
    <p:sldLayoutId id="2147484558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>
                <a:latin typeface="Garamond" charset="0"/>
              </a:rPr>
              <a:t>16.216</a:t>
            </a:r>
            <a:br>
              <a:rPr lang="en-US" sz="4600">
                <a:latin typeface="Garamond" charset="0"/>
              </a:rPr>
            </a:br>
            <a:r>
              <a:rPr lang="en-US" sz="4600">
                <a:latin typeface="Garamond" charset="0"/>
              </a:rPr>
              <a:t>ECE Application Programming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&amp; </a:t>
            </a:r>
            <a:r>
              <a:rPr lang="en-US" dirty="0" err="1" smtClean="0">
                <a:latin typeface="Arial" charset="0"/>
              </a:rPr>
              <a:t>Nasibeh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Nasiri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Fall </a:t>
            </a:r>
            <a:r>
              <a:rPr lang="en-US" dirty="0" smtClean="0">
                <a:latin typeface="Arial" charset="0"/>
              </a:rPr>
              <a:t>2015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11: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Exam 1 Preview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2788"/>
          </a:xfrm>
        </p:spPr>
        <p:txBody>
          <a:bodyPr/>
          <a:lstStyle/>
          <a:p>
            <a:r>
              <a:rPr lang="en-US">
                <a:latin typeface="Garamond" charset="0"/>
              </a:rPr>
              <a:t>Review: 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3340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Conditional execution using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if 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statements</a:t>
            </a:r>
            <a:r>
              <a:rPr lang="en-US" dirty="0" smtClean="0">
                <a:ea typeface="+mn-ea"/>
              </a:rPr>
              <a:t>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Form: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(&lt;expression&gt;)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&lt;statement&gt;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[ else				</a:t>
            </a:r>
            <a:r>
              <a:rPr lang="en-US" i="1" dirty="0" smtClean="0">
                <a:solidFill>
                  <a:srgbClr val="FF0000"/>
                </a:solidFill>
                <a:cs typeface="Courier New" pitchFamily="49" charset="0"/>
              </a:rPr>
              <a:t>brackets show</a:t>
            </a:r>
            <a:endParaRPr lang="en-US" i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&lt;statement&gt; ]		</a:t>
            </a:r>
            <a:r>
              <a:rPr lang="en-US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i="1" dirty="0" smtClean="0">
                <a:solidFill>
                  <a:srgbClr val="FF0000"/>
                </a:solidFill>
                <a:cs typeface="Courier New" pitchFamily="49" charset="0"/>
              </a:rPr>
              <a:t> is optional</a:t>
            </a:r>
            <a:endParaRPr lang="en-US" dirty="0" smtClean="0"/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Expression frequently uses relational operators to test equality/inequality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  &gt;  &lt;=  &gt;=  ==   !=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(x &lt;= 5)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Can combine conditions using logical operators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AND 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&amp;&amp; 	</a:t>
            </a:r>
            <a:r>
              <a:rPr lang="en-US" dirty="0" smtClean="0">
                <a:cs typeface="Courier New" pitchFamily="49" charset="0"/>
              </a:rPr>
              <a:t>OR: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||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((x &lt;= 5) &amp;&amp; (x &gt; 0))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Can test if condition is false using logical NOT: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!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(!(x &lt; 5))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774E952-CDC4-9946-8381-7D8E42D9D3F6}" type="datetime1">
              <a:rPr lang="en-US">
                <a:latin typeface="Garamond" charset="0"/>
              </a:rPr>
              <a:pPr eaLnBrk="1" hangingPunct="1"/>
              <a:t>9/28/15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95955E9-CF9A-8349-A883-FFA5191CD682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switch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When checking multiple exact values for expression, more sense to use 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switch statement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switch (&lt;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case &lt;val1&gt; 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case &lt;val2&gt; 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default: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break</a:t>
            </a:r>
            <a:r>
              <a:rPr lang="en-US" dirty="0" smtClean="0">
                <a:ea typeface="+mn-ea"/>
                <a:cs typeface="Courier New" pitchFamily="49" charset="0"/>
              </a:rPr>
              <a:t> allows you to exit switch statement after completing code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Otherwise, program will continue to run through cases until finding break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default</a:t>
            </a:r>
            <a:r>
              <a:rPr lang="en-US" dirty="0" smtClean="0">
                <a:ea typeface="+mn-ea"/>
                <a:cs typeface="Courier New" pitchFamily="49" charset="0"/>
              </a:rPr>
              <a:t> covers any values without specific case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BEC0FE5-8E62-8E42-BA3B-035B47ABD3B7}" type="datetime1">
              <a:rPr lang="en-US">
                <a:latin typeface="Garamond" charset="0"/>
              </a:rPr>
              <a:pPr eaLnBrk="1" hangingPunct="1"/>
              <a:t>9/28/15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09F8DB-453B-AF4D-A32F-8152B3290C06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while/do-while loops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Used for repetition of code</a:t>
            </a:r>
          </a:p>
          <a:p>
            <a:r>
              <a:rPr lang="en-US">
                <a:latin typeface="Courier New" charset="0"/>
                <a:cs typeface="Courier New" charset="0"/>
              </a:rPr>
              <a:t>while (&lt;expression&gt;)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</a:t>
            </a:r>
            <a:r>
              <a:rPr lang="en-US" sz="3000">
                <a:latin typeface="Courier New" charset="0"/>
                <a:cs typeface="Courier New" charset="0"/>
              </a:rPr>
              <a:t>&lt;statement&gt;</a:t>
            </a:r>
            <a:r>
              <a:rPr lang="en-US">
                <a:latin typeface="Courier New" charset="0"/>
                <a:cs typeface="Courier New" charset="0"/>
              </a:rPr>
              <a:t>	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 </a:t>
            </a:r>
            <a:r>
              <a:rPr lang="en-US" i="1">
                <a:latin typeface="Arial" charset="0"/>
                <a:cs typeface="Courier New" charset="0"/>
                <a:sym typeface="Wingdings" charset="0"/>
              </a:rPr>
              <a:t>loop body</a:t>
            </a:r>
          </a:p>
          <a:p>
            <a:r>
              <a:rPr lang="en-US">
                <a:latin typeface="Courier New" charset="0"/>
              </a:rPr>
              <a:t>do {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	&lt;statements&gt;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} while ( &lt;expression&gt;  )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;</a:t>
            </a:r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B034D8B-B17B-5F44-9472-7393ADBC17F8}" type="datetime1">
              <a:rPr lang="en-US">
                <a:latin typeface="Garamond" charset="0"/>
              </a:rPr>
              <a:pPr eaLnBrk="1" hangingPunct="1"/>
              <a:t>9/28/15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B2CD03C-ED28-FB43-87DC-5533CC68F0B5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Iterative </a:t>
            </a:r>
            <a:r>
              <a:rPr lang="en-US" dirty="0" smtClean="0">
                <a:latin typeface="Garamond" charset="0"/>
              </a:rPr>
              <a:t>methods </a:t>
            </a:r>
            <a:r>
              <a:rPr lang="en-US" smtClean="0">
                <a:latin typeface="Garamond" charset="0"/>
              </a:rPr>
              <a:t>(Program 4)</a:t>
            </a:r>
            <a:endParaRPr lang="en-US">
              <a:latin typeface="Garamond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Repeat calculation until correct value reached</a:t>
            </a:r>
          </a:p>
          <a:p>
            <a:pPr>
              <a:lnSpc>
                <a:spcPct val="80000"/>
              </a:lnSpc>
            </a:pPr>
            <a:r>
              <a:rPr lang="ja-JP" altLang="en-US" sz="2300">
                <a:latin typeface="Arial" charset="0"/>
              </a:rPr>
              <a:t>“</a:t>
            </a:r>
            <a:r>
              <a:rPr lang="en-US" altLang="ja-JP" sz="2300">
                <a:latin typeface="Arial" charset="0"/>
              </a:rPr>
              <a:t>Correctness</a:t>
            </a:r>
            <a:r>
              <a:rPr lang="ja-JP" altLang="en-US" sz="2300">
                <a:latin typeface="Arial" charset="0"/>
              </a:rPr>
              <a:t>”</a:t>
            </a:r>
            <a:r>
              <a:rPr lang="en-US" altLang="ja-JP" sz="2300">
                <a:latin typeface="Arial" charset="0"/>
              </a:rPr>
              <a:t> defined as: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Difference between old, new value &lt;= max error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Max error == .000001 in Prog. 4</a:t>
            </a:r>
          </a:p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General process: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newVal = &lt;initial value&gt;;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do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oldVal = newVal;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newVal = &lt;equation based on oldVal&gt;;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} while (fabs(newVal – oldVal) &gt; max_err);</a:t>
            </a:r>
          </a:p>
          <a:p>
            <a:pPr>
              <a:lnSpc>
                <a:spcPct val="80000"/>
              </a:lnSpc>
            </a:pPr>
            <a:endParaRPr lang="en-US" sz="230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  <a:cs typeface="Courier New" charset="0"/>
              </a:rPr>
              <a:t>Remember, you can</a:t>
            </a:r>
            <a:r>
              <a:rPr lang="ja-JP" altLang="en-US" sz="2300">
                <a:latin typeface="Arial" charset="0"/>
                <a:cs typeface="Courier New" charset="0"/>
              </a:rPr>
              <a:t>’</a:t>
            </a:r>
            <a:r>
              <a:rPr lang="en-US" altLang="ja-JP" sz="2300">
                <a:latin typeface="Arial" charset="0"/>
                <a:cs typeface="Courier New" charset="0"/>
              </a:rPr>
              <a:t>t use </a:t>
            </a:r>
            <a:r>
              <a:rPr lang="en-US" altLang="ja-JP" sz="2300">
                <a:latin typeface="Courier New" charset="0"/>
                <a:cs typeface="Courier New" charset="0"/>
              </a:rPr>
              <a:t>&lt;math.h&gt;</a:t>
            </a:r>
            <a:r>
              <a:rPr lang="en-US" altLang="ja-JP" sz="2300">
                <a:latin typeface="Arial" charset="0"/>
                <a:cs typeface="Courier New" charset="0"/>
              </a:rPr>
              <a:t>, so you</a:t>
            </a:r>
            <a:r>
              <a:rPr lang="ja-JP" altLang="en-US" sz="2300">
                <a:latin typeface="Arial" charset="0"/>
                <a:cs typeface="Courier New" charset="0"/>
              </a:rPr>
              <a:t>’</a:t>
            </a:r>
            <a:r>
              <a:rPr lang="en-US" altLang="ja-JP" sz="2300">
                <a:latin typeface="Arial" charset="0"/>
                <a:cs typeface="Courier New" charset="0"/>
              </a:rPr>
              <a:t>ll need your own way of computing absolute value (</a:t>
            </a:r>
            <a:r>
              <a:rPr lang="en-US" altLang="ja-JP" sz="2300">
                <a:latin typeface="Courier New" charset="0"/>
                <a:cs typeface="Courier New" charset="0"/>
              </a:rPr>
              <a:t>fabs()</a:t>
            </a:r>
            <a:r>
              <a:rPr lang="en-US" altLang="ja-JP" sz="2300">
                <a:latin typeface="Arial" charset="0"/>
                <a:cs typeface="Courier New" charset="0"/>
              </a:rPr>
              <a:t>)</a:t>
            </a:r>
            <a:endParaRPr lang="en-US" sz="2300">
              <a:latin typeface="Arial" charset="0"/>
              <a:cs typeface="Courier New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BA7C32A-5037-B24A-B57D-52BD98F4652A}" type="datetime1">
              <a:rPr lang="en-US" sz="1200">
                <a:latin typeface="Garamond" charset="0"/>
              </a:rPr>
              <a:pPr eaLnBrk="1" hangingPunct="1"/>
              <a:t>9/28/15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20</a:t>
            </a: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65BAA3E-7D64-C346-802B-746F8B0060FE}" type="slidenum">
              <a:rPr lang="en-US" sz="1200">
                <a:latin typeface="Garamond" charset="0"/>
              </a:rPr>
              <a:pPr eaLnBrk="1" hangingPunct="1"/>
              <a:t>13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564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>
                <a:latin typeface="Arial" charset="0"/>
              </a:rPr>
              <a:t>Exam 1—</a:t>
            </a:r>
            <a:r>
              <a:rPr lang="en-US" b="1" u="sng" dirty="0">
                <a:latin typeface="Arial" charset="0"/>
              </a:rPr>
              <a:t>PLEASE BE ON TIME!!!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Program 4 due 10/7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Exam 1: Wednesday, 9/30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Will be allowed one 8.5</a:t>
            </a:r>
            <a:r>
              <a:rPr lang="ja-JP" altLang="en-US" dirty="0" smtClean="0">
                <a:latin typeface="Arial" charset="0"/>
              </a:rPr>
              <a:t>”</a:t>
            </a:r>
            <a:r>
              <a:rPr lang="en-US" dirty="0" smtClean="0">
                <a:latin typeface="Arial" charset="0"/>
              </a:rPr>
              <a:t> x 11</a:t>
            </a:r>
            <a:r>
              <a:rPr lang="ja-JP" altLang="en-US" dirty="0" smtClean="0">
                <a:latin typeface="Arial" charset="0"/>
              </a:rPr>
              <a:t>”</a:t>
            </a:r>
            <a:r>
              <a:rPr lang="en-US" dirty="0" smtClean="0">
                <a:latin typeface="Arial" charset="0"/>
              </a:rPr>
              <a:t> double-sided note sheet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No calculators or other electronic devices </a:t>
            </a:r>
            <a:r>
              <a:rPr lang="en-US" dirty="0" smtClean="0">
                <a:latin typeface="Arial" charset="0"/>
              </a:rPr>
              <a:t>allowed</a:t>
            </a:r>
          </a:p>
          <a:p>
            <a:pPr lvl="2"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  <a:latin typeface="Arial" charset="0"/>
              </a:rPr>
              <a:t>Please attend the section in which you are registered unless you have received permission to attend another section</a:t>
            </a:r>
          </a:p>
          <a:p>
            <a:pPr lvl="2">
              <a:lnSpc>
                <a:spcPct val="90000"/>
              </a:lnSpc>
            </a:pPr>
            <a:endParaRPr lang="en-US" dirty="0" smtClean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EF5D7F6-9AB3-424E-858A-3D02BDDDB012}" type="datetime1">
              <a:rPr lang="en-US">
                <a:latin typeface="Garamond" charset="0"/>
              </a:rPr>
              <a:pPr eaLnBrk="1" hangingPunct="1"/>
              <a:t>9/28/15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F052FB5-A6C5-164E-99EC-C7FA6CDD7E95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Announcements/reminders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Program </a:t>
            </a:r>
            <a:r>
              <a:rPr lang="en-US" dirty="0">
                <a:latin typeface="Arial" charset="0"/>
              </a:rPr>
              <a:t>4 due 10</a:t>
            </a:r>
            <a:r>
              <a:rPr lang="en-US" dirty="0" smtClean="0">
                <a:latin typeface="Arial" charset="0"/>
              </a:rPr>
              <a:t>/7</a:t>
            </a:r>
            <a:endParaRPr lang="en-US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Exam 1: Wednesday, </a:t>
            </a:r>
            <a:r>
              <a:rPr lang="en-US" dirty="0" smtClean="0">
                <a:latin typeface="Arial" charset="0"/>
              </a:rPr>
              <a:t>9/30</a:t>
            </a:r>
            <a:endParaRPr lang="en-US" dirty="0">
              <a:latin typeface="Arial" charset="0"/>
            </a:endParaRP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</a:rPr>
              <a:t>Will be allowed one 8.5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 x 11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 double-sided note sheet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</a:rPr>
              <a:t>No calculators or other electronic devices </a:t>
            </a:r>
            <a:r>
              <a:rPr lang="en-US" dirty="0" smtClean="0">
                <a:latin typeface="Arial" charset="0"/>
              </a:rPr>
              <a:t>allowed</a:t>
            </a:r>
          </a:p>
          <a:p>
            <a:pPr lvl="2">
              <a:lnSpc>
                <a:spcPct val="90000"/>
              </a:lnSpc>
            </a:pPr>
            <a:r>
              <a:rPr lang="en-US" b="1" dirty="0" smtClean="0">
                <a:solidFill>
                  <a:srgbClr val="FF0000"/>
                </a:solidFill>
                <a:latin typeface="Arial" charset="0"/>
              </a:rPr>
              <a:t>Please attend the section in which you are registered unless you have received permission to attend another section</a:t>
            </a:r>
            <a:endParaRPr lang="en-US" b="1" dirty="0">
              <a:solidFill>
                <a:srgbClr val="FF0000"/>
              </a:solidFill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Today</a:t>
            </a:r>
            <a:r>
              <a:rPr lang="ja-JP" altLang="en-US" dirty="0" smtClean="0">
                <a:latin typeface="Arial" charset="0"/>
              </a:rPr>
              <a:t>’</a:t>
            </a:r>
            <a:r>
              <a:rPr lang="en-US" dirty="0" smtClean="0">
                <a:latin typeface="Arial" charset="0"/>
              </a:rPr>
              <a:t>s </a:t>
            </a:r>
            <a:r>
              <a:rPr lang="en-US" dirty="0">
                <a:latin typeface="Arial" charset="0"/>
              </a:rPr>
              <a:t>lecture: Exam 1 Preview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General exam notes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Review of material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6289FB5-C964-DB49-AEC4-3C1F5642EB7E}" type="datetime1">
              <a:rPr lang="en-US">
                <a:latin typeface="Garamond" charset="0"/>
              </a:rPr>
              <a:pPr eaLnBrk="1" hangingPunct="1"/>
              <a:t>9/28/15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8764684-DD23-C749-80F2-5A18170DAA9F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 1 notes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Allowed one 8.5</a:t>
            </a:r>
            <a:r>
              <a:rPr lang="ja-JP" altLang="en-US" sz="2600" dirty="0">
                <a:latin typeface="Arial" charset="0"/>
              </a:rPr>
              <a:t>”</a:t>
            </a:r>
            <a:r>
              <a:rPr lang="en-US" sz="2600" dirty="0">
                <a:latin typeface="Arial" charset="0"/>
              </a:rPr>
              <a:t> x 11</a:t>
            </a:r>
            <a:r>
              <a:rPr lang="ja-JP" altLang="en-US" sz="2600" dirty="0">
                <a:latin typeface="Arial" charset="0"/>
              </a:rPr>
              <a:t>”</a:t>
            </a:r>
            <a:r>
              <a:rPr lang="en-US" sz="2600" dirty="0">
                <a:latin typeface="Arial" charset="0"/>
              </a:rPr>
              <a:t> double-sided sheet of notes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No other notes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No electronic devices (calculator, phone, etc.)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Exam will last 50 minutes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We’ll </a:t>
            </a:r>
            <a:r>
              <a:rPr lang="en-US" sz="2200" dirty="0">
                <a:latin typeface="Arial" charset="0"/>
              </a:rPr>
              <a:t>start at 12:</a:t>
            </a:r>
            <a:r>
              <a:rPr lang="en-US" sz="2200" dirty="0" smtClean="0">
                <a:latin typeface="Arial" charset="0"/>
              </a:rPr>
              <a:t>00 or 1:00—</a:t>
            </a:r>
            <a:r>
              <a:rPr lang="en-US" sz="2200" b="1" u="sng" dirty="0">
                <a:latin typeface="Arial" charset="0"/>
              </a:rPr>
              <a:t>please be on time!!</a:t>
            </a:r>
            <a:endParaRPr lang="en-US" sz="22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Covers all lectures through Friday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You will not be tested on design process, IDEs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Material starts with basic C program structure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3 questions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1 multiple choice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1 code reading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1 code writing (complete 2 of 3 parts; all 3 for extra credit)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581DFB-95EA-6B47-A732-7C76005D6894}" type="datetime1">
              <a:rPr lang="en-US">
                <a:latin typeface="Garamond" charset="0"/>
              </a:rPr>
              <a:pPr eaLnBrk="1" hangingPunct="1"/>
              <a:t>9/28/15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EEADEEE-1CBF-0D43-91EB-925F9AC4C867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Test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Prior to passing out exam, your instructor will verify that you only have one note sheet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If you have multiple sheets, I will take all notes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You will not be allowed to remove anything from your bag after that point in time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If you need an additional pencil, eraser, or piece of scrap paper during the exam, ask me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Only one person will be allowed to use the bathroom at a time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You must leave your cell phone either with me or clearly visible on the table near your seat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EEEDFB4-BEA5-F34A-B733-C127C43681A2}" type="datetime1">
              <a:rPr lang="en-US">
                <a:latin typeface="Garamond" charset="0"/>
              </a:rPr>
              <a:pPr eaLnBrk="1" hangingPunct="1"/>
              <a:t>9/28/15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0CA3C80-E581-384F-80E7-E978009F656A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Review: Basic C program structure</a:t>
            </a:r>
          </a:p>
        </p:txBody>
      </p:sp>
      <p:sp>
        <p:nvSpPr>
          <p:cNvPr id="5126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184275"/>
            <a:ext cx="8229600" cy="4987925"/>
          </a:xfrm>
        </p:spPr>
        <p:txBody>
          <a:bodyPr>
            <a:normAutofit/>
          </a:bodyPr>
          <a:lstStyle/>
          <a:p>
            <a:pPr eaLnBrk="1" hangingPunct="1">
              <a:lnSpc>
                <a:spcPct val="70000"/>
              </a:lnSpc>
            </a:pPr>
            <a:r>
              <a:rPr lang="en-US" sz="2800" dirty="0">
                <a:latin typeface="Arial" charset="0"/>
              </a:rPr>
              <a:t>Preprocessor directives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solidFill>
                  <a:srgbClr val="FF0000"/>
                </a:solidFill>
                <a:latin typeface="Arial" charset="0"/>
              </a:rPr>
              <a:t>#include</a:t>
            </a:r>
            <a:r>
              <a:rPr lang="en-US" sz="2400" dirty="0">
                <a:latin typeface="Arial" charset="0"/>
              </a:rPr>
              <a:t>: typically used to specify library files</a:t>
            </a:r>
          </a:p>
          <a:p>
            <a:pPr eaLnBrk="1" hangingPunct="1">
              <a:lnSpc>
                <a:spcPct val="70000"/>
              </a:lnSpc>
            </a:pPr>
            <a:r>
              <a:rPr lang="en-US" sz="2800" dirty="0" smtClean="0">
                <a:latin typeface="Arial" charset="0"/>
              </a:rPr>
              <a:t>Main </a:t>
            </a:r>
            <a:r>
              <a:rPr lang="en-US" sz="2800" dirty="0">
                <a:latin typeface="Arial" charset="0"/>
              </a:rPr>
              <a:t>program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Starts with: </a:t>
            </a:r>
            <a:r>
              <a:rPr lang="en-US" sz="24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 main()</a:t>
            </a:r>
            <a:r>
              <a:rPr lang="en-US" sz="2400" dirty="0">
                <a:latin typeface="Arial" charset="0"/>
                <a:cs typeface="Courier New" charset="0"/>
              </a:rPr>
              <a:t> or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void main()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Enclosed in block: specified by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{ }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Ends with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return 0;</a:t>
            </a:r>
          </a:p>
          <a:p>
            <a:pPr lvl="2" eaLnBrk="1" hangingPunct="1">
              <a:lnSpc>
                <a:spcPct val="70000"/>
              </a:lnSpc>
            </a:pPr>
            <a:r>
              <a:rPr lang="en-US" sz="2000" dirty="0">
                <a:latin typeface="Arial" charset="0"/>
              </a:rPr>
              <a:t>Indicates successful completion</a:t>
            </a:r>
          </a:p>
          <a:p>
            <a:pPr lvl="2" eaLnBrk="1" hangingPunct="1">
              <a:lnSpc>
                <a:spcPct val="70000"/>
              </a:lnSpc>
            </a:pPr>
            <a:r>
              <a:rPr lang="en-US" sz="2000" dirty="0">
                <a:latin typeface="Arial" charset="0"/>
              </a:rPr>
              <a:t>Not used if </a:t>
            </a:r>
            <a:r>
              <a:rPr lang="en-US" sz="2000" dirty="0">
                <a:latin typeface="Courier New" charset="0"/>
                <a:cs typeface="Courier New" charset="0"/>
              </a:rPr>
              <a:t>main()</a:t>
            </a:r>
            <a:r>
              <a:rPr lang="en-US" sz="2000" dirty="0">
                <a:latin typeface="Arial" charset="0"/>
              </a:rPr>
              <a:t> is </a:t>
            </a:r>
            <a:r>
              <a:rPr lang="en-US" sz="2000" dirty="0">
                <a:latin typeface="Courier New" charset="0"/>
                <a:cs typeface="Courier New" charset="0"/>
              </a:rPr>
              <a:t>void</a:t>
            </a:r>
          </a:p>
          <a:p>
            <a:pPr eaLnBrk="1" hangingPunct="1">
              <a:lnSpc>
                <a:spcPct val="70000"/>
              </a:lnSpc>
            </a:pPr>
            <a:r>
              <a:rPr lang="en-US" sz="2800" dirty="0">
                <a:latin typeface="Arial" charset="0"/>
              </a:rPr>
              <a:t>Basic output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Call </a:t>
            </a:r>
            <a:r>
              <a:rPr lang="en-US" sz="24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printf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Arial" charset="0"/>
                <a:cs typeface="Courier New" charset="0"/>
              </a:rPr>
              <a:t>&lt;string&gt;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&lt;string&gt; can be replaced by characters enclosed in double quotes</a:t>
            </a:r>
          </a:p>
          <a:p>
            <a:pPr lvl="2" eaLnBrk="1" hangingPunct="1">
              <a:lnSpc>
                <a:spcPct val="70000"/>
              </a:lnSpc>
            </a:pPr>
            <a:r>
              <a:rPr lang="en-US" sz="2000" dirty="0">
                <a:latin typeface="Arial" charset="0"/>
              </a:rPr>
              <a:t>May include escape sequence, e.g. 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\n</a:t>
            </a:r>
            <a:r>
              <a:rPr lang="en-US" sz="2000" dirty="0">
                <a:latin typeface="Arial" charset="0"/>
              </a:rPr>
              <a:t> (new line)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17FEC35-08EB-C748-9940-D746D135C123}" type="datetime1">
              <a:rPr lang="en-US">
                <a:latin typeface="Garamond" charset="0"/>
              </a:rPr>
              <a:pPr eaLnBrk="1" hangingPunct="1"/>
              <a:t>9/28/15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D568B8F-E0B3-F44B-B879-11AB56637332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83916D7-1E84-4446-B645-436C3392F1C0}" type="datetime1">
              <a:rPr lang="en-US">
                <a:latin typeface="Garamond" charset="0"/>
              </a:rPr>
              <a:pPr eaLnBrk="1" hangingPunct="1"/>
              <a:t>9/28/15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E483A71-FBFF-2C4B-83D7-1E3412DA8362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  <p:sp>
        <p:nvSpPr>
          <p:cNvPr id="6149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Review: Data types, variables, constants</a:t>
            </a:r>
          </a:p>
        </p:txBody>
      </p:sp>
      <p:sp>
        <p:nvSpPr>
          <p:cNvPr id="512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Four basic data types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float, double, char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Constants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Discussed viable ranges for all types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#define</a:t>
            </a:r>
            <a:r>
              <a:rPr lang="en-US" dirty="0" smtClean="0">
                <a:cs typeface="Courier New" pitchFamily="49" charset="0"/>
              </a:rPr>
              <a:t> to give symbolic name to constant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Variables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Have name, type, value, memory location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Variable declarations: examples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 a, b;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double m = 2.35;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printf() and scanf()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cs typeface="+mn-cs"/>
              </a:rPr>
              <a:t>To print variables (or constants), insert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%&lt;type&gt; </a:t>
            </a:r>
            <a:r>
              <a:rPr lang="en-US" dirty="0">
                <a:cs typeface="+mn-cs"/>
              </a:rPr>
              <a:t>in your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>
                <a:cs typeface="+mn-cs"/>
              </a:rPr>
              <a:t> format string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%c</a:t>
            </a:r>
            <a:r>
              <a:rPr lang="en-US" dirty="0"/>
              <a:t>: single character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%d </a:t>
            </a:r>
            <a:r>
              <a:rPr lang="en-US" dirty="0"/>
              <a:t>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/>
              <a:t>: signed decimal integer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%f</a:t>
            </a:r>
            <a:r>
              <a:rPr lang="en-US" dirty="0"/>
              <a:t>: float;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%lf</a:t>
            </a:r>
            <a:r>
              <a:rPr lang="en-US" dirty="0"/>
              <a:t>: double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Prints 6 digits after decimal point by default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To control # digits, use precision 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"%.4lf"</a:t>
            </a:r>
            <a:r>
              <a:rPr lang="en-US" dirty="0"/>
              <a:t> prints with 4 digits (4</a:t>
            </a:r>
            <a:r>
              <a:rPr lang="en-US" baseline="30000" dirty="0"/>
              <a:t>th</a:t>
            </a:r>
            <a:r>
              <a:rPr lang="en-US" dirty="0"/>
              <a:t> digit rounds)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"%.0lf"</a:t>
            </a:r>
            <a:r>
              <a:rPr lang="en-US" dirty="0"/>
              <a:t> prints with 0 digits (round to nearest integer)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cs typeface="+mn-cs"/>
              </a:rPr>
              <a:t>Each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%&lt;type&gt; </a:t>
            </a:r>
            <a:r>
              <a:rPr lang="en-US" dirty="0">
                <a:cs typeface="+mn-cs"/>
              </a:rPr>
              <a:t>must correspond to a variable or constant that follows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>
                <a:latin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</a:rPr>
              <a:t>("a=%.3f, b=%.2f", a, b);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To read input, use same format </a:t>
            </a:r>
            <a:r>
              <a:rPr lang="en-US" dirty="0" err="1" smtClean="0">
                <a:ea typeface="+mn-ea"/>
                <a:cs typeface="+mn-cs"/>
              </a:rPr>
              <a:t>specifiers</a:t>
            </a:r>
            <a:r>
              <a:rPr lang="en-US" dirty="0" smtClean="0">
                <a:ea typeface="+mn-ea"/>
                <a:cs typeface="+mn-cs"/>
              </a:rPr>
              <a:t> in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() </a:t>
            </a:r>
            <a:r>
              <a:rPr lang="en-US" dirty="0" smtClean="0">
                <a:ea typeface="+mn-ea"/>
                <a:cs typeface="+mn-cs"/>
              </a:rPr>
              <a:t>format string, followed by addresses of variables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sz="2800" dirty="0" err="1" smtClean="0">
                <a:latin typeface="Courier New" pitchFamily="49" charset="0"/>
              </a:rPr>
              <a:t>scanf</a:t>
            </a:r>
            <a:r>
              <a:rPr lang="en-US" sz="2800" dirty="0" smtClean="0">
                <a:latin typeface="Courier New" pitchFamily="49" charset="0"/>
              </a:rPr>
              <a:t>("%d %</a:t>
            </a:r>
            <a:r>
              <a:rPr lang="en-US" sz="2800" dirty="0" err="1" smtClean="0">
                <a:latin typeface="Courier New" pitchFamily="49" charset="0"/>
              </a:rPr>
              <a:t>f",&amp;hours,&amp;rate</a:t>
            </a:r>
            <a:r>
              <a:rPr lang="en-US" sz="2800" dirty="0" smtClean="0">
                <a:latin typeface="Courier New" pitchFamily="49" charset="0"/>
              </a:rPr>
              <a:t>);</a:t>
            </a: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2B89EF4-7D08-6C48-BB35-E4EFED5CA1EF}" type="datetime1">
              <a:rPr lang="en-US" sz="1200">
                <a:latin typeface="Garamond" charset="0"/>
              </a:rPr>
              <a:pPr/>
              <a:t>9/28/15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BBBD54E-4C50-4040-93BD-C0EB85745AC9}" type="slidenum">
              <a:rPr lang="en-US" sz="1200">
                <a:latin typeface="Garamond" charset="0"/>
              </a:rPr>
              <a:pPr/>
              <a:t>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128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772400" cy="838200"/>
          </a:xfrm>
        </p:spPr>
        <p:txBody>
          <a:bodyPr/>
          <a:lstStyle/>
          <a:p>
            <a:r>
              <a:rPr lang="en-US">
                <a:latin typeface="Garamond" charset="0"/>
              </a:rPr>
              <a:t>Review: C operators</a:t>
            </a:r>
          </a:p>
        </p:txBody>
      </p:sp>
      <p:graphicFrame>
        <p:nvGraphicFramePr>
          <p:cNvPr id="51203" name="Group 3"/>
          <p:cNvGraphicFramePr>
            <a:graphicFrameLocks noGrp="1"/>
          </p:cNvGraphicFramePr>
          <p:nvPr>
            <p:ph type="tbl" idx="1"/>
          </p:nvPr>
        </p:nvGraphicFramePr>
        <p:xfrm>
          <a:off x="685800" y="1143000"/>
          <a:ext cx="7772400" cy="2301877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457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Operator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Associativity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Innermost ( 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Left to right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28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Unary -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Right to left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*    /    %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Left to right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     -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Left to right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69836D8-407D-F847-AE1F-D1BCBCA2786B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40138D3-6DC3-4D46-A523-25F92058DCB3}" type="datetime1">
              <a:rPr lang="en-US">
                <a:latin typeface="Garamond" charset="0"/>
              </a:rPr>
              <a:pPr eaLnBrk="1" hangingPunct="1"/>
              <a:t>9/28/15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ECE Application Programming: Exam 1 Preview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Operators and statements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Operators can be used either with constants or variables</a:t>
            </a:r>
          </a:p>
          <a:p>
            <a:r>
              <a:rPr lang="en-US">
                <a:latin typeface="Arial" charset="0"/>
              </a:rPr>
              <a:t>More complex statements are allowed</a:t>
            </a:r>
          </a:p>
          <a:p>
            <a:pPr lvl="1"/>
            <a:r>
              <a:rPr lang="en-US">
                <a:latin typeface="Arial" charset="0"/>
              </a:rPr>
              <a:t>e.g. x = 1 + 2 - 3;</a:t>
            </a:r>
          </a:p>
          <a:p>
            <a:r>
              <a:rPr lang="en-US">
                <a:latin typeface="Arial" charset="0"/>
              </a:rPr>
              <a:t>Parentheses help you prioritize parts of statement</a:t>
            </a:r>
          </a:p>
          <a:p>
            <a:pPr lvl="1"/>
            <a:r>
              <a:rPr lang="en-US">
                <a:latin typeface="Arial" charset="0"/>
              </a:rPr>
              <a:t>Makes difference with order of operations</a:t>
            </a:r>
          </a:p>
          <a:p>
            <a:pPr lvl="1"/>
            <a:r>
              <a:rPr lang="en-US">
                <a:latin typeface="Arial" charset="0"/>
              </a:rPr>
              <a:t>x = 1 + 2 * 3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Arial" charset="0"/>
              </a:rPr>
              <a:t>			is different than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Arial" charset="0"/>
              </a:rPr>
              <a:t>	x = (1 + 2) * 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CBF02E-9A5A-E54F-928F-BBCF063E2CA1}" type="datetime1">
              <a:rPr lang="en-US">
                <a:latin typeface="Garamond" charset="0"/>
              </a:rPr>
              <a:pPr eaLnBrk="1" hangingPunct="1"/>
              <a:t>9/28/15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28AC5AE-A358-C84A-AB6D-373BEA2E6378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6953</TotalTime>
  <Words>971</Words>
  <Application>Microsoft Macintosh PowerPoint</Application>
  <PresentationFormat>On-screen Show (4:3)</PresentationFormat>
  <Paragraphs>195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Edge</vt:lpstr>
      <vt:lpstr>16.216 ECE Application Programming</vt:lpstr>
      <vt:lpstr>Lecture outline</vt:lpstr>
      <vt:lpstr>Exam 1 notes</vt:lpstr>
      <vt:lpstr>Test policies</vt:lpstr>
      <vt:lpstr>Review: Basic C program structure</vt:lpstr>
      <vt:lpstr>Review: Data types, variables, constants</vt:lpstr>
      <vt:lpstr>Review: printf() and scanf() basics</vt:lpstr>
      <vt:lpstr>Review: C operators</vt:lpstr>
      <vt:lpstr>Review: Operators and statements</vt:lpstr>
      <vt:lpstr>Review: if statements</vt:lpstr>
      <vt:lpstr>Review: switch statements</vt:lpstr>
      <vt:lpstr>Review: while/do-while loops</vt:lpstr>
      <vt:lpstr>Iterative methods (Program 4)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1558</cp:revision>
  <dcterms:created xsi:type="dcterms:W3CDTF">2006-04-03T05:03:01Z</dcterms:created>
  <dcterms:modified xsi:type="dcterms:W3CDTF">2015-09-28T15:13:48Z</dcterms:modified>
</cp:coreProperties>
</file>