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10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4F74B-11B4-4D3D-9DC7-3B6779BEF0F2}" type="datetime1">
              <a:rPr lang="en-US" smtClean="0"/>
              <a:t>3/7/16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D1493-597E-4A2A-9D6D-A5EB3B1416ED}" type="datetime1">
              <a:rPr lang="en-US" smtClean="0"/>
              <a:t>3/7/16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343D3-79D0-431D-97E4-BAB41A38E2B8}" type="datetime1">
              <a:rPr lang="en-US" smtClean="0"/>
              <a:t>3/7/16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E3328-5312-4718-A261-A773BC7D1E8C}" type="datetime1">
              <a:rPr lang="en-US" smtClean="0"/>
              <a:t>3/7/16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C332A-FE10-4D7F-81C9-8A1FB04FC884}" type="datetime1">
              <a:rPr lang="en-US" smtClean="0"/>
              <a:t>3/7/16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E64F5-6A6C-4E44-82DD-C1DEDB382368}" type="datetime1">
              <a:rPr lang="en-US" smtClean="0"/>
              <a:t>3/7/16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AE91C-D3AC-4966-ADD0-494E21D410DA}" type="datetime1">
              <a:rPr lang="en-US" smtClean="0"/>
              <a:t>3/7/16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1C033-FB39-4F63-856C-CC4532568ABB}" type="datetime1">
              <a:rPr lang="en-US" smtClean="0"/>
              <a:t>3/7/16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6B42F-0809-4047-B90F-A7F5F11C4268}" type="datetime1">
              <a:rPr lang="en-US" smtClean="0"/>
              <a:t>3/7/16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088FD-E1CD-432B-AFE6-BC3566C50C83}" type="datetime1">
              <a:rPr lang="en-US" smtClean="0"/>
              <a:t>3/7/16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6D93D-36FA-4DA1-90D0-3FC31484654D}" type="datetime1">
              <a:rPr lang="en-US" smtClean="0"/>
              <a:t>3/7/16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DFCB7-A484-413E-9520-B9332626F63D}" type="datetime1">
              <a:rPr lang="en-US" smtClean="0"/>
              <a:t>3/7/16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4CF3A-6983-4E7F-A039-DB1AD144FB9F}" type="datetime1">
              <a:rPr lang="en-US" smtClean="0"/>
              <a:t>3/7/16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CDE67BD-86DC-4F1D-B224-BB40534A89F2}" type="datetime1">
              <a:rPr lang="en-US" smtClean="0"/>
              <a:t>3/7/16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  <a:r>
              <a:rPr lang="en-US" dirty="0" smtClean="0">
                <a:latin typeface="Arial" charset="0"/>
              </a:rPr>
              <a:t>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19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 (cont.)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Although x has 8 elements, x[8] is not one of those elements!</a:t>
            </a:r>
          </a:p>
          <a:p>
            <a:r>
              <a:rPr lang="en-US">
                <a:latin typeface="Arial" charset="0"/>
              </a:rPr>
              <a:t>Compiler will not stop you from accessing elements outside the array</a:t>
            </a:r>
          </a:p>
          <a:p>
            <a:r>
              <a:rPr lang="en-US">
                <a:latin typeface="Arial" charset="0"/>
              </a:rPr>
              <a:t>Must make sure you know the size of the array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95560A-FDE2-467F-897E-C2993BE91FE5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35E7F3-9FF6-7A47-912B-7EB28B8FA6D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program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[10];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("First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10;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*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("\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nSecond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9;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+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+ 1];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D32FD-6BD4-49FF-A08A-E826ABD487D1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5DC3B-2D65-2148-8275-9FBFBDE5B59A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First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12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16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[9] = 18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Output continued: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Second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18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22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26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30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34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F27807-DCE1-4CBE-8569-C1CA2EC641B0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846D55-B053-E842-BC58-45FB0496EEE5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Two-dimensional arrays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Two-dimensional arrays: can be used to represent tabular data</a:t>
            </a:r>
          </a:p>
          <a:p>
            <a:r>
              <a:rPr lang="en-US">
                <a:latin typeface="Arial" charset="0"/>
              </a:rPr>
              <a:t>Declaration: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&lt;type&gt; &lt;name&gt;[&lt;rows&gt;][&lt;cols&gt;]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 (see below): </a:t>
            </a:r>
            <a:r>
              <a:rPr lang="en-US">
                <a:latin typeface="Courier New" charset="0"/>
                <a:cs typeface="Courier New" charset="0"/>
              </a:rPr>
              <a:t>int x[3][4];</a:t>
            </a:r>
          </a:p>
          <a:p>
            <a:r>
              <a:rPr lang="en-US">
                <a:latin typeface="Arial" charset="0"/>
                <a:cs typeface="Courier New" charset="0"/>
              </a:rPr>
              <a:t>Index elements similarly to 1-D arrays</a:t>
            </a:r>
          </a:p>
          <a:p>
            <a:pPr lvl="1"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9DAD4F-CF54-4DD8-9D12-5BCCE85D4481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7D89D6-F394-AF4F-AE70-AF2C1905A04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434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53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Initializing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initialize similarly to 1D arrays, but must specify dimensions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treated like a 1D array; rows separated by commas: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y[3][4] = { {1, 2, 3, 4},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{5, 6, 7, 8},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{9, 10, 11, 12} };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4FBD2A-4C69-4ED4-A600-0214C93C4CEE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084B9C-AA9E-AC4E-8412-8C17B288ADE0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602163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60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2D arrays and loops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>
                <a:latin typeface="Arial" charset="0"/>
              </a:rPr>
              <a:t>Typically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loops </a:t>
            </a:r>
            <a:r>
              <a:rPr lang="en-US">
                <a:latin typeface="Arial" charset="0"/>
              </a:rPr>
              <a:t>to work with 2-D arrays</a:t>
            </a:r>
          </a:p>
          <a:p>
            <a:pPr lvl="1"/>
            <a:r>
              <a:rPr lang="en-US">
                <a:latin typeface="Arial" charset="0"/>
              </a:rPr>
              <a:t>One loop inside another: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3; i++)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4; j++)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 x[i][j] = y[i][j] * 2;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Be careful in loop body—switching your loop indices will cause trouble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Using </a:t>
            </a:r>
            <a:r>
              <a:rPr lang="en-US">
                <a:latin typeface="Courier New" charset="0"/>
                <a:cs typeface="Courier New" charset="0"/>
              </a:rPr>
              <a:t>x[j][i]</a:t>
            </a:r>
            <a:r>
              <a:rPr lang="en-US">
                <a:latin typeface="Arial" charset="0"/>
                <a:cs typeface="Courier New" charset="0"/>
              </a:rPr>
              <a:t> would take you outside of the array!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09F4D1-DE36-4483-8FE9-2A2299064424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E0266-EC15-E545-93E6-8394A7E7202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3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Arrays </a:t>
            </a:r>
            <a:r>
              <a:rPr lang="en-US" dirty="0">
                <a:latin typeface="Arial" charset="0"/>
              </a:rPr>
              <a:t>and functions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today</a:t>
            </a:r>
          </a:p>
          <a:p>
            <a:pPr lvl="1"/>
            <a:r>
              <a:rPr lang="en-US" dirty="0">
                <a:latin typeface="Arial" charset="0"/>
              </a:rPr>
              <a:t>Program 3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3/11</a:t>
            </a:r>
          </a:p>
          <a:p>
            <a:pPr lvl="1"/>
            <a:r>
              <a:rPr lang="en-US" dirty="0">
                <a:latin typeface="Arial" charset="0"/>
              </a:rPr>
              <a:t>Program 4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TBD</a:t>
            </a:r>
          </a:p>
          <a:p>
            <a:pPr lvl="1"/>
            <a:r>
              <a:rPr lang="en-US">
                <a:latin typeface="Arial" charset="0"/>
              </a:rPr>
              <a:t>Program 6 to be posted; due date TBD</a:t>
            </a:r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8FC1AF-34A0-49A6-95F4-367DF38BF6A9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5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3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3/11</a:t>
            </a:r>
          </a:p>
          <a:p>
            <a:pPr lvl="1"/>
            <a:r>
              <a:rPr lang="en-US" dirty="0" smtClean="0">
                <a:latin typeface="Arial" charset="0"/>
              </a:rPr>
              <a:t>Program 4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TBD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6 to be posted; due date TBD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One-dimensional </a:t>
            </a:r>
            <a:r>
              <a:rPr lang="en-US" dirty="0" smtClean="0">
                <a:latin typeface="Arial" charset="0"/>
              </a:rPr>
              <a:t>arrays</a:t>
            </a:r>
          </a:p>
          <a:p>
            <a:pPr lvl="1"/>
            <a:r>
              <a:rPr lang="en-US" dirty="0" smtClean="0">
                <a:latin typeface="Arial" charset="0"/>
              </a:rPr>
              <a:t>Two-dimensional arrays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F4365B-3619-4F63-80C5-B916F171172F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 of scalar variables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449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Variables (up to now) have:</a:t>
            </a:r>
            <a:br>
              <a:rPr lang="en-US" sz="1800"/>
            </a:br>
            <a:r>
              <a:rPr lang="en-US" sz="1800"/>
              <a:t>	name</a:t>
            </a:r>
            <a:br>
              <a:rPr lang="en-US" sz="1800"/>
            </a:br>
            <a:r>
              <a:rPr lang="en-US" sz="1800"/>
              <a:t>	type (int, float, double, char)</a:t>
            </a:r>
            <a:br>
              <a:rPr lang="en-US" sz="1800"/>
            </a:br>
            <a:r>
              <a:rPr lang="en-US" sz="1800"/>
              <a:t>	address</a:t>
            </a:r>
            <a:br>
              <a:rPr lang="en-US" sz="1800"/>
            </a:br>
            <a:r>
              <a:rPr lang="en-US" sz="1800"/>
              <a:t>	value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105400" y="1219200"/>
            <a:ext cx="3810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		28C4 (int)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q		28C8 (float)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r		28CC (float)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791200" y="12954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35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791200" y="1828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3.14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5791200" y="23622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8.9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04800" y="3657600"/>
            <a:ext cx="8382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e.g.	Name	type	address	value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N	integer	28C4	35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q	float	28C8	3.14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r	float	28CC	8.9</a:t>
            </a:r>
          </a:p>
        </p:txBody>
      </p:sp>
      <p:sp>
        <p:nvSpPr>
          <p:cNvPr id="20488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98EEEF-DEDE-4654-8F66-3DF71F3A3987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2048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582FDE-C153-B641-BA24-153299777D8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Arrays</a:t>
            </a:r>
          </a:p>
        </p:txBody>
      </p:sp>
      <p:sp>
        <p:nvSpPr>
          <p:cNvPr id="21506" name="Text Box 10"/>
          <p:cNvSpPr txBox="1">
            <a:spLocks noChangeArrowheads="1"/>
          </p:cNvSpPr>
          <p:nvPr/>
        </p:nvSpPr>
        <p:spPr bwMode="auto">
          <a:xfrm>
            <a:off x="6096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1507" name="Text Box 18"/>
          <p:cNvSpPr txBox="1">
            <a:spLocks noChangeArrowheads="1"/>
          </p:cNvSpPr>
          <p:nvPr/>
        </p:nvSpPr>
        <p:spPr bwMode="auto">
          <a:xfrm>
            <a:off x="6096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1508" name="Text Box 19"/>
          <p:cNvSpPr txBox="1">
            <a:spLocks noChangeArrowheads="1"/>
          </p:cNvSpPr>
          <p:nvPr/>
        </p:nvSpPr>
        <p:spPr bwMode="auto">
          <a:xfrm>
            <a:off x="6096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1509" name="Text Box 20"/>
          <p:cNvSpPr txBox="1">
            <a:spLocks noChangeArrowheads="1"/>
          </p:cNvSpPr>
          <p:nvPr/>
        </p:nvSpPr>
        <p:spPr bwMode="auto">
          <a:xfrm>
            <a:off x="6096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1510" name="Text Box 21"/>
          <p:cNvSpPr txBox="1">
            <a:spLocks noChangeArrowheads="1"/>
          </p:cNvSpPr>
          <p:nvPr/>
        </p:nvSpPr>
        <p:spPr bwMode="auto">
          <a:xfrm>
            <a:off x="6096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1511" name="Text Box 22"/>
          <p:cNvSpPr txBox="1">
            <a:spLocks noChangeArrowheads="1"/>
          </p:cNvSpPr>
          <p:nvPr/>
        </p:nvSpPr>
        <p:spPr bwMode="auto">
          <a:xfrm>
            <a:off x="6096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1512" name="Text Box 23"/>
          <p:cNvSpPr txBox="1">
            <a:spLocks noChangeArrowheads="1"/>
          </p:cNvSpPr>
          <p:nvPr/>
        </p:nvSpPr>
        <p:spPr bwMode="auto">
          <a:xfrm>
            <a:off x="6096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1513" name="Text Box 24"/>
          <p:cNvSpPr txBox="1">
            <a:spLocks noChangeArrowheads="1"/>
          </p:cNvSpPr>
          <p:nvPr/>
        </p:nvSpPr>
        <p:spPr bwMode="auto">
          <a:xfrm>
            <a:off x="7010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45</a:t>
            </a:r>
          </a:p>
        </p:txBody>
      </p:sp>
      <p:sp>
        <p:nvSpPr>
          <p:cNvPr id="21514" name="Text Box 25"/>
          <p:cNvSpPr txBox="1">
            <a:spLocks noChangeArrowheads="1"/>
          </p:cNvSpPr>
          <p:nvPr/>
        </p:nvSpPr>
        <p:spPr bwMode="auto">
          <a:xfrm>
            <a:off x="7010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1515" name="Text Box 26"/>
          <p:cNvSpPr txBox="1">
            <a:spLocks noChangeArrowheads="1"/>
          </p:cNvSpPr>
          <p:nvPr/>
        </p:nvSpPr>
        <p:spPr bwMode="auto">
          <a:xfrm>
            <a:off x="7010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1516" name="Text Box 27"/>
          <p:cNvSpPr txBox="1">
            <a:spLocks noChangeArrowheads="1"/>
          </p:cNvSpPr>
          <p:nvPr/>
        </p:nvSpPr>
        <p:spPr bwMode="auto">
          <a:xfrm>
            <a:off x="7010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85</a:t>
            </a:r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7010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21518" name="Text Box 29"/>
          <p:cNvSpPr txBox="1">
            <a:spLocks noChangeArrowheads="1"/>
          </p:cNvSpPr>
          <p:nvPr/>
        </p:nvSpPr>
        <p:spPr bwMode="auto">
          <a:xfrm>
            <a:off x="7010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55</a:t>
            </a:r>
          </a:p>
        </p:txBody>
      </p:sp>
      <p:sp>
        <p:nvSpPr>
          <p:cNvPr id="21519" name="Text Box 30"/>
          <p:cNvSpPr txBox="1">
            <a:spLocks noChangeArrowheads="1"/>
          </p:cNvSpPr>
          <p:nvPr/>
        </p:nvSpPr>
        <p:spPr bwMode="auto">
          <a:xfrm>
            <a:off x="7010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1520" name="Text Box 31"/>
          <p:cNvSpPr txBox="1">
            <a:spLocks noChangeArrowheads="1"/>
          </p:cNvSpPr>
          <p:nvPr/>
        </p:nvSpPr>
        <p:spPr bwMode="auto">
          <a:xfrm>
            <a:off x="6096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1521" name="Text Box 32"/>
          <p:cNvSpPr txBox="1">
            <a:spLocks noChangeArrowheads="1"/>
          </p:cNvSpPr>
          <p:nvPr/>
        </p:nvSpPr>
        <p:spPr bwMode="auto">
          <a:xfrm>
            <a:off x="7010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60</a:t>
            </a:r>
          </a:p>
        </p:txBody>
      </p:sp>
      <p:sp>
        <p:nvSpPr>
          <p:cNvPr id="21522" name="Text Box 35"/>
          <p:cNvSpPr txBox="1">
            <a:spLocks noChangeArrowheads="1"/>
          </p:cNvSpPr>
          <p:nvPr/>
        </p:nvSpPr>
        <p:spPr bwMode="auto">
          <a:xfrm>
            <a:off x="7924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1523" name="Text Box 36"/>
          <p:cNvSpPr txBox="1">
            <a:spLocks noChangeArrowheads="1"/>
          </p:cNvSpPr>
          <p:nvPr/>
        </p:nvSpPr>
        <p:spPr bwMode="auto">
          <a:xfrm>
            <a:off x="7924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1524" name="Text Box 37"/>
          <p:cNvSpPr txBox="1">
            <a:spLocks noChangeArrowheads="1"/>
          </p:cNvSpPr>
          <p:nvPr/>
        </p:nvSpPr>
        <p:spPr bwMode="auto">
          <a:xfrm>
            <a:off x="7924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1525" name="Text Box 38"/>
          <p:cNvSpPr txBox="1">
            <a:spLocks noChangeArrowheads="1"/>
          </p:cNvSpPr>
          <p:nvPr/>
        </p:nvSpPr>
        <p:spPr bwMode="auto">
          <a:xfrm>
            <a:off x="7924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1526" name="Text Box 39"/>
          <p:cNvSpPr txBox="1">
            <a:spLocks noChangeArrowheads="1"/>
          </p:cNvSpPr>
          <p:nvPr/>
        </p:nvSpPr>
        <p:spPr bwMode="auto">
          <a:xfrm>
            <a:off x="7924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1527" name="Text Box 40"/>
          <p:cNvSpPr txBox="1">
            <a:spLocks noChangeArrowheads="1"/>
          </p:cNvSpPr>
          <p:nvPr/>
        </p:nvSpPr>
        <p:spPr bwMode="auto">
          <a:xfrm>
            <a:off x="7924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1528" name="Text Box 41"/>
          <p:cNvSpPr txBox="1">
            <a:spLocks noChangeArrowheads="1"/>
          </p:cNvSpPr>
          <p:nvPr/>
        </p:nvSpPr>
        <p:spPr bwMode="auto">
          <a:xfrm>
            <a:off x="7924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1529" name="Text Box 43"/>
          <p:cNvSpPr txBox="1">
            <a:spLocks noChangeArrowheads="1"/>
          </p:cNvSpPr>
          <p:nvPr/>
        </p:nvSpPr>
        <p:spPr bwMode="auto">
          <a:xfrm>
            <a:off x="7924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1530" name="Text Box 45"/>
          <p:cNvSpPr txBox="1">
            <a:spLocks noChangeArrowheads="1"/>
          </p:cNvSpPr>
          <p:nvPr/>
        </p:nvSpPr>
        <p:spPr bwMode="auto">
          <a:xfrm>
            <a:off x="304800" y="3505200"/>
            <a:ext cx="594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printf("%d",x[3]);      // prints 85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printf("%d",x[7]+x[1]); // prints 115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Courier New" charset="0"/>
            </a:endParaRPr>
          </a:p>
        </p:txBody>
      </p:sp>
      <p:sp>
        <p:nvSpPr>
          <p:cNvPr id="21531" name="Text Box 46"/>
          <p:cNvSpPr txBox="1">
            <a:spLocks noChangeArrowheads="1"/>
          </p:cNvSpPr>
          <p:nvPr/>
        </p:nvSpPr>
        <p:spPr bwMode="auto">
          <a:xfrm>
            <a:off x="228600" y="1371600"/>
            <a:ext cx="601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Any single element of x may be used like any other scalar variable</a:t>
            </a:r>
          </a:p>
        </p:txBody>
      </p:sp>
      <p:sp>
        <p:nvSpPr>
          <p:cNvPr id="21532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EAB7F8-0B64-49B0-934E-90C512358281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2153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3E0E8F-EA25-A143-8F0E-5BB26B4D190A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 Arrays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72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572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572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572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72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5486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5486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486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5486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5486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5486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5486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4572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5486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6400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6400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6400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6400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6400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6400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6400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6400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304800" y="1447800"/>
            <a:ext cx="350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Define an 8 element array: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1800">
                <a:latin typeface="Courier New" charset="0"/>
              </a:rPr>
              <a:t>int x[8];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Elements numbered 0 to 7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Arrays in C always start with location 0 (zero based)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initial value of each array element is unknown (just like scalar variables)</a:t>
            </a:r>
          </a:p>
        </p:txBody>
      </p:sp>
      <p:sp>
        <p:nvSpPr>
          <p:cNvPr id="22555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312D8C-95D0-4B73-9D79-12CBD46341FB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22556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D22EC0-066B-0340-9CB4-406D92CD11F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Declaring/defining Arrays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953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A[0]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953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A[1]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953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A[2]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953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A[3]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1.23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5867400" y="3886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0.7071</a:t>
            </a: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5867400" y="3505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2.718</a:t>
            </a:r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5867400" y="3124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3.14159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7772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4430</a:t>
            </a:r>
          </a:p>
        </p:txBody>
      </p:sp>
      <p:sp>
        <p:nvSpPr>
          <p:cNvPr id="23563" name="Text Box 20"/>
          <p:cNvSpPr txBox="1">
            <a:spLocks noChangeArrowheads="1"/>
          </p:cNvSpPr>
          <p:nvPr/>
        </p:nvSpPr>
        <p:spPr bwMode="auto">
          <a:xfrm>
            <a:off x="7772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4448</a:t>
            </a:r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7772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4440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7772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4438</a:t>
            </a:r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457200" y="2819400"/>
            <a:ext cx="35052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You can also define the values to be held in the array and instruct the compiler to figure out how many elements are needed.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Not putting a value within the [] tells the compiler to determine how many locations are needed.</a:t>
            </a:r>
          </a:p>
        </p:txBody>
      </p:sp>
      <p:sp>
        <p:nvSpPr>
          <p:cNvPr id="23567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double A[]={ 1.23, 3.14159, 2.718, 0.7071 };</a:t>
            </a:r>
          </a:p>
        </p:txBody>
      </p:sp>
      <p:sp>
        <p:nvSpPr>
          <p:cNvPr id="23568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5AD669-3567-42B5-BC17-134F07C52D0D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23569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8AE43-F61F-8146-8EC3-9339EAC2506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4578" name="Text Box 16"/>
          <p:cNvSpPr txBox="1">
            <a:spLocks noChangeArrowheads="1"/>
          </p:cNvSpPr>
          <p:nvPr/>
        </p:nvSpPr>
        <p:spPr bwMode="auto">
          <a:xfrm>
            <a:off x="228600" y="990600"/>
            <a:ext cx="64770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x[8];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i;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// get 8 values into x[]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i&lt;8; i++)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printf("Enter test %d:",i+1);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scanf("%d",&amp;x[i]);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0CD555-BE0C-4491-9E0E-B0E2C9C6C744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416007-43F1-294A-9110-1E5020B3A4F5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3657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Sample run </a:t>
            </a:r>
            <a:br>
              <a:rPr lang="en-US" sz="1800"/>
            </a:br>
            <a:r>
              <a:rPr lang="en-US" sz="1800"/>
              <a:t>(user input underlined):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Enter test 1:</a:t>
            </a:r>
            <a:r>
              <a:rPr lang="en-US" sz="1800" u="sng">
                <a:latin typeface="Courier New" charset="0"/>
              </a:rPr>
              <a:t>80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2:</a:t>
            </a:r>
            <a:r>
              <a:rPr lang="en-US" sz="1800" u="sng">
                <a:latin typeface="Courier New" charset="0"/>
              </a:rPr>
              <a:t>75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3: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4:</a:t>
            </a:r>
            <a:r>
              <a:rPr lang="en-US" sz="1800" u="sng">
                <a:latin typeface="Courier New" charset="0"/>
              </a:rPr>
              <a:t>100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5:</a:t>
            </a:r>
            <a:r>
              <a:rPr lang="en-US" sz="1800" u="sng">
                <a:latin typeface="Courier New" charset="0"/>
              </a:rPr>
              <a:t>65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6:</a:t>
            </a:r>
            <a:r>
              <a:rPr lang="en-US" sz="1800" u="sng">
                <a:latin typeface="Courier New" charset="0"/>
              </a:rPr>
              <a:t>88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7:</a:t>
            </a:r>
            <a:r>
              <a:rPr lang="en-US" sz="1800" u="sng">
                <a:latin typeface="Courier New" charset="0"/>
              </a:rPr>
              <a:t>40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8: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486400" y="1752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486400" y="2133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486400" y="2514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486400" y="2895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5486400" y="3276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486400" y="3657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486400" y="4038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6400800" y="1752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6400800" y="4038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6400800" y="3276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6400800" y="2895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6400800" y="2514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6400800" y="2133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6400800" y="3657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5486400" y="4419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6400800" y="4419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6BE15F-DEFF-4489-9356-F098E95AC0C8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25620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62E279-B97A-7242-BBFB-7053B1944EE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happens if we change previous code to: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void main(void)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x[8];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float sum,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// used later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// get 8 values into x[]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for (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&lt;=8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++)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("Enter test %d:",i+1);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("%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d",&amp;x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]);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01C271-F652-4185-8607-58050D432634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563EA3-3F6A-D24E-9E9F-60186E50763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12850</TotalTime>
  <Words>994</Words>
  <Application>Microsoft Macintosh PowerPoint</Application>
  <PresentationFormat>On-screen Show (4:3)</PresentationFormat>
  <Paragraphs>287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EECE.2160 ECE Application Programming</vt:lpstr>
      <vt:lpstr>Lecture outline</vt:lpstr>
      <vt:lpstr>Review of scalar variables</vt:lpstr>
      <vt:lpstr>Intro to Arrays</vt:lpstr>
      <vt:lpstr>Declaring Arrays</vt:lpstr>
      <vt:lpstr>Declaring/defining Arrays</vt:lpstr>
      <vt:lpstr>Working with Arrays (input)</vt:lpstr>
      <vt:lpstr>Working with Arrays (input)</vt:lpstr>
      <vt:lpstr>Pitfalls</vt:lpstr>
      <vt:lpstr>Pitfalls (cont.)</vt:lpstr>
      <vt:lpstr>Example</vt:lpstr>
      <vt:lpstr>Example solution</vt:lpstr>
      <vt:lpstr>Two-dimensional arrays</vt:lpstr>
      <vt:lpstr>Initializing 2D arrays</vt:lpstr>
      <vt:lpstr>2D arrays and loops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1618</cp:revision>
  <dcterms:created xsi:type="dcterms:W3CDTF">2006-04-03T05:03:01Z</dcterms:created>
  <dcterms:modified xsi:type="dcterms:W3CDTF">2016-03-08T02:20:31Z</dcterms:modified>
</cp:coreProperties>
</file>