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2" r:id="rId3"/>
    <p:sldId id="509" r:id="rId4"/>
    <p:sldId id="508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447" r:id="rId4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114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38C43A-2060-724E-93F8-5A8B5B74D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ABAE79-3484-3F4A-AC4E-9368C5C51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66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E12125-815B-0245-B75F-39FC6FA21EDE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01344-EA60-3946-8138-31ED7D83D007}" type="datetime1">
              <a:rPr lang="en-US" smtClean="0"/>
              <a:t>5/18/17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197C4-EA3A-E744-9967-4CC138320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37E63-5DF9-2046-A8E0-B215A9D08C99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038AF-2944-9440-BA33-00D1663CB8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32C48-08E3-8547-8408-0C1FC4803BE4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C3F1FE-D474-7247-9D7B-5F51747798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3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D697B-09B7-B84B-8D2A-0C489509D142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E5765-A6F2-1B4A-BAA8-F5722BDE49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9D4A4-9570-D244-988C-FD4CBCD8A0BE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DECDA-BB23-6F45-A01B-8EBEA0C7E7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2EAF7D-4747-234C-98AB-414EEC8E9C91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0C1C5FD-1574-3F4C-9F7A-AB95A4AA4F77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9C419-ECD0-4241-83F7-60F4329A8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81F0F-276F-C347-B61F-0B66A20D92EB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5DDC6-BD7B-C04E-8355-6377F95C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BDDF5-8CFA-304D-9E27-59668ECCCA6F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11D64-193C-094C-BCB3-312DF683C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0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67DC7D-8886-5744-AD8C-DAD1D0E51E63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F077C-9291-3D41-A2C0-1A409DFC8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B25B8-31B7-C94C-9B57-2D9490F825DE}" type="datetime1">
              <a:rPr lang="en-US" smtClean="0"/>
              <a:t>5/18/17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4F5329-ECE2-B04B-86D0-4C17A893CF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52C48B-16BA-DC41-881D-A965E9654AEF}" type="datetime1">
              <a:rPr lang="en-US" smtClean="0"/>
              <a:t>5/18/17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C17C-34DE-2D48-973D-4C641400A8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97540-D563-A247-A319-9C853EB8E0EC}" type="datetime1">
              <a:rPr lang="en-US" smtClean="0"/>
              <a:t>5/18/17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3CA43-16EA-6340-AE39-EEB8936733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6D8A7-8CF5-5346-8698-F5D655EE2C05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6575-3E2A-C146-9B22-2CDDFC1995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2BD4D-7FF3-A24A-BB39-BBD6076F136E}" type="datetime1">
              <a:rPr lang="en-US" smtClean="0"/>
              <a:t>5/18/17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C7C1F-6F19-0344-A304-98B2D91751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3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1BDBD51-1EE3-6F42-8998-3E0DFBB1A986}" type="datetime1">
              <a:rPr lang="en-US" smtClean="0"/>
              <a:t>5/18/17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A059C876-EC7D-554D-8191-F737481D7C6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2" r:id="rId14"/>
    <p:sldLayoutId id="2147484493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1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PE1: Flowcharts &amp; debugging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&lt;expression&gt;</a:t>
            </a:r>
            <a:r>
              <a:rPr lang="en-US" dirty="0">
                <a:latin typeface="Arial" charset="0"/>
              </a:rPr>
              <a:t> can be any valid expression</a:t>
            </a:r>
            <a:endParaRPr lang="en-US" dirty="0"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combine multiple conditions using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AND: </a:t>
            </a:r>
            <a:r>
              <a:rPr lang="en-US" dirty="0">
                <a:latin typeface="Courier New" charset="0"/>
                <a:cs typeface="Courier New" charset="0"/>
              </a:rPr>
              <a:t>&amp;&amp;</a:t>
            </a:r>
            <a:endParaRPr lang="en-US" dirty="0">
              <a:latin typeface="Arial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Logical OR: </a:t>
            </a:r>
            <a:r>
              <a:rPr lang="en-US" dirty="0">
                <a:latin typeface="Courier New" charset="0"/>
                <a:cs typeface="Courier New" charset="0"/>
              </a:rPr>
              <a:t>||</a:t>
            </a:r>
          </a:p>
          <a:p>
            <a:pPr lvl="3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((x &lt; 3) &amp;&amp; (y &gt; 5</a:t>
            </a:r>
            <a:r>
              <a:rPr lang="en-US" dirty="0" smtClean="0">
                <a:latin typeface="Courier New" charset="0"/>
                <a:cs typeface="Courier New" charset="0"/>
              </a:rPr>
              <a:t>))</a:t>
            </a:r>
            <a:endParaRPr lang="en-US" dirty="0">
              <a:solidFill>
                <a:srgbClr val="FF0000"/>
              </a:solidFill>
              <a:latin typeface="Arial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Can test inverse of condition using logical NOT: !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 charset="0"/>
                <a:cs typeface="Courier New" charset="0"/>
              </a:rPr>
              <a:t>if (!(x &lt; 3))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 </a:t>
            </a:r>
            <a:r>
              <a:rPr lang="en-US" dirty="0">
                <a:latin typeface="Arial" charset="0"/>
                <a:cs typeface="Courier New" charset="0"/>
                <a:sym typeface="Wingdings" charset="0"/>
              </a:rPr>
              <a:t>equivalent to 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if (x &gt;= 3)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These operators: </a:t>
            </a:r>
            <a:r>
              <a:rPr lang="en-US" u="sng" dirty="0"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bitwise operators!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 B</a:t>
            </a:r>
            <a:r>
              <a:rPr lang="en-US" dirty="0">
                <a:latin typeface="Arial" charset="0"/>
              </a:rPr>
              <a:t> is a bitwise operation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charset="0"/>
                <a:cs typeface="Courier New" charset="0"/>
              </a:rPr>
              <a:t>A &amp;&amp; B</a:t>
            </a:r>
            <a:r>
              <a:rPr lang="en-US" dirty="0">
                <a:latin typeface="Arial" charset="0"/>
              </a:rPr>
              <a:t> has only 2 possible results: 0 or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dirty="0">
                <a:latin typeface="Arial" charset="0"/>
              </a:rPr>
              <a:t>non-zero</a:t>
            </a:r>
            <a:r>
              <a:rPr lang="ja-JP" altLang="en-US" dirty="0">
                <a:latin typeface="Arial" charset="0"/>
              </a:rPr>
              <a:t>”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4C488E-38C4-C349-8DE2-6900A60F0FB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4729FC-98FA-E548-AB29-2CF34F08D77B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&lt;statement&gt; </a:t>
            </a:r>
            <a:r>
              <a:rPr lang="en-US">
                <a:latin typeface="Arial" charset="0"/>
              </a:rPr>
              <a:t>can be one or more lines</a:t>
            </a:r>
          </a:p>
          <a:p>
            <a:pPr lvl="1"/>
            <a:r>
              <a:rPr lang="en-US">
                <a:latin typeface="Arial" charset="0"/>
              </a:rPr>
              <a:t>If just one line, no additional formatting needed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If multiple lines, statement is block enclosed by { }</a:t>
            </a:r>
          </a:p>
          <a:p>
            <a:pPr lvl="2"/>
            <a:r>
              <a:rPr lang="en-US">
                <a:latin typeface="Courier New" charset="0"/>
                <a:cs typeface="Courier New" charset="0"/>
              </a:rPr>
              <a:t>if (x &lt; 3)	 {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printf(“x = %d\n”, x);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x = x + 3;</a:t>
            </a:r>
          </a:p>
          <a:p>
            <a:pPr lvl="2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}</a:t>
            </a:r>
          </a:p>
          <a:p>
            <a:r>
              <a:rPr lang="en-US">
                <a:latin typeface="Courier New" charset="0"/>
                <a:cs typeface="Courier New" charset="0"/>
              </a:rPr>
              <a:t>else</a:t>
            </a:r>
            <a:r>
              <a:rPr lang="en-US">
                <a:latin typeface="Arial" charset="0"/>
                <a:cs typeface="Courier New" charset="0"/>
              </a:rPr>
              <a:t> part is optional—covers cases if condition is not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7A8E80-4FF4-5D47-8EE6-1A3AA3EA744A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87E618-74C8-924D-946D-51F1B146BE6D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 &gt; b)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a;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big = b;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(a+6*3-43)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printf("wow is this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  printf("this is not cool");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214958-8605-B64E-98D9-1B3D938984FA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1914567-F7BB-3C4E-B9A2-863BFFB3E022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(common pitfalls)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x=12345;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(x=3)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printf("x is not 3\n");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This code will ALWAYS print:</a:t>
            </a:r>
            <a:br>
              <a:rPr lang="en-US" sz="1800"/>
            </a:br>
            <a:r>
              <a:rPr lang="en-US" sz="1800">
                <a:latin typeface="Courier New" charset="0"/>
              </a:rPr>
              <a:t>x is 3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810000" y="1219200"/>
            <a:ext cx="4267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a single equals means ASSIGN.</a:t>
            </a:r>
          </a:p>
          <a:p>
            <a:pPr>
              <a:spcBef>
                <a:spcPct val="50000"/>
              </a:spcBef>
            </a:pPr>
            <a:r>
              <a:rPr lang="en-US" sz="1800"/>
              <a:t>a double equal must be used to check for equality.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524000" y="1447800"/>
            <a:ext cx="2209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C1BC1-AC8C-0C44-B75B-49DB568D80B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DADECEB-20E9-5241-A87C-DA70ECD9CCD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0386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(example)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42900" y="381000"/>
            <a:ext cx="8458200" cy="627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void main(void)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float a,b,c,disc;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scanf("%f %f %f",&amp;a,&amp;b,&amp;c);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if (a==0)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disc = b*b-4*a*c;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if (  disc &lt; 0 )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// statements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CB842B4-40BE-FC40-AD2C-B251547B388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7248EA-B196-7C47-93CF-1FA25E8F44A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following code print?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1C78AB-2EF2-6B4D-A07B-35394AFB8994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4A14EC-9402-2944-911E-0A2AB516C2A8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7;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&gt; 2)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 is true, since 3 &gt; 2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- 2;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set to 1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x = x + 2;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((y % 2) == 1) 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Tests if y is an odd number--true condition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 = -x;		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set to -1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((x != 0) &amp;&amp; (y != -1))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 part of condition is true,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		   second part is false--overall false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("x = %d, y = %d\n", x, y);  </a:t>
            </a:r>
            <a:r>
              <a:rPr lang="es-E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s-E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Prints</a:t>
            </a:r>
            <a:r>
              <a:rPr lang="es-E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: x = 1, y = -1</a:t>
            </a:r>
            <a:endParaRPr lang="es-E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6ABBF0-024D-7F42-8439-785E73885335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AD4E12-6A1E-8448-A737-D0BFF7821C6F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DE7E72-BC7F-B349-98DF-8219DD437F1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4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F28C8-EC2B-964E-B1C5-B8CC1C42E9C4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17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F9A243-463F-9140-93CD-111DF09C245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91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60475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1 due today</a:t>
            </a:r>
          </a:p>
          <a:p>
            <a:pPr lvl="1"/>
            <a:r>
              <a:rPr lang="en-US" dirty="0" smtClean="0"/>
              <a:t>Program 2 due Monday, 5/</a:t>
            </a:r>
            <a:r>
              <a:rPr lang="en-US" dirty="0" smtClean="0"/>
              <a:t>22</a:t>
            </a:r>
            <a:endParaRPr lang="en-US" b="1" dirty="0" smtClean="0"/>
          </a:p>
          <a:p>
            <a:pPr lvl="1"/>
            <a:r>
              <a:rPr lang="en-US" dirty="0" smtClean="0"/>
              <a:t>Looking ahead: Exam 1</a:t>
            </a:r>
            <a:r>
              <a:rPr lang="en-US" dirty="0"/>
              <a:t> </a:t>
            </a:r>
            <a:r>
              <a:rPr lang="en-US" dirty="0" smtClean="0"/>
              <a:t>on Thursday, 5/</a:t>
            </a:r>
            <a:r>
              <a:rPr lang="en-US" dirty="0" smtClean="0"/>
              <a:t>25</a:t>
            </a:r>
            <a:endParaRPr lang="en-US" dirty="0" smtClean="0"/>
          </a:p>
          <a:p>
            <a:pPr lvl="2"/>
            <a:r>
              <a:rPr lang="en-US" dirty="0" smtClean="0"/>
              <a:t>Will be allowed one double-sided 8.5” x 11” note sheet</a:t>
            </a:r>
          </a:p>
          <a:p>
            <a:pPr lvl="2"/>
            <a:r>
              <a:rPr lang="en-US" dirty="0" smtClean="0"/>
              <a:t>No calculators or other electronic devices allowed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 basics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If statements</a:t>
            </a:r>
          </a:p>
          <a:p>
            <a:pPr lvl="1"/>
            <a:r>
              <a:rPr lang="en-US" dirty="0" smtClean="0"/>
              <a:t>Switch statements</a:t>
            </a:r>
          </a:p>
          <a:p>
            <a:pPr lvl="1"/>
            <a:r>
              <a:rPr lang="en-US" dirty="0" smtClean="0"/>
              <a:t>PE1: Flowcharts and debugging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2860CA-79D1-7C47-974F-AC5246D98994}" type="datetime1">
              <a:rPr lang="en-US" smtClean="0"/>
              <a:t>5/18/17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3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BC74BF9-1558-BA41-A72B-4B6143C69A8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D10A3A-B5F8-294D-817B-F11EF315A9F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if (1 &lt;= n &lt;= 10 )		// THIS WILL NOT COMPILE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DECFB9-9CD2-F04C-8450-056073012035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12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BF1490-787A-4A46-AE9E-20103D521588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A0D674-C12E-D649-9552-CE5CC5C55A5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994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548A4B-41CB-9D48-A455-5C7478D27FEC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28801A-E8E0-0D4F-B313-FA9E78C4F502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5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Nesting several if/else if statements can get tedious</a:t>
            </a:r>
          </a:p>
          <a:p>
            <a:r>
              <a:rPr lang="en-US">
                <a:latin typeface="Arial" charset="0"/>
              </a:rPr>
              <a:t>If each condition is simply checking equality of same variable or expression, can use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AF39BB-30F5-0B4D-B6A8-A38337E9B607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FFF3CE8-14C3-BF4A-8514-4FF53103D1B0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General form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</a:t>
            </a:r>
            <a:r>
              <a:rPr lang="en-US" sz="1800"/>
              <a:t> &lt;expression&gt; </a:t>
            </a:r>
            <a:r>
              <a:rPr lang="en-US" sz="1800">
                <a:latin typeface="Courier New" charset="0"/>
              </a:rPr>
              <a:t>)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{</a:t>
            </a:r>
            <a:br>
              <a:rPr lang="en-US" sz="1800"/>
            </a:b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/>
              <a:t> &lt;value1&gt;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</a:t>
            </a:r>
            <a:r>
              <a:rPr lang="en-US" sz="1800"/>
              <a:t>&lt;value2&gt; :</a:t>
            </a:r>
            <a:br>
              <a:rPr lang="en-US" sz="1800"/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r>
              <a:rPr lang="en-US" sz="1800"/>
              <a:t> ]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</a:p>
          <a:p>
            <a:pPr>
              <a:spcBef>
                <a:spcPct val="50000"/>
              </a:spcBef>
            </a:pPr>
            <a:r>
              <a:rPr lang="en-US" sz="1800"/>
              <a:t>	.</a:t>
            </a:r>
            <a:br>
              <a:rPr lang="en-US" sz="1800"/>
            </a:br>
            <a:r>
              <a:rPr lang="en-US" sz="1800"/>
              <a:t>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default:</a:t>
            </a:r>
            <a:r>
              <a:rPr lang="en-US" sz="1800">
                <a:latin typeface="Courier New" charset="0"/>
              </a:rPr>
              <a:t/>
            </a:r>
            <a:br>
              <a:rPr lang="en-US" sz="1800">
                <a:latin typeface="Courier New" charset="0"/>
              </a:rPr>
            </a:br>
            <a:r>
              <a:rPr lang="en-US" sz="1800"/>
              <a:t>	&lt;statements&gt;</a:t>
            </a:r>
            <a:br>
              <a:rPr lang="en-US" sz="1800"/>
            </a:br>
            <a:r>
              <a:rPr lang="en-US" sz="1800"/>
              <a:t>	[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break;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] ]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084B83-C76A-854C-A925-12C531B339D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339798-8113-0748-92EB-AD0DD2F74F2F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6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switch/case statement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Check 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matches any value in case statements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&lt;value1&gt;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== </a:t>
            </a:r>
            <a:r>
              <a:rPr lang="en-US">
                <a:latin typeface="Courier New" charset="0"/>
                <a:cs typeface="Courier New" charset="0"/>
              </a:rPr>
              <a:t>&lt;value2&gt;</a:t>
            </a:r>
            <a:r>
              <a:rPr lang="en-US">
                <a:latin typeface="Arial" charset="0"/>
              </a:rPr>
              <a:t>, execute &lt;statements&gt; in that case</a:t>
            </a:r>
          </a:p>
          <a:p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does not equal any of the values, go to </a:t>
            </a:r>
            <a:r>
              <a:rPr lang="en-US">
                <a:latin typeface="Courier New" charset="0"/>
                <a:cs typeface="Courier New" charset="0"/>
              </a:rPr>
              <a:t>default</a:t>
            </a:r>
            <a:r>
              <a:rPr lang="en-US">
                <a:latin typeface="Arial" charset="0"/>
              </a:rPr>
              <a:t> case (if present)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547D218-9CDF-A24A-87E9-238F6C43B85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EBCEAE-4BF6-A040-A8C5-EB8DFDA93A4D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Each </a:t>
            </a:r>
            <a:r>
              <a:rPr lang="en-US" sz="2100">
                <a:latin typeface="Courier New" charset="0"/>
                <a:cs typeface="Courier New" charset="0"/>
              </a:rPr>
              <a:t>case</a:t>
            </a:r>
            <a:r>
              <a:rPr lang="en-US" sz="2100">
                <a:latin typeface="Arial" charset="0"/>
              </a:rPr>
              <a:t> is just a starting point—</a:t>
            </a:r>
            <a:r>
              <a:rPr lang="en-US" sz="2100">
                <a:latin typeface="Courier New" charset="0"/>
                <a:cs typeface="Courier New" charset="0"/>
              </a:rPr>
              <a:t>switch</a:t>
            </a:r>
            <a:r>
              <a:rPr lang="en-US" sz="2100">
                <a:latin typeface="Arial" charset="0"/>
              </a:rPr>
              <a:t> does </a:t>
            </a:r>
            <a:r>
              <a:rPr lang="en-US" sz="2100" u="sng">
                <a:latin typeface="Arial" charset="0"/>
              </a:rPr>
              <a:t>not</a:t>
            </a:r>
            <a:r>
              <a:rPr lang="en-US" sz="2100">
                <a:latin typeface="Arial" charset="0"/>
              </a:rPr>
              <a:t> automatically skip other cases!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</a:rPr>
              <a:t>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Arial" charset="0"/>
              </a:rPr>
              <a:t>	</a:t>
            </a:r>
            <a:r>
              <a:rPr lang="en-US" sz="21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1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sz="2100">
                <a:latin typeface="Arial" charset="0"/>
                <a:cs typeface="Courier New" charset="0"/>
              </a:rPr>
              <a:t>If x == 0: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Start at </a:t>
            </a:r>
            <a:r>
              <a:rPr lang="en-US" sz="1800">
                <a:latin typeface="Courier New" charset="0"/>
                <a:cs typeface="Courier New" charset="0"/>
              </a:rPr>
              <a:t>case 0</a:t>
            </a:r>
            <a:r>
              <a:rPr lang="en-US" sz="1800">
                <a:latin typeface="Arial" charset="0"/>
                <a:cs typeface="Courier New" charset="0"/>
              </a:rPr>
              <a:t>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3;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case 1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 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* 4 = 3 * 4 = 12</a:t>
            </a:r>
          </a:p>
          <a:p>
            <a:pPr lvl="1">
              <a:lnSpc>
                <a:spcPct val="80000"/>
              </a:lnSpc>
            </a:pPr>
            <a:r>
              <a:rPr lang="en-US" sz="1800">
                <a:latin typeface="Arial" charset="0"/>
                <a:cs typeface="Courier New" charset="0"/>
              </a:rPr>
              <a:t>Then, go to </a:t>
            </a:r>
            <a:r>
              <a:rPr lang="en-US" sz="1800">
                <a:latin typeface="Courier New" charset="0"/>
                <a:cs typeface="Courier New" charset="0"/>
              </a:rPr>
              <a:t>default</a:t>
            </a:r>
            <a:r>
              <a:rPr lang="en-US" sz="1800">
                <a:latin typeface="Arial" charset="0"/>
                <a:cs typeface="Courier New" charset="0"/>
              </a:rPr>
              <a:t>: </a:t>
            </a:r>
            <a:r>
              <a:rPr lang="en-US" sz="1800">
                <a:latin typeface="Arial" charset="0"/>
                <a:cs typeface="Courier New" charset="0"/>
                <a:sym typeface="Wingdings" charset="0"/>
              </a:rPr>
              <a:t> </a:t>
            </a:r>
            <a:r>
              <a:rPr lang="en-US" sz="1800">
                <a:latin typeface="Courier New" charset="0"/>
                <a:cs typeface="Courier New" charset="0"/>
                <a:sym typeface="Wingdings" charset="0"/>
              </a:rPr>
              <a:t>x = x – 1 = 12 – 1 = 11</a:t>
            </a:r>
            <a:r>
              <a:rPr lang="en-US" sz="1800">
                <a:latin typeface="Arial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BBF39-07B6-F341-8A7C-45E45461077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7CC019-910E-0F4E-8EB5-A28D37561D95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9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90FB9E-5ED9-204E-BCDA-CB3FF24F88EE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Switch statements and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Use </a:t>
            </a:r>
            <a:r>
              <a:rPr lang="en-US" sz="2300">
                <a:latin typeface="Courier New" charset="0"/>
                <a:cs typeface="Courier New" charset="0"/>
              </a:rPr>
              <a:t>break</a:t>
            </a:r>
            <a:r>
              <a:rPr lang="en-US" sz="2300">
                <a:latin typeface="Arial" charset="0"/>
              </a:rPr>
              <a:t> to exit at end of case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You may not always want to use </a:t>
            </a:r>
            <a:r>
              <a:rPr lang="en-US" sz="2000">
                <a:latin typeface="Courier New" charset="0"/>
                <a:cs typeface="Courier New" charset="0"/>
              </a:rPr>
              <a:t>break</a:t>
            </a:r>
            <a:r>
              <a:rPr lang="en-US" sz="2000">
                <a:latin typeface="Arial" charset="0"/>
              </a:rPr>
              <a:t>—will see examples later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Rewriting previous example: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	</a:t>
            </a:r>
            <a:r>
              <a:rPr lang="en-US" sz="2300">
                <a:latin typeface="Courier New" charset="0"/>
                <a:cs typeface="Courier New" charset="0"/>
              </a:rPr>
              <a:t>switch (x)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0: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case 1: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* 4;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</a:t>
            </a:r>
            <a:r>
              <a:rPr lang="en-US" sz="2300" b="1">
                <a:solidFill>
                  <a:srgbClr val="FF0000"/>
                </a:solidFill>
                <a:latin typeface="Courier New" charset="0"/>
                <a:cs typeface="Courier New" charset="0"/>
              </a:rPr>
              <a:t>break;</a:t>
            </a:r>
            <a:endParaRPr lang="en-US" sz="23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x = x –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sz="23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1F9FF2-8BE0-2541-A435-78EF7A8FE9F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0A11B2-FAB9-D64E-975E-9A783362DD6E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1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9248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#include </a:t>
            </a:r>
            <a:r>
              <a:rPr lang="en-US" sz="1800"/>
              <a:t>&lt;stdio.h&gt;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  <a:latin typeface="Courier New" charset="0"/>
              </a:rPr>
              <a:t>int </a:t>
            </a:r>
            <a:r>
              <a:rPr lang="en-US" sz="1800">
                <a:latin typeface="Courier New" charset="0"/>
              </a:rPr>
              <a:t>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char</a:t>
            </a:r>
            <a:r>
              <a:rPr lang="en-US" sz="1800">
                <a:latin typeface="Courier New" charset="0"/>
              </a:rPr>
              <a:t> grd;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printf("Enter Letter Grade: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scanf("%c",&amp;grd);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printf(“You are 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chemeClr val="accent1"/>
                </a:solidFill>
                <a:latin typeface="Courier New" charset="0"/>
              </a:rPr>
              <a:t>// continued next slide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3721BA-F8CF-6F4F-922D-DFE26C3D98E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5D2D2B-5220-0348-8C33-95B2078C3E23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5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example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28600" y="955675"/>
            <a:ext cx="8686800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600" b="1">
                <a:latin typeface="Courier New" charset="0"/>
              </a:rPr>
              <a:t> (grd)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{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'A' : </a:t>
            </a:r>
          </a:p>
          <a:p>
            <a:r>
              <a:rPr lang="en-US" sz="1600" b="1">
                <a:latin typeface="Courier New" charset="0"/>
              </a:rPr>
              <a:t>		printf("excellent");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'B' : </a:t>
            </a:r>
          </a:p>
          <a:p>
            <a:r>
              <a:rPr lang="en-US" sz="1600" b="1">
                <a:latin typeface="Courier New" charset="0"/>
              </a:rPr>
              <a:t>		printf("good");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'C' : </a:t>
            </a:r>
          </a:p>
          <a:p>
            <a:r>
              <a:rPr lang="en-US" sz="1600" b="1">
                <a:latin typeface="Courier New" charset="0"/>
              </a:rPr>
              <a:t>		printf("average");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'D' : </a:t>
            </a:r>
          </a:p>
          <a:p>
            <a:r>
              <a:rPr lang="en-US" sz="1600" b="1">
                <a:latin typeface="Courier New" charset="0"/>
              </a:rPr>
              <a:t>		printf("poor");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600" b="1">
                <a:latin typeface="Courier New" charset="0"/>
              </a:rPr>
              <a:t> 'F' : </a:t>
            </a:r>
          </a:p>
          <a:p>
            <a:r>
              <a:rPr lang="en-US" sz="1600" b="1">
                <a:latin typeface="Courier New" charset="0"/>
              </a:rPr>
              <a:t>		printf("failing");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600" b="1">
                <a:latin typeface="Courier New" charset="0"/>
              </a:rPr>
              <a:t> : </a:t>
            </a:r>
          </a:p>
          <a:p>
            <a:r>
              <a:rPr lang="en-US" sz="1600" b="1">
                <a:latin typeface="Courier New" charset="0"/>
              </a:rPr>
              <a:t>		printf(“incapable of reading directions");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600" b="1">
                <a:latin typeface="Courier New" charset="0"/>
              </a:rPr>
              <a:t>;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}</a:t>
            </a:r>
            <a:br>
              <a:rPr lang="en-US" sz="1600" b="1">
                <a:latin typeface="Courier New" charset="0"/>
              </a:rPr>
            </a:br>
            <a:r>
              <a:rPr lang="en-US" sz="1600" b="1">
                <a:latin typeface="Courier New" charset="0"/>
              </a:rPr>
              <a:t>	return 0;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D30A22-4E8B-0743-8E1B-7B0952DC209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BEBC66-A185-3140-8156-795D1FE1752F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5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switch statement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does the program on the previous slides print if the user enters: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B+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X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Recognize, of course, that it always prints: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Letter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rade: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66C869-BE42-CD4E-8FC3-C23C27FF157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B7EFE4-A972-184A-BCDD-DE8B277BF7B1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What does the program on the previous slides print if the user enters: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excellent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B+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Only first character is read—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B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good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This program is case-sensitive—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and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c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 are two different characters!</a:t>
            </a:r>
          </a:p>
          <a:p>
            <a:pPr lvl="3">
              <a:lnSpc>
                <a:spcPct val="80000"/>
              </a:lnSpc>
            </a:pPr>
            <a:r>
              <a:rPr lang="en-US" sz="1900">
                <a:latin typeface="Arial" charset="0"/>
              </a:rPr>
              <a:t>Will go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X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No case for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Arial" charset="0"/>
              </a:rPr>
              <a:t>—goes to default case</a:t>
            </a:r>
          </a:p>
          <a:p>
            <a:pPr lvl="2">
              <a:lnSpc>
                <a:spcPct val="80000"/>
              </a:lnSpc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You are incapable of reading directions</a:t>
            </a:r>
            <a:endParaRPr lang="en-US" sz="20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A7F63D-9A96-3F41-970A-CC7EBF0F24C2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30B4A7-EDBD-684E-9481-5AD46CDC36E8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1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763000" cy="5334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switch/case statement - Alt example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8600" y="1093788"/>
            <a:ext cx="86868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switch</a:t>
            </a:r>
            <a:r>
              <a:rPr lang="en-US" sz="1800">
                <a:latin typeface="Courier New" charset="0"/>
              </a:rPr>
              <a:t> (grd)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'a':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'b':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printf("doing very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'c':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'd':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printf("not doing too well");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'F' :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case</a:t>
            </a:r>
            <a:r>
              <a:rPr lang="en-US" sz="1800">
                <a:latin typeface="Courier New" charset="0"/>
              </a:rPr>
              <a:t> ‘f':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printf("failing");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default</a:t>
            </a:r>
            <a:r>
              <a:rPr lang="en-US" sz="1800">
                <a:latin typeface="Courier New" charset="0"/>
              </a:rPr>
              <a:t> :  </a:t>
            </a:r>
          </a:p>
          <a:p>
            <a:r>
              <a:rPr lang="en-US" sz="1800">
                <a:latin typeface="Courier New" charset="0"/>
              </a:rPr>
              <a:t>		 printf("incapable of reading directions");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	 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break</a:t>
            </a:r>
            <a:r>
              <a:rPr lang="en-US" sz="1800">
                <a:latin typeface="Courier New" charset="0"/>
              </a:rPr>
              <a:t>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return 0;</a:t>
            </a:r>
          </a:p>
          <a:p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4E4396-6C08-4F45-9F5D-896A6498F2E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128EC-B98F-A440-8214-B61C2654FE80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6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Graphical representation of process</a:t>
            </a:r>
          </a:p>
          <a:p>
            <a:pPr lvl="1"/>
            <a:r>
              <a:rPr lang="en-US">
                <a:latin typeface="Arial" charset="0"/>
              </a:rPr>
              <a:t>Shows all steps and their order</a:t>
            </a:r>
          </a:p>
          <a:p>
            <a:pPr lvl="1"/>
            <a:r>
              <a:rPr lang="en-US">
                <a:latin typeface="Arial" charset="0"/>
              </a:rPr>
              <a:t>In programming, use to organize program before writing code</a:t>
            </a:r>
          </a:p>
          <a:p>
            <a:r>
              <a:rPr lang="en-US">
                <a:latin typeface="Arial" charset="0"/>
              </a:rPr>
              <a:t>Basic elements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AF9643-B5AE-FB4F-BFCE-FE3581575130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FA24FA-708E-2F43-AF89-AB905AA28E32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1295400" y="3657600"/>
            <a:ext cx="1371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5"/>
          <p:cNvSpPr>
            <a:spLocks noChangeArrowheads="1"/>
          </p:cNvSpPr>
          <p:nvPr/>
        </p:nvSpPr>
        <p:spPr bwMode="auto">
          <a:xfrm>
            <a:off x="1295400" y="5257800"/>
            <a:ext cx="1371600" cy="4572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7"/>
          <p:cNvSpPr>
            <a:spLocks noChangeArrowheads="1"/>
          </p:cNvSpPr>
          <p:nvPr/>
        </p:nvSpPr>
        <p:spPr bwMode="auto">
          <a:xfrm>
            <a:off x="1295400" y="4495800"/>
            <a:ext cx="1371600" cy="4572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4495800" y="3733800"/>
            <a:ext cx="1371600" cy="304800"/>
          </a:xfrm>
          <a:prstGeom prst="flowChartTermina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AutoShape 10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AutoShape 11"/>
          <p:cNvSpPr>
            <a:spLocks noChangeArrowheads="1"/>
          </p:cNvSpPr>
          <p:nvPr/>
        </p:nvSpPr>
        <p:spPr bwMode="auto">
          <a:xfrm>
            <a:off x="4906963" y="5257800"/>
            <a:ext cx="381000" cy="457200"/>
          </a:xfrm>
          <a:prstGeom prst="flowChartOffpage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2667000" y="3657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Process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667000" y="52578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2667000" y="4495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Input/Output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5867400" y="3657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Terminator (start/end)</a:t>
            </a:r>
          </a:p>
        </p:txBody>
      </p:sp>
      <p:sp>
        <p:nvSpPr>
          <p:cNvPr id="11281" name="Text Box 22"/>
          <p:cNvSpPr txBox="1">
            <a:spLocks noChangeArrowheads="1"/>
          </p:cNvSpPr>
          <p:nvPr/>
        </p:nvSpPr>
        <p:spPr bwMode="auto">
          <a:xfrm>
            <a:off x="5867400" y="44958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</a:t>
            </a:r>
          </a:p>
        </p:txBody>
      </p:sp>
      <p:sp>
        <p:nvSpPr>
          <p:cNvPr id="11282" name="Text Box 23"/>
          <p:cNvSpPr txBox="1">
            <a:spLocks noChangeArrowheads="1"/>
          </p:cNvSpPr>
          <p:nvPr/>
        </p:nvSpPr>
        <p:spPr bwMode="auto">
          <a:xfrm>
            <a:off x="5867400" y="52578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Connector (off page)</a:t>
            </a:r>
          </a:p>
        </p:txBody>
      </p:sp>
    </p:spTree>
    <p:extLst>
      <p:ext uri="{BB962C8B-B14F-4D97-AF65-F5344CB8AC3E}">
        <p14:creationId xmlns:p14="http://schemas.microsoft.com/office/powerpoint/2010/main" val="289875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/>
          <a:lstStyle/>
          <a:p>
            <a:r>
              <a:rPr lang="en-US" sz="4000">
                <a:latin typeface="Garamond" charset="0"/>
              </a:rPr>
              <a:t>Example: Quadratic Equation Solver</a:t>
            </a:r>
          </a:p>
        </p:txBody>
      </p:sp>
      <p:sp>
        <p:nvSpPr>
          <p:cNvPr id="12291" name="AutoShape 5"/>
          <p:cNvSpPr>
            <a:spLocks noChangeArrowheads="1"/>
          </p:cNvSpPr>
          <p:nvPr/>
        </p:nvSpPr>
        <p:spPr bwMode="auto">
          <a:xfrm>
            <a:off x="1447800" y="22098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“Quadratic Equation Solver”</a:t>
            </a:r>
          </a:p>
        </p:txBody>
      </p:sp>
      <p:sp>
        <p:nvSpPr>
          <p:cNvPr id="12292" name="AutoShape 21"/>
          <p:cNvSpPr>
            <a:spLocks noChangeArrowheads="1"/>
          </p:cNvSpPr>
          <p:nvPr/>
        </p:nvSpPr>
        <p:spPr bwMode="auto">
          <a:xfrm>
            <a:off x="1447800" y="3200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“Enter A, B, C: ”</a:t>
            </a:r>
          </a:p>
        </p:txBody>
      </p:sp>
      <p:sp>
        <p:nvSpPr>
          <p:cNvPr id="12293" name="AutoShape 22"/>
          <p:cNvSpPr>
            <a:spLocks noChangeArrowheads="1"/>
          </p:cNvSpPr>
          <p:nvPr/>
        </p:nvSpPr>
        <p:spPr bwMode="auto">
          <a:xfrm>
            <a:off x="1447800" y="4191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Input A, B, C</a:t>
            </a:r>
          </a:p>
        </p:txBody>
      </p:sp>
      <p:sp>
        <p:nvSpPr>
          <p:cNvPr id="12294" name="AutoShape 34"/>
          <p:cNvSpPr>
            <a:spLocks noChangeArrowheads="1"/>
          </p:cNvSpPr>
          <p:nvPr/>
        </p:nvSpPr>
        <p:spPr bwMode="auto">
          <a:xfrm>
            <a:off x="1600200" y="1371600"/>
            <a:ext cx="2209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2295" name="Line 36"/>
          <p:cNvSpPr>
            <a:spLocks noChangeShapeType="1"/>
          </p:cNvSpPr>
          <p:nvPr/>
        </p:nvSpPr>
        <p:spPr bwMode="auto">
          <a:xfrm>
            <a:off x="27432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37"/>
          <p:cNvSpPr>
            <a:spLocks noChangeShapeType="1"/>
          </p:cNvSpPr>
          <p:nvPr/>
        </p:nvSpPr>
        <p:spPr bwMode="auto">
          <a:xfrm>
            <a:off x="2743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38"/>
          <p:cNvSpPr>
            <a:spLocks noChangeShapeType="1"/>
          </p:cNvSpPr>
          <p:nvPr/>
        </p:nvSpPr>
        <p:spPr bwMode="auto">
          <a:xfrm>
            <a:off x="274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39"/>
          <p:cNvSpPr>
            <a:spLocks noChangeShapeType="1"/>
          </p:cNvSpPr>
          <p:nvPr/>
        </p:nvSpPr>
        <p:spPr bwMode="auto">
          <a:xfrm>
            <a:off x="27432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B8DD03-2FB6-A648-9390-97B25520D506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759139-E1FB-344A-91C8-B121C58C171F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pic>
        <p:nvPicPr>
          <p:cNvPr id="12302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5105400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01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2"/>
          <p:cNvSpPr>
            <a:spLocks noChangeArrowheads="1"/>
          </p:cNvSpPr>
          <p:nvPr/>
        </p:nvSpPr>
        <p:spPr bwMode="auto">
          <a:xfrm>
            <a:off x="2209800" y="35052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15" name="AutoShape 58"/>
          <p:cNvSpPr>
            <a:spLocks noChangeArrowheads="1"/>
          </p:cNvSpPr>
          <p:nvPr/>
        </p:nvSpPr>
        <p:spPr bwMode="auto">
          <a:xfrm>
            <a:off x="1828800" y="5486400"/>
            <a:ext cx="35052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21"/>
          <p:cNvSpPr>
            <a:spLocks noChangeArrowheads="1"/>
          </p:cNvSpPr>
          <p:nvPr/>
        </p:nvSpPr>
        <p:spPr bwMode="auto">
          <a:xfrm>
            <a:off x="2209800" y="4495800"/>
            <a:ext cx="2895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274638"/>
            <a:ext cx="68580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Quadratic Equation Solver (cont.)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38400" y="3581400"/>
          <a:ext cx="762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571252" imgH="393529" progId="Equation.3">
                  <p:embed/>
                </p:oleObj>
              </mc:Choice>
              <mc:Fallback>
                <p:oleObj name="Equation" r:id="rId3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762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4572000"/>
          <a:ext cx="2667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2667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81200" y="553085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7" imgW="2222500" imgH="431800" progId="Equation.3">
                  <p:embed/>
                </p:oleObj>
              </mc:Choice>
              <mc:Fallback>
                <p:oleObj name="Equation" r:id="rId7" imgW="2222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850"/>
                        <a:ext cx="2895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83820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533400" y="13716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13323" name="Line 15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6"/>
          <p:cNvSpPr>
            <a:spLocks noChangeShapeType="1"/>
          </p:cNvSpPr>
          <p:nvPr/>
        </p:nvSpPr>
        <p:spPr bwMode="auto">
          <a:xfrm>
            <a:off x="12192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1600200" y="1447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26" name="Text Box 18"/>
          <p:cNvSpPr txBox="1">
            <a:spLocks noChangeArrowheads="1"/>
          </p:cNvSpPr>
          <p:nvPr/>
        </p:nvSpPr>
        <p:spPr bwMode="auto">
          <a:xfrm>
            <a:off x="4572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27" name="AutoShape 20"/>
          <p:cNvSpPr>
            <a:spLocks noChangeArrowheads="1"/>
          </p:cNvSpPr>
          <p:nvPr/>
        </p:nvSpPr>
        <p:spPr bwMode="auto">
          <a:xfrm>
            <a:off x="2209800" y="1447800"/>
            <a:ext cx="13716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28" name="AutoShape 23"/>
          <p:cNvSpPr>
            <a:spLocks noChangeArrowheads="1"/>
          </p:cNvSpPr>
          <p:nvPr/>
        </p:nvSpPr>
        <p:spPr bwMode="auto">
          <a:xfrm>
            <a:off x="152400" y="2438400"/>
            <a:ext cx="2057400" cy="6096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DISC=B*B-4*A*C</a:t>
            </a:r>
          </a:p>
        </p:txBody>
      </p:sp>
      <p:sp>
        <p:nvSpPr>
          <p:cNvPr id="13329" name="AutoShape 24"/>
          <p:cNvSpPr>
            <a:spLocks noChangeArrowheads="1"/>
          </p:cNvSpPr>
          <p:nvPr/>
        </p:nvSpPr>
        <p:spPr bwMode="auto">
          <a:xfrm>
            <a:off x="3810000" y="1524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30" name="AutoShape 25"/>
          <p:cNvSpPr>
            <a:spLocks noChangeArrowheads="1"/>
          </p:cNvSpPr>
          <p:nvPr/>
        </p:nvSpPr>
        <p:spPr bwMode="auto">
          <a:xfrm>
            <a:off x="533400" y="3429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 = 0?</a:t>
            </a:r>
          </a:p>
        </p:txBody>
      </p:sp>
      <p:sp>
        <p:nvSpPr>
          <p:cNvPr id="13331" name="Line 26"/>
          <p:cNvSpPr>
            <a:spLocks noChangeShapeType="1"/>
          </p:cNvSpPr>
          <p:nvPr/>
        </p:nvSpPr>
        <p:spPr bwMode="auto">
          <a:xfrm>
            <a:off x="19050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7"/>
          <p:cNvSpPr>
            <a:spLocks noChangeShapeType="1"/>
          </p:cNvSpPr>
          <p:nvPr/>
        </p:nvSpPr>
        <p:spPr bwMode="auto">
          <a:xfrm>
            <a:off x="1219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4" name="Text Box 29"/>
          <p:cNvSpPr txBox="1">
            <a:spLocks noChangeArrowheads="1"/>
          </p:cNvSpPr>
          <p:nvPr/>
        </p:nvSpPr>
        <p:spPr bwMode="auto">
          <a:xfrm>
            <a:off x="457200" y="4191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35" name="AutoShape 30"/>
          <p:cNvSpPr>
            <a:spLocks noChangeArrowheads="1"/>
          </p:cNvSpPr>
          <p:nvPr/>
        </p:nvSpPr>
        <p:spPr bwMode="auto">
          <a:xfrm>
            <a:off x="533400" y="4495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DISC&gt;0?</a:t>
            </a:r>
          </a:p>
        </p:txBody>
      </p:sp>
      <p:sp>
        <p:nvSpPr>
          <p:cNvPr id="13336" name="Line 31"/>
          <p:cNvSpPr>
            <a:spLocks noChangeShapeType="1"/>
          </p:cNvSpPr>
          <p:nvPr/>
        </p:nvSpPr>
        <p:spPr bwMode="auto">
          <a:xfrm>
            <a:off x="19050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32"/>
          <p:cNvSpPr>
            <a:spLocks noChangeShapeType="1"/>
          </p:cNvSpPr>
          <p:nvPr/>
        </p:nvSpPr>
        <p:spPr bwMode="auto">
          <a:xfrm>
            <a:off x="12192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Text Box 33"/>
          <p:cNvSpPr txBox="1">
            <a:spLocks noChangeArrowheads="1"/>
          </p:cNvSpPr>
          <p:nvPr/>
        </p:nvSpPr>
        <p:spPr bwMode="auto">
          <a:xfrm>
            <a:off x="1600200" y="4572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13339" name="Text Box 34"/>
          <p:cNvSpPr txBox="1">
            <a:spLocks noChangeArrowheads="1"/>
          </p:cNvSpPr>
          <p:nvPr/>
        </p:nvSpPr>
        <p:spPr bwMode="auto">
          <a:xfrm>
            <a:off x="457200" y="5257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13340" name="Line 35"/>
          <p:cNvSpPr>
            <a:spLocks noChangeShapeType="1"/>
          </p:cNvSpPr>
          <p:nvPr/>
        </p:nvSpPr>
        <p:spPr bwMode="auto">
          <a:xfrm>
            <a:off x="1219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AutoShape 44"/>
          <p:cNvSpPr>
            <a:spLocks noChangeArrowheads="1"/>
          </p:cNvSpPr>
          <p:nvPr/>
        </p:nvSpPr>
        <p:spPr bwMode="auto">
          <a:xfrm>
            <a:off x="3810000" y="35814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</a:t>
            </a:r>
          </a:p>
        </p:txBody>
      </p:sp>
      <p:sp>
        <p:nvSpPr>
          <p:cNvPr id="13342" name="AutoShape 50"/>
          <p:cNvSpPr>
            <a:spLocks noChangeArrowheads="1"/>
          </p:cNvSpPr>
          <p:nvPr/>
        </p:nvSpPr>
        <p:spPr bwMode="auto">
          <a:xfrm>
            <a:off x="5257800" y="45720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X1,X2</a:t>
            </a:r>
          </a:p>
        </p:txBody>
      </p:sp>
      <p:sp>
        <p:nvSpPr>
          <p:cNvPr id="13343" name="Line 51"/>
          <p:cNvSpPr>
            <a:spLocks noChangeShapeType="1"/>
          </p:cNvSpPr>
          <p:nvPr/>
        </p:nvSpPr>
        <p:spPr bwMode="auto">
          <a:xfrm>
            <a:off x="35814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52"/>
          <p:cNvSpPr>
            <a:spLocks noChangeShapeType="1"/>
          </p:cNvSpPr>
          <p:nvPr/>
        </p:nvSpPr>
        <p:spPr bwMode="auto">
          <a:xfrm>
            <a:off x="35814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53"/>
          <p:cNvSpPr>
            <a:spLocks noChangeShapeType="1"/>
          </p:cNvSpPr>
          <p:nvPr/>
        </p:nvSpPr>
        <p:spPr bwMode="auto">
          <a:xfrm>
            <a:off x="51054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54"/>
          <p:cNvSpPr>
            <a:spLocks noChangeShapeType="1"/>
          </p:cNvSpPr>
          <p:nvPr/>
        </p:nvSpPr>
        <p:spPr bwMode="auto">
          <a:xfrm>
            <a:off x="1219200" y="106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AutoShape 59"/>
          <p:cNvSpPr>
            <a:spLocks noChangeArrowheads="1"/>
          </p:cNvSpPr>
          <p:nvPr/>
        </p:nvSpPr>
        <p:spPr bwMode="auto">
          <a:xfrm>
            <a:off x="5486400" y="5562600"/>
            <a:ext cx="2514600" cy="5334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Output </a:t>
            </a:r>
          </a:p>
          <a:p>
            <a:pPr algn="ctr"/>
            <a:r>
              <a:rPr lang="en-US" sz="1200"/>
              <a:t>XREAL + XIMAG i</a:t>
            </a:r>
          </a:p>
          <a:p>
            <a:pPr algn="ctr"/>
            <a:r>
              <a:rPr lang="en-US" sz="1200"/>
              <a:t>XREAL – XIMAG i</a:t>
            </a:r>
          </a:p>
        </p:txBody>
      </p:sp>
      <p:sp>
        <p:nvSpPr>
          <p:cNvPr id="13348" name="Line 60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61"/>
          <p:cNvSpPr>
            <a:spLocks noChangeShapeType="1"/>
          </p:cNvSpPr>
          <p:nvPr/>
        </p:nvSpPr>
        <p:spPr bwMode="auto">
          <a:xfrm>
            <a:off x="6096000" y="1828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62"/>
          <p:cNvSpPr>
            <a:spLocks noChangeShapeType="1"/>
          </p:cNvSpPr>
          <p:nvPr/>
        </p:nvSpPr>
        <p:spPr bwMode="auto">
          <a:xfrm>
            <a:off x="6096000" y="3886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63"/>
          <p:cNvSpPr>
            <a:spLocks noChangeShapeType="1"/>
          </p:cNvSpPr>
          <p:nvPr/>
        </p:nvSpPr>
        <p:spPr bwMode="auto">
          <a:xfrm>
            <a:off x="7467600" y="4876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4"/>
          <p:cNvSpPr>
            <a:spLocks noChangeShapeType="1"/>
          </p:cNvSpPr>
          <p:nvPr/>
        </p:nvSpPr>
        <p:spPr bwMode="auto">
          <a:xfrm>
            <a:off x="7696200" y="586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5"/>
          <p:cNvSpPr>
            <a:spLocks noChangeShapeType="1"/>
          </p:cNvSpPr>
          <p:nvPr/>
        </p:nvSpPr>
        <p:spPr bwMode="auto">
          <a:xfrm>
            <a:off x="53340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AutoShape 66"/>
          <p:cNvSpPr>
            <a:spLocks noChangeArrowheads="1"/>
          </p:cNvSpPr>
          <p:nvPr/>
        </p:nvSpPr>
        <p:spPr bwMode="auto">
          <a:xfrm>
            <a:off x="7848600" y="6172200"/>
            <a:ext cx="1066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Done</a:t>
            </a:r>
          </a:p>
        </p:txBody>
      </p:sp>
      <p:graphicFrame>
        <p:nvGraphicFramePr>
          <p:cNvPr id="1335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8400" y="1520825"/>
          <a:ext cx="685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9" imgW="571252" imgH="393529" progId="Equation.3">
                  <p:embed/>
                </p:oleObj>
              </mc:Choice>
              <mc:Fallback>
                <p:oleObj name="Equation" r:id="rId9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0825"/>
                        <a:ext cx="685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Date Placeholder 4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C0E61E-6BBD-2249-BEB2-6F796172680A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DF596-AA13-FB43-951C-D6783C773A39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pic>
        <p:nvPicPr>
          <p:cNvPr id="13359" name="Picture 1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320675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Exercise: Flowchart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</a:rPr>
              <a:t>Design a flowchart to solve the following:</a:t>
            </a:r>
          </a:p>
          <a:p>
            <a:pPr lvl="1"/>
            <a:r>
              <a:rPr lang="en-US" sz="2400" dirty="0">
                <a:latin typeface="Arial" charset="0"/>
              </a:rPr>
              <a:t>Prompt a user to enter four numbers on a single line, which represent the contents of a 2x2 array</a:t>
            </a:r>
          </a:p>
          <a:p>
            <a:pPr lvl="1"/>
            <a:r>
              <a:rPr lang="en-US" sz="2400" dirty="0">
                <a:latin typeface="Arial" charset="0"/>
              </a:rPr>
              <a:t>After reading the values, your program should print the matrix represented by these values</a:t>
            </a:r>
          </a:p>
          <a:p>
            <a:pPr lvl="2"/>
            <a:r>
              <a:rPr lang="en-US" sz="2000" dirty="0">
                <a:latin typeface="Arial" charset="0"/>
              </a:rPr>
              <a:t>For example, if the user enters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Courier New" charset="0"/>
                <a:cs typeface="Courier New" charset="0"/>
              </a:rPr>
              <a:t>1 2 3 4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, print:</a:t>
            </a:r>
            <a:r>
              <a:rPr lang="en-US" sz="2000" dirty="0">
                <a:latin typeface="Courier New" charset="0"/>
                <a:cs typeface="Courier New" charset="0"/>
              </a:rPr>
              <a:t> </a:t>
            </a:r>
          </a:p>
          <a:p>
            <a:pPr lvl="1"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      </a:t>
            </a:r>
            <a:r>
              <a:rPr lang="en-US" sz="2400" smtClean="0">
                <a:latin typeface="Courier New" charset="0"/>
                <a:cs typeface="Courier New" charset="0"/>
              </a:rPr>
              <a:t>1  </a:t>
            </a:r>
            <a:r>
              <a:rPr lang="en-US" sz="2400">
                <a:latin typeface="Courier New" charset="0"/>
                <a:cs typeface="Courier New" charset="0"/>
              </a:rPr>
              <a:t>2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    3  4</a:t>
            </a:r>
          </a:p>
          <a:p>
            <a:pPr lvl="2"/>
            <a:r>
              <a:rPr lang="en-US" sz="2000" dirty="0">
                <a:latin typeface="Arial" charset="0"/>
              </a:rPr>
              <a:t>Assume all values have the same number of digits</a:t>
            </a:r>
          </a:p>
          <a:p>
            <a:pPr lvl="1"/>
            <a:r>
              <a:rPr lang="en-US" sz="2400" dirty="0">
                <a:latin typeface="Arial" charset="0"/>
              </a:rPr>
              <a:t>Also, calculate the matrix determinant and print it on a separate line</a:t>
            </a:r>
          </a:p>
          <a:p>
            <a:pPr lvl="2"/>
            <a:r>
              <a:rPr lang="en-US" sz="2000" dirty="0">
                <a:latin typeface="Arial" charset="0"/>
              </a:rPr>
              <a:t>In the example above, determinant = (1x4) - (2x3) = 4-6 = -2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9B6-3DDF-F443-BB25-505ADF4BEB83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Lecture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B7CD94-676C-A646-B10D-34D18983B456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4CC994-723B-D24B-83D3-FCC5F875B48C}" type="datetime1">
              <a:rPr lang="en-US" sz="1200" smtClean="0">
                <a:latin typeface="Garamond" charset="0"/>
              </a:rPr>
              <a:t>5/18/17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1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Flowchart: solution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2F2BEB-D3F2-1941-93B2-E055E6929002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67A257-41A8-5E4E-9B9A-CB0D6312BC0F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1050925"/>
            <a:ext cx="3475037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57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Converting flowchart to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data are used in the process?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Can those data be represented as constants?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not, what variables are needed?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many?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What type(s)?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How should variables be named?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What C statement corresponds to each process step?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Input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Output statements: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Terminators: start/end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dirty="0" smtClean="0"/>
              <a:t> function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Will generalize later to any function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General process steps: basic expressions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need multiple lines of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8DAD24-3474-AD4B-A87D-09CAD32948F1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717274-A51A-4040-92B1-2EDF7663E2A5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3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Most IDEs allow ability to view state of program while running through </a:t>
            </a:r>
            <a:r>
              <a:rPr lang="en-US" dirty="0" smtClean="0">
                <a:solidFill>
                  <a:srgbClr val="0000FF"/>
                </a:solidFill>
                <a:ea typeface="+mn-ea"/>
              </a:rPr>
              <a:t>debugger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View variable values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Execute program: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One line at a time (</a:t>
            </a:r>
            <a:r>
              <a:rPr lang="en-US" dirty="0" smtClean="0">
                <a:solidFill>
                  <a:srgbClr val="0000FF"/>
                </a:solidFill>
              </a:rPr>
              <a:t>single step</a:t>
            </a:r>
            <a:r>
              <a:rPr lang="en-US" dirty="0" smtClean="0"/>
              <a:t>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By running until reaching a pre-defined stopping point (</a:t>
            </a:r>
            <a:r>
              <a:rPr lang="en-US" dirty="0" smtClean="0">
                <a:solidFill>
                  <a:srgbClr val="0000FF"/>
                </a:solidFill>
              </a:rPr>
              <a:t>breakpoint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isolate bugs without altering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Alternate solution: inserting print statements to show program state at various points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Disadvantages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Inefficient--repeated compilation, must keep adding statements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May actually alter operation of other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981A46-10A9-F345-A3A6-AC7C5556B38A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92467D-A545-7545-B1A9-C912DDFF68B3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1B53BD-BDCA-464D-A6B1-D44F79BEFAA9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4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Loops (while, do-while, for)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today</a:t>
            </a:r>
          </a:p>
          <a:p>
            <a:pPr lvl="1"/>
            <a:r>
              <a:rPr lang="en-US" dirty="0"/>
              <a:t>Program 2 due Monday, 5/</a:t>
            </a:r>
            <a:r>
              <a:rPr lang="en-US" dirty="0" smtClean="0"/>
              <a:t>22</a:t>
            </a:r>
            <a:endParaRPr lang="en-US" b="1" dirty="0"/>
          </a:p>
          <a:p>
            <a:pPr lvl="1"/>
            <a:r>
              <a:rPr lang="en-US" dirty="0"/>
              <a:t>Looking ahead: Exam 1 on Thursday, 5</a:t>
            </a:r>
            <a:r>
              <a:rPr lang="en-US"/>
              <a:t>/</a:t>
            </a:r>
            <a:r>
              <a:rPr lang="en-US" smtClean="0"/>
              <a:t>25</a:t>
            </a:r>
            <a:endParaRPr lang="en-US" dirty="0"/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pPr lvl="2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7DD6DF-3FBC-8D41-9CC2-C964CC3BBE77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E43239-3F92-014A-BA12-02006EC147A1}" type="slidenum">
              <a:rPr lang="en-US">
                <a:latin typeface="Garamond" charset="0"/>
              </a:rPr>
              <a:pPr eaLnBrk="1" hangingPunct="1"/>
              <a:t>44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</a:t>
            </a:r>
          </a:p>
        </p:txBody>
      </p:sp>
      <p:sp>
        <p:nvSpPr>
          <p:cNvPr id="512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Flowchart decision blocks: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Conditionally execute some path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May want to:</a:t>
            </a:r>
          </a:p>
          <a:p>
            <a:pPr lvl="1"/>
            <a:r>
              <a:rPr lang="en-US" dirty="0">
                <a:latin typeface="Arial" charset="0"/>
              </a:rPr>
              <a:t>Only perform operation if condition is true: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09A51B-9A53-EC46-B3D2-8AA1B83C95F4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EF82310-066E-A64B-A369-0C2FC5D4B4B7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5127" name="AutoShape 14"/>
          <p:cNvSpPr>
            <a:spLocks noChangeArrowheads="1"/>
          </p:cNvSpPr>
          <p:nvPr/>
        </p:nvSpPr>
        <p:spPr bwMode="auto">
          <a:xfrm>
            <a:off x="990600" y="2362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28" name="Line 15"/>
          <p:cNvSpPr>
            <a:spLocks noChangeShapeType="1"/>
          </p:cNvSpPr>
          <p:nvPr/>
        </p:nvSpPr>
        <p:spPr bwMode="auto">
          <a:xfrm>
            <a:off x="23622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16764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7"/>
          <p:cNvSpPr txBox="1">
            <a:spLocks noChangeArrowheads="1"/>
          </p:cNvSpPr>
          <p:nvPr/>
        </p:nvSpPr>
        <p:spPr bwMode="auto">
          <a:xfrm>
            <a:off x="2057400" y="2438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1" name="Text Box 18"/>
          <p:cNvSpPr txBox="1">
            <a:spLocks noChangeArrowheads="1"/>
          </p:cNvSpPr>
          <p:nvPr/>
        </p:nvSpPr>
        <p:spPr bwMode="auto">
          <a:xfrm>
            <a:off x="914400" y="3124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2" name="AutoShape 14"/>
          <p:cNvSpPr>
            <a:spLocks noChangeArrowheads="1"/>
          </p:cNvSpPr>
          <p:nvPr/>
        </p:nvSpPr>
        <p:spPr bwMode="auto">
          <a:xfrm>
            <a:off x="990600" y="46482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5133" name="Line 16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2057400" y="4724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914400" y="5410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5136" name="TextBox 24"/>
          <p:cNvSpPr txBox="1">
            <a:spLocks noChangeArrowheads="1"/>
          </p:cNvSpPr>
          <p:nvPr/>
        </p:nvSpPr>
        <p:spPr bwMode="auto">
          <a:xfrm>
            <a:off x="2286000" y="52578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29" name="Elbow Connector 28"/>
          <p:cNvCxnSpPr>
            <a:stCxn id="5132" idx="3"/>
            <a:endCxn id="5136" idx="0"/>
          </p:cNvCxnSpPr>
          <p:nvPr/>
        </p:nvCxnSpPr>
        <p:spPr>
          <a:xfrm>
            <a:off x="2362200" y="50292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136" idx="2"/>
          </p:cNvCxnSpPr>
          <p:nvPr/>
        </p:nvCxnSpPr>
        <p:spPr>
          <a:xfrm rot="5400000">
            <a:off x="2283619" y="5020469"/>
            <a:ext cx="195262" cy="14097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Perform one operation if condition is true, another if false: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CF49CD-11D9-E449-AD76-3EAF7BBF61EF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A9FFBE-F8D9-F548-99F9-A4FE9E1ED577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51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6152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6153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6151" idx="3"/>
            <a:endCxn id="6154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154" idx="2"/>
          </p:cNvCxnSpPr>
          <p:nvPr/>
        </p:nvCxnSpPr>
        <p:spPr>
          <a:xfrm rot="5400000">
            <a:off x="1810544" y="3442494"/>
            <a:ext cx="1147762" cy="14033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TextBox 14"/>
          <p:cNvSpPr txBox="1">
            <a:spLocks noChangeArrowheads="1"/>
          </p:cNvSpPr>
          <p:nvPr/>
        </p:nvSpPr>
        <p:spPr bwMode="auto">
          <a:xfrm>
            <a:off x="914400" y="38100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19" name="Straight Arrow Connector 18"/>
          <p:cNvCxnSpPr>
            <a:stCxn id="6157" idx="2"/>
          </p:cNvCxnSpPr>
          <p:nvPr/>
        </p:nvCxnSpPr>
        <p:spPr>
          <a:xfrm>
            <a:off x="1714500" y="4179888"/>
            <a:ext cx="6350" cy="773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151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Decisions (cont.)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to:</a:t>
            </a:r>
          </a:p>
          <a:p>
            <a:pPr lvl="1"/>
            <a:r>
              <a:rPr lang="en-US">
                <a:latin typeface="Arial" charset="0"/>
              </a:rPr>
              <a:t>Check multiple conditions, in order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4C42DE-4BED-7B44-9A98-8532C153D297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38BBB0-8127-B24D-95F5-C6FF1E257CC4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7175" name="AutoShape 14"/>
          <p:cNvSpPr>
            <a:spLocks noChangeArrowheads="1"/>
          </p:cNvSpPr>
          <p:nvPr/>
        </p:nvSpPr>
        <p:spPr bwMode="auto">
          <a:xfrm>
            <a:off x="990600" y="25908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A = 0?</a:t>
            </a:r>
          </a:p>
        </p:txBody>
      </p:sp>
      <p:sp>
        <p:nvSpPr>
          <p:cNvPr id="7176" name="Text Box 17"/>
          <p:cNvSpPr txBox="1">
            <a:spLocks noChangeArrowheads="1"/>
          </p:cNvSpPr>
          <p:nvPr/>
        </p:nvSpPr>
        <p:spPr bwMode="auto">
          <a:xfrm>
            <a:off x="2057400" y="2667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77" name="Text Box 18"/>
          <p:cNvSpPr txBox="1">
            <a:spLocks noChangeArrowheads="1"/>
          </p:cNvSpPr>
          <p:nvPr/>
        </p:nvSpPr>
        <p:spPr bwMode="auto">
          <a:xfrm>
            <a:off x="914400" y="3352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2286000" y="32004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+ 1</a:t>
            </a:r>
          </a:p>
        </p:txBody>
      </p:sp>
      <p:cxnSp>
        <p:nvCxnSpPr>
          <p:cNvPr id="12" name="Elbow Connector 11"/>
          <p:cNvCxnSpPr>
            <a:stCxn id="7175" idx="3"/>
            <a:endCxn id="7178" idx="0"/>
          </p:cNvCxnSpPr>
          <p:nvPr/>
        </p:nvCxnSpPr>
        <p:spPr>
          <a:xfrm>
            <a:off x="2362200" y="29718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178" idx="3"/>
          </p:cNvCxnSpPr>
          <p:nvPr/>
        </p:nvCxnSpPr>
        <p:spPr>
          <a:xfrm>
            <a:off x="3886200" y="3384550"/>
            <a:ext cx="914400" cy="26352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4"/>
          <p:cNvSpPr txBox="1">
            <a:spLocks noChangeArrowheads="1"/>
          </p:cNvSpPr>
          <p:nvPr/>
        </p:nvSpPr>
        <p:spPr bwMode="auto">
          <a:xfrm>
            <a:off x="2286000" y="44196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x - 1</a:t>
            </a:r>
          </a:p>
        </p:txBody>
      </p:sp>
      <p:cxnSp>
        <p:nvCxnSpPr>
          <p:cNvPr id="22" name="Straight Arrow Connector 21"/>
          <p:cNvCxnSpPr>
            <a:stCxn id="7175" idx="2"/>
          </p:cNvCxnSpPr>
          <p:nvPr/>
        </p:nvCxnSpPr>
        <p:spPr>
          <a:xfrm>
            <a:off x="1676400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AutoShape 14"/>
          <p:cNvSpPr>
            <a:spLocks noChangeArrowheads="1"/>
          </p:cNvSpPr>
          <p:nvPr/>
        </p:nvSpPr>
        <p:spPr bwMode="auto">
          <a:xfrm>
            <a:off x="990600" y="3810000"/>
            <a:ext cx="1371600" cy="762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B=1?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2057400" y="3886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TRUE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9144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FALSE</a:t>
            </a:r>
          </a:p>
        </p:txBody>
      </p:sp>
      <p:cxnSp>
        <p:nvCxnSpPr>
          <p:cNvPr id="23" name="Elbow Connector 22"/>
          <p:cNvCxnSpPr/>
          <p:nvPr/>
        </p:nvCxnSpPr>
        <p:spPr>
          <a:xfrm>
            <a:off x="2362200" y="4191000"/>
            <a:ext cx="723900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676400" y="5399088"/>
            <a:ext cx="3124200" cy="239712"/>
          </a:xfrm>
          <a:prstGeom prst="bentConnector3">
            <a:avLst>
              <a:gd name="adj1" fmla="val -2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181" idx="2"/>
          </p:cNvCxnSpPr>
          <p:nvPr/>
        </p:nvCxnSpPr>
        <p:spPr>
          <a:xfrm>
            <a:off x="3086100" y="4789488"/>
            <a:ext cx="0" cy="849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9" name="TextBox 31"/>
          <p:cNvSpPr txBox="1">
            <a:spLocks noChangeArrowheads="1"/>
          </p:cNvSpPr>
          <p:nvPr/>
        </p:nvSpPr>
        <p:spPr bwMode="auto">
          <a:xfrm>
            <a:off x="914400" y="5029200"/>
            <a:ext cx="1600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X = 0</a:t>
            </a:r>
          </a:p>
        </p:txBody>
      </p:sp>
      <p:cxnSp>
        <p:nvCxnSpPr>
          <p:cNvPr id="36" name="Straight Arrow Connector 35"/>
          <p:cNvCxnSpPr>
            <a:stCxn id="7183" idx="2"/>
            <a:endCxn id="7189" idx="0"/>
          </p:cNvCxnSpPr>
          <p:nvPr/>
        </p:nvCxnSpPr>
        <p:spPr>
          <a:xfrm>
            <a:off x="1676400" y="4572000"/>
            <a:ext cx="381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Frequently want to conditionally execute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Range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Error checking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Different decisions based on input, or result of operation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conditional execution: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dirty="0" smtClean="0">
                <a:ea typeface="+mn-ea"/>
              </a:rPr>
              <a:t>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i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3A54CD-1768-1943-A091-742275234F0D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383527-FDCC-B249-8BF7-C24A23F5C14A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if</a:t>
            </a:r>
            <a:r>
              <a:rPr lang="en-US">
                <a:latin typeface="Garamond" charset="0"/>
              </a:rPr>
              <a:t> statements (cont.)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&lt;expression&gt;</a:t>
            </a:r>
            <a:r>
              <a:rPr lang="en-US">
                <a:latin typeface="Arial" charset="0"/>
              </a:rPr>
              <a:t> can be any valid expression</a:t>
            </a:r>
          </a:p>
          <a:p>
            <a:pPr lvl="1"/>
            <a:r>
              <a:rPr lang="en-US">
                <a:latin typeface="Arial" charset="0"/>
              </a:rPr>
              <a:t>Considered “false” if 0, “true” if nonzero</a:t>
            </a:r>
          </a:p>
          <a:p>
            <a:pPr lvl="1"/>
            <a:r>
              <a:rPr lang="en-US">
                <a:latin typeface="Arial" charset="0"/>
              </a:rPr>
              <a:t>Can use comparisons:</a:t>
            </a:r>
          </a:p>
          <a:p>
            <a:pPr lvl="2"/>
            <a:r>
              <a:rPr lang="en-US">
                <a:latin typeface="Arial" charset="0"/>
              </a:rPr>
              <a:t>Greater than/less than:  </a:t>
            </a:r>
            <a:r>
              <a:rPr lang="en-US">
                <a:latin typeface="Courier New" charset="0"/>
                <a:cs typeface="Courier New" charset="0"/>
              </a:rPr>
              <a:t>&gt;   &lt;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(a &lt; b)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Greater than or equal/less than or equal:	</a:t>
            </a:r>
            <a:r>
              <a:rPr lang="en-US">
                <a:latin typeface="Courier New" charset="0"/>
                <a:cs typeface="Courier New" charset="0"/>
              </a:rPr>
              <a:t>&gt;=   &lt;=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(x &lt;= 20)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Equal/not equal:  </a:t>
            </a:r>
            <a:r>
              <a:rPr lang="en-US">
                <a:latin typeface="Courier New" charset="0"/>
                <a:cs typeface="Courier New" charset="0"/>
              </a:rPr>
              <a:t>==   !=</a:t>
            </a:r>
          </a:p>
          <a:p>
            <a:pPr lvl="3"/>
            <a:r>
              <a:rPr lang="en-US">
                <a:latin typeface="Arial" charset="0"/>
              </a:rPr>
              <a:t>e.g. </a:t>
            </a:r>
            <a:r>
              <a:rPr lang="en-US">
                <a:latin typeface="Courier New" charset="0"/>
                <a:cs typeface="Courier New" charset="0"/>
              </a:rPr>
              <a:t>if (var ==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21C081D-5469-5747-A875-30648527773B}" type="datetime1">
              <a:rPr lang="en-US" smtClean="0">
                <a:latin typeface="Garamond" charset="0"/>
              </a:rPr>
              <a:t>5/18/17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3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6C8A69-C35B-F14F-981B-502E2261F577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7308</TotalTime>
  <Words>2260</Words>
  <Application>Microsoft Macintosh PowerPoint</Application>
  <PresentationFormat>On-screen Show (4:3)</PresentationFormat>
  <Paragraphs>569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Edge</vt:lpstr>
      <vt:lpstr>Equation</vt:lpstr>
      <vt:lpstr>EECE.2160 ECE Application Programming</vt:lpstr>
      <vt:lpstr>Lecture outline</vt:lpstr>
      <vt:lpstr>Review: C operators</vt:lpstr>
      <vt:lpstr>Review: printf() and scanf() basics</vt:lpstr>
      <vt:lpstr>Decisions</vt:lpstr>
      <vt:lpstr>Decisions (cont.)</vt:lpstr>
      <vt:lpstr>Decisions (cont.)</vt:lpstr>
      <vt:lpstr>if statements</vt:lpstr>
      <vt:lpstr>if statements (cont.)</vt:lpstr>
      <vt:lpstr>if statements (cont.) </vt:lpstr>
      <vt:lpstr>if statements (cont.)</vt:lpstr>
      <vt:lpstr>if  </vt:lpstr>
      <vt:lpstr>if  (common pitfalls) </vt:lpstr>
      <vt:lpstr>if  (example) </vt:lpstr>
      <vt:lpstr>Example: if statements </vt:lpstr>
      <vt:lpstr>Example solution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switch statements</vt:lpstr>
      <vt:lpstr>switch/case statement - General form</vt:lpstr>
      <vt:lpstr>switch/case statement</vt:lpstr>
      <vt:lpstr>Switch statements and break</vt:lpstr>
      <vt:lpstr>Switch statements and break</vt:lpstr>
      <vt:lpstr>switch/case statement - example</vt:lpstr>
      <vt:lpstr>switch/case statement - example</vt:lpstr>
      <vt:lpstr>Example: switch statement</vt:lpstr>
      <vt:lpstr>Example solution</vt:lpstr>
      <vt:lpstr>switch/case statement - Alt example</vt:lpstr>
      <vt:lpstr>Flowcharts</vt:lpstr>
      <vt:lpstr>Example: Quadratic Equation Solver</vt:lpstr>
      <vt:lpstr>Quadratic Equation Solver (cont.)</vt:lpstr>
      <vt:lpstr>Exercise: Flowchart</vt:lpstr>
      <vt:lpstr>Flowchart: solution</vt:lpstr>
      <vt:lpstr>Converting flowchart to program</vt:lpstr>
      <vt:lpstr>Debugging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1564</cp:revision>
  <dcterms:created xsi:type="dcterms:W3CDTF">2006-04-03T05:03:01Z</dcterms:created>
  <dcterms:modified xsi:type="dcterms:W3CDTF">2017-05-18T11:44:55Z</dcterms:modified>
</cp:coreProperties>
</file>