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469" r:id="rId4"/>
    <p:sldId id="478" r:id="rId5"/>
    <p:sldId id="470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324" r:id="rId3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430D2F-C085-3B4B-BC26-DEECA7EB6C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48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8BF7414-FB54-D64E-936C-E05AC2334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08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7AF5F1-965C-4E40-958D-B67C0DD00C9E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31BBD5-F2F0-8E43-8EDD-6D061CA458F2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32872-B782-A64C-B92F-44C30874F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FF8AA-24FC-E141-A1C1-FCFC1E5BE885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EE791-9398-9C43-9C3F-0ACB47A5D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7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BB93-35E1-9D41-A518-A483DD61E747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F8CF2-61EC-AE47-9F1C-56709B814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29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D4736-182D-6449-B23A-8785E2345E9E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D7990-C4AE-6949-B136-CAF6A75C7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87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F3FF9-0342-5045-B8BB-9CA75F8E7B3C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3B9CD-D8E2-774D-89D0-4B088364E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5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7B44C-E238-0040-B248-AFFEF16F3FE7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5A196-478F-5840-BFBA-5413B3775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1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CF604-08BA-F949-A0E6-77E045A4B993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9566A-2CA1-B041-BCED-B0757A53B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282B8-4F19-D246-8AD6-E51706A79A28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86B63-6652-C649-847A-81633E6AB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1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65A79-456C-1F49-9460-C38BC4B3C6AE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BCD51-182A-324E-A1F6-FDA45A7A6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7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44C33-AF2E-ED4A-B7EA-C5AC00A432BF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D123D-6A19-2D44-8B89-3BDD1CD7E7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4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EC394-E055-F84F-B3E6-E45F3EDF5D39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FE6BA-74CF-7540-BE6C-781B23117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34A05-22D1-A74C-A1B9-1ADE10969E36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47D9A-3CD0-1649-AF45-EEE283004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F84C9-9BB9-D845-A7A9-DF87DF23739D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E6C57-B979-224E-961F-9DAE49A48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</a:defRPr>
            </a:lvl1pPr>
          </a:lstStyle>
          <a:p>
            <a:pPr>
              <a:defRPr/>
            </a:pPr>
            <a:fld id="{30D04178-C5DA-F844-8B3D-9FFAAD6FFA94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26D9E258-380A-BE4C-8607-5399357F7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2" r:id="rId1"/>
    <p:sldLayoutId id="2147484990" r:id="rId2"/>
    <p:sldLayoutId id="2147484991" r:id="rId3"/>
    <p:sldLayoutId id="2147484992" r:id="rId4"/>
    <p:sldLayoutId id="2147484993" r:id="rId5"/>
    <p:sldLayoutId id="2147484994" r:id="rId6"/>
    <p:sldLayoutId id="2147484995" r:id="rId7"/>
    <p:sldLayoutId id="2147484996" r:id="rId8"/>
    <p:sldLayoutId id="2147484997" r:id="rId9"/>
    <p:sldLayoutId id="2147484998" r:id="rId10"/>
    <p:sldLayoutId id="2147484999" r:id="rId11"/>
    <p:sldLayoutId id="2147485000" r:id="rId12"/>
    <p:sldLayoutId id="214748500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EECE.2160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Dr.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>
                <a:latin typeface="Arial" charset="0"/>
              </a:rPr>
              <a:t>2016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Lecture 10: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PE4: </a:t>
            </a:r>
            <a:r>
              <a:rPr lang="en-US" dirty="0" smtClean="0">
                <a:latin typeface="Arial" charset="0"/>
              </a:rPr>
              <a:t>Structures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Dynamic memory allocation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printList()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printList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StudentInfo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list[],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Loop index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for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(i 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; i &lt; n; i++) {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26474B"/>
                </a:solidFill>
                <a:latin typeface="Courier New"/>
                <a:cs typeface="Courier New"/>
              </a:rPr>
              <a:t>printStudent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(&amp;list[i]);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);				}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9BC792-29D3-C74C-B44F-7AA35EC86845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2FF145-A76B-7F45-B238-41B5D8EBEB1D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findByLName()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findByLName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StudentInfo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list[], 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n,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</a:t>
            </a: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char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lname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[])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Loop index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endParaRPr lang="da-DK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Search for student with matching name 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  in list</a:t>
            </a:r>
            <a:endParaRPr lang="da-DK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for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(i 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; i &lt; n; i++)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if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da-DK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strcmp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lname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, list[i].</a:t>
            </a:r>
            <a:r>
              <a:rPr lang="da-DK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sname</a:t>
            </a:r>
            <a:r>
              <a:rPr lang="da-DK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da-DK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last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 ==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i;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endParaRPr lang="da-DK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If end of loop reached, student wasn’t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  found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-1;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6142BB-FDBC-724E-BD66-69E3B159A2B4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27B0A1-8FAD-4B49-A860-7955AB21D80F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findByID()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findByID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StudentInfo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list[], 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n,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unsigned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sID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Loop index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Search for student with matching ID in list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for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(i 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; i &lt; n; i++)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if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da-DK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sID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== list[i].</a:t>
            </a:r>
            <a:r>
              <a:rPr lang="da-DK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ID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i;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endParaRPr lang="da-DK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28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8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If end of loop reached, student wasn’t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2800" b="1" dirty="0" smtClean="0">
                <a:solidFill>
                  <a:srgbClr val="007400"/>
                </a:solidFill>
                <a:latin typeface="Courier New"/>
                <a:cs typeface="Courier New"/>
              </a:rPr>
              <a:t>	//   found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2800" b="1" dirty="0" smtClean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da-DK" sz="28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2800" b="1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DF3505-ED58-104B-9BBC-3B49EE70FD8F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C1A0D7-17AC-2C47-9FE4-B8D7CD872504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dynamic memory allocation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structures (i.e., arrays) usually fixed size</a:t>
            </a:r>
          </a:p>
          <a:p>
            <a:pPr lvl="1"/>
            <a:r>
              <a:rPr lang="en-US">
                <a:latin typeface="Arial" charset="0"/>
              </a:rPr>
              <a:t>Array length set at compile time</a:t>
            </a:r>
          </a:p>
          <a:p>
            <a:pPr lvl="1"/>
            <a:r>
              <a:rPr lang="en-US">
                <a:latin typeface="Arial" charset="0"/>
              </a:rPr>
              <a:t>Can often lead to wasted space</a:t>
            </a:r>
          </a:p>
          <a:p>
            <a:r>
              <a:rPr lang="en-US">
                <a:latin typeface="Arial" charset="0"/>
              </a:rPr>
              <a:t>May want ability to:</a:t>
            </a:r>
          </a:p>
          <a:p>
            <a:pPr lvl="1"/>
            <a:r>
              <a:rPr lang="en-US">
                <a:latin typeface="Arial" charset="0"/>
              </a:rPr>
              <a:t>Choose amount of space needed at run time</a:t>
            </a:r>
          </a:p>
          <a:p>
            <a:pPr lvl="2"/>
            <a:r>
              <a:rPr lang="en-US">
                <a:latin typeface="Arial" charset="0"/>
              </a:rPr>
              <a:t>Allows program to determine amount</a:t>
            </a:r>
          </a:p>
          <a:p>
            <a:pPr lvl="1"/>
            <a:r>
              <a:rPr lang="en-US">
                <a:latin typeface="Arial" charset="0"/>
              </a:rPr>
              <a:t>Modify size as program runs</a:t>
            </a:r>
          </a:p>
          <a:p>
            <a:pPr lvl="2"/>
            <a:r>
              <a:rPr lang="en-US">
                <a:latin typeface="Arial" charset="0"/>
              </a:rPr>
              <a:t>Data structures can grow or shrink as needed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Dynamic memory allocation </a:t>
            </a:r>
            <a:r>
              <a:rPr lang="en-US">
                <a:latin typeface="Arial" charset="0"/>
              </a:rPr>
              <a:t>allows above characteristics</a:t>
            </a: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288CE0-85F5-EE44-9EAA-8A27B827B354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DB3EC2-EE47-A648-A14B-BEA5C9CB60C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Allocation functions (in </a:t>
            </a:r>
            <a:r>
              <a:rPr lang="en-US" dirty="0" smtClean="0">
                <a:latin typeface="Courier New"/>
                <a:ea typeface="+mj-ea"/>
                <a:cs typeface="Courier New"/>
              </a:rPr>
              <a:t>&lt;</a:t>
            </a:r>
            <a:r>
              <a:rPr lang="en-US" dirty="0" err="1" smtClean="0">
                <a:latin typeface="Courier New"/>
                <a:ea typeface="+mj-ea"/>
                <a:cs typeface="Courier New"/>
              </a:rPr>
              <a:t>stdlib.h</a:t>
            </a:r>
            <a:r>
              <a:rPr lang="en-US" dirty="0" smtClean="0">
                <a:latin typeface="Courier New"/>
                <a:ea typeface="+mj-ea"/>
                <a:cs typeface="Courier New"/>
              </a:rPr>
              <a:t>&gt;</a:t>
            </a:r>
            <a:r>
              <a:rPr lang="en-US" dirty="0" smtClean="0">
                <a:ea typeface="+mj-ea"/>
                <a:cs typeface="+mj-cs"/>
              </a:rPr>
              <a:t>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All return pointer to allocated data of type 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void *</a:t>
            </a:r>
            <a:r>
              <a:rPr lang="en-US" sz="2600">
                <a:latin typeface="Arial" charset="0"/>
                <a:cs typeface="Courier New" charset="0"/>
              </a:rPr>
              <a:t> (</a:t>
            </a:r>
            <a:r>
              <a:rPr lang="en-US" sz="2600">
                <a:latin typeface="Arial" charset="0"/>
              </a:rPr>
              <a:t>no base type—just an address)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Must cast to appropriate type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Arguments of type 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size_t</a:t>
            </a:r>
            <a:r>
              <a:rPr lang="en-US" sz="2600">
                <a:latin typeface="Arial" charset="0"/>
              </a:rPr>
              <a:t>: unsigned integer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Basic block allocation: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*malloc(size_t size);</a:t>
            </a:r>
            <a:endParaRPr lang="en-US" sz="2600" b="1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Allocate block and clear it: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*calloc(size_t nmemb,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			size_t size);</a:t>
            </a:r>
            <a:endParaRPr lang="en-US" sz="2600" b="1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Resize previously allocated block: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*realloc(void *ptr,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			size_t size);</a:t>
            </a:r>
            <a:endParaRPr lang="en-US" sz="2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9F1582-2964-F94F-8159-46D995E0CCC2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46A948-8EC9-D346-806C-CED0591CBE4C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Basic allocation with malloc()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*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Allocates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</a:t>
            </a:r>
            <a:r>
              <a:rPr lang="en-US" dirty="0" smtClean="0">
                <a:ea typeface="+mn-ea"/>
                <a:cs typeface="+mn-cs"/>
              </a:rPr>
              <a:t> bytes; returns pointer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Returns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if unsuccessful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p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(10000);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if (p == NULL)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/* Allocation failed */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C80604-73CF-614B-AE2B-630ECF083D4D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47D8A1-4BD1-AB43-A8F8-8D77768B882E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 allocation functions return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*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Automatically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type cast</a:t>
            </a:r>
            <a:r>
              <a:rPr lang="en-US" dirty="0" smtClean="0">
                <a:solidFill>
                  <a:srgbClr val="0000FF"/>
                </a:solidFill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to appropriate type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explicitly perform type cast: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(10000);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Some IDEs (including Visual Studio) strictly require type cast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7AF52F-36A1-EB41-BFD4-A670E6A8AFB7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74F44A-5E5F-1142-88D9-5A9D9BF17828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Allocating/clearing memory: calloc()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*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Allocates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* size)</a:t>
            </a:r>
            <a:r>
              <a:rPr lang="en-US" dirty="0" smtClean="0">
                <a:ea typeface="+mn-ea"/>
                <a:cs typeface="+mn-cs"/>
              </a:rPr>
              <a:t> bytes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Sets all bits in range to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Returns pointer (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dirty="0" smtClean="0">
                <a:ea typeface="+mn-ea"/>
                <a:cs typeface="+mn-cs"/>
              </a:rPr>
              <a:t> if unsuccessful)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integer array with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 smtClean="0">
                <a:ea typeface="+mn-ea"/>
                <a:cs typeface="+mn-cs"/>
              </a:rPr>
              <a:t> values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(n,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D5B24-7740-AF45-9B05-24196522B7F4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9783D1-DCAA-DC49-81FB-5C62A567B1E5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Resizing allocated space: realloc()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</a:tabLst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*realloc(void *ptr,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</a:tabLst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			size_t size);</a:t>
            </a:r>
            <a:endParaRPr lang="en-US" sz="2600" b="1">
              <a:solidFill>
                <a:srgbClr val="0000FF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tabLst>
                <a:tab pos="457200" algn="l"/>
              </a:tabLst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ptr</a:t>
            </a:r>
            <a:r>
              <a:rPr lang="en-US" sz="2600">
                <a:latin typeface="Arial" charset="0"/>
              </a:rPr>
              <a:t> must point to previously allocated space</a:t>
            </a:r>
          </a:p>
          <a:p>
            <a:pPr marL="0" indent="0">
              <a:lnSpc>
                <a:spcPct val="80000"/>
              </a:lnSpc>
              <a:tabLst>
                <a:tab pos="457200" algn="l"/>
              </a:tabLst>
            </a:pPr>
            <a:r>
              <a:rPr lang="en-US" sz="2600">
                <a:latin typeface="Arial" charset="0"/>
              </a:rPr>
              <a:t>Will allocate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size</a:t>
            </a:r>
            <a:r>
              <a:rPr lang="en-US" sz="2600">
                <a:latin typeface="Arial" charset="0"/>
              </a:rPr>
              <a:t> bytes and return pointer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size</a:t>
            </a:r>
            <a:r>
              <a:rPr lang="en-US" sz="2200">
                <a:latin typeface="Arial" charset="0"/>
              </a:rPr>
              <a:t> = new block size</a:t>
            </a:r>
          </a:p>
          <a:p>
            <a:pPr marL="0" indent="0">
              <a:lnSpc>
                <a:spcPct val="80000"/>
              </a:lnSpc>
              <a:tabLst>
                <a:tab pos="457200" algn="l"/>
              </a:tabLst>
            </a:pPr>
            <a:r>
              <a:rPr lang="en-US" sz="2600">
                <a:latin typeface="Arial" charset="0"/>
              </a:rPr>
              <a:t>Rules: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>
                <a:latin typeface="Arial" charset="0"/>
              </a:rPr>
              <a:t>If block expanded, new bytes aren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t initialized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>
                <a:latin typeface="Arial" charset="0"/>
              </a:rPr>
              <a:t>If block can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t be expanded, returns </a:t>
            </a:r>
            <a:r>
              <a:rPr lang="en-US" altLang="ja-JP" sz="2200" b="1">
                <a:latin typeface="Courier New" charset="0"/>
                <a:cs typeface="Courier New" charset="0"/>
              </a:rPr>
              <a:t>NULL</a:t>
            </a:r>
            <a:r>
              <a:rPr lang="en-US" altLang="ja-JP" sz="2200">
                <a:latin typeface="Arial" charset="0"/>
                <a:cs typeface="Courier New" charset="0"/>
              </a:rPr>
              <a:t>; </a:t>
            </a:r>
            <a:r>
              <a:rPr lang="en-US" altLang="ja-JP" sz="2200">
                <a:latin typeface="Arial" charset="0"/>
              </a:rPr>
              <a:t>original block unchanged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>
                <a:latin typeface="Arial" charset="0"/>
              </a:rPr>
              <a:t>If </a:t>
            </a:r>
            <a:r>
              <a:rPr lang="en-US" sz="2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ptr</a:t>
            </a:r>
            <a:r>
              <a:rPr lang="en-US" sz="2200" b="1">
                <a:latin typeface="Courier New" charset="0"/>
                <a:cs typeface="Courier New" charset="0"/>
              </a:rPr>
              <a:t> == NULL</a:t>
            </a:r>
            <a:r>
              <a:rPr lang="en-US" sz="2200">
                <a:latin typeface="Arial" charset="0"/>
              </a:rPr>
              <a:t>, behaves like </a:t>
            </a:r>
            <a:r>
              <a:rPr lang="en-US" sz="2200" b="1">
                <a:latin typeface="Courier New" charset="0"/>
                <a:cs typeface="Courier New" charset="0"/>
              </a:rPr>
              <a:t>malloc()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>
                <a:latin typeface="Arial" charset="0"/>
              </a:rPr>
              <a:t>If </a:t>
            </a:r>
            <a:r>
              <a:rPr lang="en-US" sz="2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size</a:t>
            </a:r>
            <a:r>
              <a:rPr lang="en-US" sz="2200" b="1">
                <a:latin typeface="Courier New" charset="0"/>
                <a:cs typeface="Courier New" charset="0"/>
              </a:rPr>
              <a:t> == 0</a:t>
            </a:r>
            <a:r>
              <a:rPr lang="en-US" sz="2200">
                <a:latin typeface="Arial" charset="0"/>
              </a:rPr>
              <a:t>, will free (deallocate) space</a:t>
            </a:r>
          </a:p>
          <a:p>
            <a:pPr marL="0" indent="0">
              <a:lnSpc>
                <a:spcPct val="80000"/>
              </a:lnSpc>
              <a:tabLst>
                <a:tab pos="457200" algn="l"/>
              </a:tabLst>
            </a:pPr>
            <a:r>
              <a:rPr lang="en-US" sz="2600">
                <a:latin typeface="Arial" charset="0"/>
              </a:rPr>
              <a:t>Example: expanding array from previous slide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</a:tabLst>
            </a:pPr>
            <a:r>
              <a:rPr lang="en-US" sz="2600" b="1">
                <a:latin typeface="Courier New" charset="0"/>
                <a:cs typeface="Courier New" charset="0"/>
              </a:rPr>
              <a:t>	p =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(int *)realloc(p,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</a:tabLst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	(n+1)*sizeof(int));</a:t>
            </a:r>
            <a:endParaRPr lang="en-US" sz="260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6624C9-807F-4F40-B761-CEF36750624A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772FFA-43C9-2046-88B5-A0D32C25EA0C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Deallocating memory: free()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 dynamically allocated memory should be </a:t>
            </a:r>
            <a:r>
              <a:rPr lang="en-US" dirty="0" err="1" smtClean="0">
                <a:ea typeface="+mn-ea"/>
                <a:cs typeface="+mn-cs"/>
              </a:rPr>
              <a:t>deallocated</a:t>
            </a:r>
            <a:r>
              <a:rPr lang="en-US" dirty="0" smtClean="0">
                <a:ea typeface="+mn-ea"/>
                <a:cs typeface="+mn-cs"/>
              </a:rPr>
              <a:t> when you are done using 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Returns memory to list of free storage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Once freed, program should not use 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  <a:cs typeface="+mn-cs"/>
              </a:rPr>
              <a:t>Deallocation</a:t>
            </a:r>
            <a:r>
              <a:rPr lang="en-US" dirty="0" smtClean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free(void *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Example: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 =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(10000);</a:t>
            </a:r>
            <a:endParaRPr lang="en-US" dirty="0" smtClean="0"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free(p);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68BEEB-7F24-4747-B05C-57C7EF255324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02EADF-D200-A342-A962-FED4BC278AF3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7 </a:t>
            </a:r>
            <a:r>
              <a:rPr lang="en-US" dirty="0">
                <a:latin typeface="Arial" charset="0"/>
              </a:rPr>
              <a:t>due today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8 </a:t>
            </a:r>
            <a:r>
              <a:rPr lang="en-US" dirty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Monday, 6/20</a:t>
            </a:r>
            <a:endParaRPr lang="en-US" dirty="0">
              <a:latin typeface="Arial" charset="0"/>
            </a:endParaRPr>
          </a:p>
          <a:p>
            <a:pPr lvl="1">
              <a:defRPr/>
            </a:pPr>
            <a:r>
              <a:rPr lang="en-US" dirty="0">
                <a:latin typeface="Arial" charset="0"/>
              </a:rPr>
              <a:t>P1-</a:t>
            </a:r>
            <a:r>
              <a:rPr lang="en-US" dirty="0" smtClean="0">
                <a:latin typeface="Arial" charset="0"/>
              </a:rPr>
              <a:t>P4 </a:t>
            </a:r>
            <a:r>
              <a:rPr lang="en-US" dirty="0">
                <a:latin typeface="Arial" charset="0"/>
              </a:rPr>
              <a:t>grades complete;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6/24 (deadline for all programs)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Fix errors and overwrite old file in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folder—do not create new version of same file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E-mail Dr. Geiger once new submission uploaded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Exam </a:t>
            </a:r>
            <a:r>
              <a:rPr lang="en-US" dirty="0" smtClean="0">
                <a:latin typeface="Arial" charset="0"/>
              </a:rPr>
              <a:t>3: Thursday, 6/23</a:t>
            </a:r>
            <a:endParaRPr lang="en-US" dirty="0">
              <a:latin typeface="Arial" charset="0"/>
            </a:endParaRPr>
          </a:p>
          <a:p>
            <a:pPr lvl="2">
              <a:defRPr/>
            </a:pPr>
            <a:r>
              <a:rPr lang="en-US" dirty="0">
                <a:latin typeface="Arial" charset="0"/>
              </a:rPr>
              <a:t>Will be allowed one 8.5” x 11” note sheet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800" dirty="0" smtClean="0">
                <a:latin typeface="Arial" charset="0"/>
              </a:rPr>
              <a:t>Today’s </a:t>
            </a:r>
            <a:r>
              <a:rPr lang="en-US" sz="2800" dirty="0">
                <a:latin typeface="Arial" charset="0"/>
              </a:rPr>
              <a:t>class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>
                <a:latin typeface="Arial" charset="0"/>
              </a:rPr>
              <a:t>PE4: Structures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>
                <a:latin typeface="Arial" charset="0"/>
              </a:rPr>
              <a:t>Dynamic memory allocation</a:t>
            </a:r>
            <a:endParaRPr lang="en-US" sz="2400" dirty="0">
              <a:latin typeface="Arial" charset="0"/>
            </a:endParaRPr>
          </a:p>
          <a:p>
            <a:pPr lvl="1">
              <a:lnSpc>
                <a:spcPct val="80000"/>
              </a:lnSpc>
              <a:defRPr/>
            </a:pPr>
            <a:endParaRPr lang="en-US" sz="2400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61013E-BEE0-DC44-ADE0-0FC33AEDAAEE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FDCF77-A9C7-424B-9456-2B448FAE84CA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One common use of dynamic allocation: arrays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determine array size, then create space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to get # bytes per element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Array notation can be used with pointers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n;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("Enter n: 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*)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&lt; n;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++)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D396FF-4905-9D45-A469-405FA9A1E3CF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237045-E59C-2D4D-BED4-49E3BD143BA0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what does program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7925"/>
          </a:xfrm>
          <a:extLst/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7;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(n,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             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(i = 0; i &lt; n; i++)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3;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   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extLst/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n = 6;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endParaRPr lang="en-US" sz="36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	    n * 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for</a:t>
            </a:r>
            <a:r>
              <a:rPr lang="nn-NO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(i = 0; i &lt; n; i++) {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 = 10 -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"%d "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free(</a:t>
            </a:r>
            <a:r>
              <a:rPr lang="en-US" sz="3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3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7E3831-A7FC-554E-B25D-65ADBF40553F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6E3F39-FC06-4541-9171-0C7DBB90247F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Output: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0 0 0 0 0 0 0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 </a:t>
            </a:r>
            <a:r>
              <a:rPr lang="en-US" smtClean="0">
                <a:latin typeface="Courier New" pitchFamily="49" charset="0"/>
                <a:ea typeface="+mn-ea"/>
                <a:cs typeface="Courier New" pitchFamily="49" charset="0"/>
              </a:rPr>
              <a:t>1 4 10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9 8 7 6 5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198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4B9BC1-C7C7-B343-8F49-A2C7F61F350A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419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F3F239-23E7-7740-81B0-DC6115E7C5FE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Pitfalls: memory leaks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Changing pointers leaves inaccessible blocks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p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q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q;</a:t>
            </a:r>
            <a:endParaRPr lang="en-US" sz="2600" b="1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Block originally accessed by p is </a:t>
            </a:r>
            <a:r>
              <a:rPr lang="ja-JP" altLang="en-US" sz="2600">
                <a:latin typeface="Arial" charset="0"/>
              </a:rPr>
              <a:t>“</a:t>
            </a:r>
            <a:r>
              <a:rPr lang="en-US" altLang="ja-JP" sz="2600">
                <a:latin typeface="Arial" charset="0"/>
              </a:rPr>
              <a:t>garbage</a:t>
            </a:r>
            <a:r>
              <a:rPr lang="ja-JP" altLang="en-US" sz="2600">
                <a:latin typeface="Arial" charset="0"/>
              </a:rPr>
              <a:t>”</a:t>
            </a:r>
            <a:endParaRPr lang="en-US" altLang="ja-JP" sz="26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Won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t be deallocated—wasted space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Solution: free memory before changing pointer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q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free(p);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q;</a:t>
            </a:r>
            <a:endParaRPr lang="en-US" sz="2600" b="1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430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E62462-56CF-3E44-AE81-4F7BD4EBDCF4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DD419E-4C7D-C14D-9FBF-D81741C3FB68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Pitfalls: dangling pointers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charset="0"/>
                <a:cs typeface="Courier New" charset="0"/>
              </a:rPr>
              <a:t>free()</a:t>
            </a:r>
            <a:r>
              <a:rPr lang="en-US">
                <a:latin typeface="Arial" charset="0"/>
              </a:rPr>
              <a:t> doesn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change pointer</a:t>
            </a:r>
          </a:p>
          <a:p>
            <a:pPr lvl="1"/>
            <a:r>
              <a:rPr lang="en-US">
                <a:latin typeface="Arial" charset="0"/>
              </a:rPr>
              <a:t>Only returns space to free list</a:t>
            </a:r>
          </a:p>
          <a:p>
            <a:r>
              <a:rPr lang="en-US">
                <a:latin typeface="Arial" charset="0"/>
              </a:rPr>
              <a:t>Pointer is left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dangling</a:t>
            </a:r>
            <a:r>
              <a:rPr lang="ja-JP" altLang="en-US">
                <a:latin typeface="Arial" charset="0"/>
              </a:rPr>
              <a:t>”</a:t>
            </a:r>
            <a:endParaRPr lang="en-US" altLang="ja-JP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Holds address that shouldn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be accessed</a:t>
            </a:r>
          </a:p>
          <a:p>
            <a:r>
              <a:rPr lang="en-US">
                <a:latin typeface="Arial" charset="0"/>
              </a:rPr>
              <a:t>Solution: assign new value to pointer</a:t>
            </a:r>
          </a:p>
          <a:p>
            <a:pPr lvl="1"/>
            <a:r>
              <a:rPr lang="en-US">
                <a:latin typeface="Arial" charset="0"/>
              </a:rPr>
              <a:t>Could reassign immediately (as in previous slide)</a:t>
            </a:r>
          </a:p>
          <a:p>
            <a:pPr lvl="1"/>
            <a:r>
              <a:rPr lang="en-US">
                <a:latin typeface="Arial" charset="0"/>
              </a:rPr>
              <a:t>Otherwise, set to NULL</a:t>
            </a:r>
          </a:p>
          <a:p>
            <a:pPr lvl="1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free(p);</a:t>
            </a:r>
          </a:p>
          <a:p>
            <a:pPr lvl="1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 = NULL;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40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2C2CE3-B8F2-C049-A392-F871ABBE37BA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00578E-EB04-C149-9162-A6DFB183C940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Dynamically allocated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Strings 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 arrays of characters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Basic allocation: based on string length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(char)</a:t>
            </a:r>
            <a:r>
              <a:rPr lang="en-US" dirty="0" smtClean="0"/>
              <a:t> is always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Need to account for null character</a:t>
            </a:r>
          </a:p>
          <a:p>
            <a:pPr>
              <a:spcAft>
                <a:spcPts val="1200"/>
              </a:spcAft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copying from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s</a:t>
            </a:r>
            <a:r>
              <a:rPr lang="en-US" dirty="0" smtClean="0">
                <a:ea typeface="+mn-ea"/>
                <a:cs typeface="+mn-cs"/>
              </a:rPr>
              <a:t> to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(char *)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(s) + 1);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s);</a:t>
            </a:r>
          </a:p>
          <a:p>
            <a:pPr marL="6350" lvl="1" indent="0"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Note: dynamically allocated strings must be </a:t>
            </a:r>
            <a:r>
              <a:rPr lang="en-US" dirty="0" err="1" smtClean="0">
                <a:ea typeface="+mn-ea"/>
                <a:cs typeface="+mn-cs"/>
              </a:rPr>
              <a:t>deallocated</a:t>
            </a:r>
            <a:r>
              <a:rPr lang="en-US" dirty="0" smtClean="0">
                <a:ea typeface="+mn-ea"/>
                <a:cs typeface="+mn-cs"/>
              </a:rPr>
              <a:t> when you are done with them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8792A6-616C-0E4F-BDFB-6AFD70AE714E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C5E2B4-8352-844C-B6F0-DC26CD9B3BA4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Dynamically allocated 2D arrays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Think of each row as 1D array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2D array:</a:t>
            </a:r>
            <a:r>
              <a:rPr lang="en-US" sz="2400">
                <a:latin typeface="Arial" charset="0"/>
                <a:sym typeface="Wingdings" charset="0"/>
              </a:rPr>
              <a:t> an array of 1D arrays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sym typeface="Wingdings" charset="0"/>
              </a:rPr>
              <a:t>Since array is technically a pointer, 2D array can be implemented as array of pointers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Data type: </a:t>
            </a:r>
            <a:r>
              <a:rPr lang="ja-JP" altLang="en-US" sz="2400">
                <a:latin typeface="Arial" charset="0"/>
                <a:sym typeface="Wingdings" charset="0"/>
              </a:rPr>
              <a:t>“</a:t>
            </a:r>
            <a:r>
              <a:rPr lang="en-US" altLang="ja-JP" sz="2400">
                <a:latin typeface="Arial" charset="0"/>
                <a:sym typeface="Wingdings" charset="0"/>
              </a:rPr>
              <a:t>pointer to pointer</a:t>
            </a:r>
            <a:r>
              <a:rPr lang="ja-JP" altLang="en-US" sz="2400">
                <a:latin typeface="Arial" charset="0"/>
                <a:sym typeface="Wingdings" charset="0"/>
              </a:rPr>
              <a:t>”</a:t>
            </a:r>
            <a:endParaRPr lang="en-US" altLang="ja-JP" sz="2400">
              <a:latin typeface="Arial" charset="0"/>
              <a:sym typeface="Wingdings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Example: 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int **twoDarr;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1</a:t>
            </a:r>
            <a:r>
              <a:rPr lang="en-US" sz="2400" baseline="30000">
                <a:latin typeface="Arial" charset="0"/>
                <a:sym typeface="Wingdings" charset="0"/>
              </a:rPr>
              <a:t>st</a:t>
            </a:r>
            <a:r>
              <a:rPr lang="en-US" sz="2400">
                <a:latin typeface="Arial" charset="0"/>
                <a:sym typeface="Wingdings" charset="0"/>
              </a:rPr>
              <a:t> dimension depends on # rows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twoDarr = (int **)malloc(nRows * sizeof(int *));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2</a:t>
            </a:r>
            <a:r>
              <a:rPr lang="en-US" sz="2400" baseline="30000">
                <a:latin typeface="Arial" charset="0"/>
                <a:sym typeface="Wingdings" charset="0"/>
              </a:rPr>
              <a:t>nd</a:t>
            </a:r>
            <a:r>
              <a:rPr lang="en-US" sz="2400">
                <a:latin typeface="Arial" charset="0"/>
                <a:sym typeface="Wingdings" charset="0"/>
              </a:rPr>
              <a:t> dimension depends on # columns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Must allocate for each row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for (i = 0; i &lt; nRows; i++)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	twoDarr[i] = (int *)malloc(nCols * sizeof(int));</a:t>
            </a:r>
          </a:p>
        </p:txBody>
      </p:sp>
      <p:sp>
        <p:nvSpPr>
          <p:cNvPr id="460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A75914-D8AF-C44C-B4CC-227655B77068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C614E0-9970-3E4E-8CBD-BDC57F7B3008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each of the following functions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dirty="0" smtClean="0"/>
              <a:t> Read a line of data from the standard input, store that data in a dynamically allocated string, and return the string (as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Hint: Read the data one character at a time and repeatedly reallocate space in the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**make2DArray(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total,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):</a:t>
            </a:r>
            <a:r>
              <a:rPr lang="en-US" dirty="0" smtClean="0"/>
              <a:t> Given the total number of values and number of rows to be stored in a two-dimensional array, determine the appropriate number of columns, allocate the array, and return its starting address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if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nR</a:t>
            </a:r>
            <a:r>
              <a:rPr lang="en-US" dirty="0" smtClean="0"/>
              <a:t> does not divide evenly into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total</a:t>
            </a:r>
            <a:r>
              <a:rPr lang="en-US" dirty="0" smtClean="0"/>
              <a:t>, round up. In other words, an array with 30 values and 4 rows should have 8 columns, even though 30 / 4 = 7.5</a:t>
            </a:r>
          </a:p>
        </p:txBody>
      </p:sp>
      <p:sp>
        <p:nvSpPr>
          <p:cNvPr id="471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82975B-7C31-254D-BDDF-CBF4C2FAC138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B45879-2258-AB41-98E4-AA88F75D4774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char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char c;			// Input character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String to hold line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char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= (char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(1);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n = 1;		// Length of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// Repeatedly store character in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until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//   '\n' is read; resize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to hold char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while ((c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()) != '\n')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(char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n+1);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[n-1] = c;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n++;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[n-1] = '\0';	// Null terminator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ea typeface="+mn-ea"/>
              <a:cs typeface="+mn-cs"/>
            </a:endParaRPr>
          </a:p>
        </p:txBody>
      </p:sp>
      <p:sp>
        <p:nvSpPr>
          <p:cNvPr id="481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AC3F3D-0B48-8242-A585-02AEF2AFDB7A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A6D569-9E30-214C-AF4E-19CE971FE81B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**make2DArray(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total,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	// 2-D array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	// # of columns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	// Row index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// Calculate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 round up if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does not divide evenly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total /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if ((total %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 != 0)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// Allocate array--first array </a:t>
            </a:r>
            <a:r>
              <a:rPr lang="en-US" b="1" smtClean="0">
                <a:latin typeface="Courier New" pitchFamily="49" charset="0"/>
                <a:ea typeface="+mn-ea"/>
                <a:cs typeface="Courier New" pitchFamily="49" charset="0"/>
              </a:rPr>
              <a:t>of rows,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then each row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*));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++)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] =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ea typeface="+mn-ea"/>
              <a:cs typeface="+mn-cs"/>
            </a:endParaRPr>
          </a:p>
        </p:txBody>
      </p:sp>
      <p:sp>
        <p:nvSpPr>
          <p:cNvPr id="491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839F79-1213-2B4A-BC49-B8FD20981297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27E7DF-8CF1-844C-9A35-B4F845DAB3A8}" type="slidenum">
              <a:rPr lang="en-US" sz="1200">
                <a:latin typeface="Garamond" charset="0"/>
              </a:rPr>
              <a:pPr eaLnBrk="1" hangingPunct="1"/>
              <a:t>29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User-defined types; e</a:t>
            </a:r>
            <a:r>
              <a:rPr lang="en-US" sz="210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Scalar: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Array: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classList[10];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Pointer: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*sPtr = &amp;student1;</a:t>
            </a:r>
            <a:endParaRPr lang="en-US" sz="18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Dot operator: </a:t>
            </a:r>
            <a:r>
              <a:rPr lang="en-US" sz="180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>
                <a:latin typeface="Courier New" charset="0"/>
                <a:cs typeface="Courier New" charset="0"/>
              </a:rPr>
              <a:t>‘</a:t>
            </a:r>
            <a:r>
              <a:rPr lang="en-US" altLang="ja-JP" sz="1800">
                <a:latin typeface="Courier New" charset="0"/>
                <a:cs typeface="Courier New" charset="0"/>
              </a:rPr>
              <a:t>J</a:t>
            </a:r>
            <a:r>
              <a:rPr lang="ja-JP" altLang="en-US" sz="1800">
                <a:latin typeface="Courier New" charset="0"/>
                <a:cs typeface="Courier New" charset="0"/>
              </a:rPr>
              <a:t>’</a:t>
            </a:r>
            <a:r>
              <a:rPr lang="en-US" altLang="ja-JP" sz="18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Arrow (if pointers): </a:t>
            </a:r>
            <a:r>
              <a:rPr lang="en-US" sz="1800">
                <a:latin typeface="Courier New" charset="0"/>
                <a:cs typeface="Courier New" charset="0"/>
              </a:rPr>
              <a:t>sPtr-&gt;GPA = 3.5;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Typically passed to functions by address 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05AB8C-CD60-E949-BCE6-36F5436D6CF4}" type="datetime1">
              <a:rPr lang="en-US" sz="1200">
                <a:latin typeface="Garamond" charset="0"/>
                <a:cs typeface="Arial" charset="0"/>
              </a:rPr>
              <a:pPr eaLnBrk="1" hangingPunct="1"/>
              <a:t>6/18/16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64755C-5572-3842-969C-CE7E525554CF}" type="slidenum">
              <a:rPr lang="en-US" sz="1200"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>
                <a:latin typeface="Arial" charset="0"/>
              </a:rPr>
              <a:t>Dynamically allocated data structures</a:t>
            </a:r>
            <a:endParaRPr lang="en-US" dirty="0">
              <a:latin typeface="Arial" charset="0"/>
            </a:endParaRPr>
          </a:p>
          <a:p>
            <a:pPr>
              <a:defRPr/>
            </a:pPr>
            <a:endParaRPr lang="en-US" dirty="0">
              <a:latin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7 due today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8 due Monday, 6/20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P1-P4 grades complete;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6/24 (deadline for all programs)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Fix errors and overwrite old file in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folder—do not create new version of same file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E-mail Dr. Geiger once new submission uploaded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Exam 3: Thursday, 6/23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Will be allowed one 8.5” x 11” note sheet</a:t>
            </a:r>
          </a:p>
          <a:p>
            <a:pPr lvl="2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BD483-7DE9-A04C-B5A5-576219922EA7}" type="datetime1">
              <a:rPr lang="en-US" sz="1200"/>
              <a:pPr/>
              <a:t>6/18/16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CE6CA41-BA56-7347-BD42-E4D68213816F}" type="slidenum">
              <a:rPr lang="en-US" sz="1200"/>
              <a:pPr/>
              <a:t>30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7111A4-46AB-9649-A462-607147BBC4D4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706353-0EBF-9F49-B9A1-DFB3A7BEFCA0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Today’s exercise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header files, main program</a:t>
            </a:r>
          </a:p>
          <a:p>
            <a:r>
              <a:rPr lang="en-US">
                <a:latin typeface="Arial" charset="0"/>
                <a:cs typeface="Courier New" charset="0"/>
              </a:rPr>
              <a:t>Complete specified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For the </a:t>
            </a:r>
            <a:r>
              <a:rPr lang="en-US">
                <a:latin typeface="Courier New" charset="0"/>
                <a:cs typeface="Courier New" charset="0"/>
              </a:rPr>
              <a:t>Name</a:t>
            </a:r>
            <a:r>
              <a:rPr lang="en-US">
                <a:latin typeface="Arial" charset="0"/>
                <a:cs typeface="Courier New" charset="0"/>
              </a:rPr>
              <a:t> structure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printName(Name *n)</a:t>
            </a:r>
            <a:r>
              <a:rPr lang="en-US">
                <a:latin typeface="Arial" charset="0"/>
                <a:cs typeface="Courier New" charset="0"/>
              </a:rPr>
              <a:t>: Print the name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, using format </a:t>
            </a:r>
            <a:r>
              <a:rPr lang="en-US">
                <a:latin typeface="Courier New" charset="0"/>
                <a:cs typeface="Courier New" charset="0"/>
              </a:rPr>
              <a:t>&lt;first&gt; &lt;middle&gt;. &lt;last&gt;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readName(Name *n)</a:t>
            </a:r>
            <a:r>
              <a:rPr lang="en-US">
                <a:latin typeface="Arial" charset="0"/>
                <a:cs typeface="Courier New" charset="0"/>
              </a:rPr>
              <a:t>: Prompt for and read a first, middle, and last name, and store them in the structure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Arial" charset="0"/>
                <a:cs typeface="Courier New" charset="0"/>
              </a:rPr>
              <a:t> functions on next slide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F6318A-FDDC-9C4E-B7B0-F0CC891DCEEE}" type="datetime1">
              <a:rPr lang="en-US" sz="1200">
                <a:latin typeface="Garamond" charset="0"/>
                <a:cs typeface="Arial" charset="0"/>
              </a:rPr>
              <a:pPr eaLnBrk="1" hangingPunct="1"/>
              <a:t>6/18/16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D4E2AA-18C0-FF45-8051-7237397983C4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Today’s exercise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latin typeface="Arial" charset="0"/>
              </a:rPr>
              <a:t>Given header files, main program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Courier New" charset="0"/>
              </a:rPr>
              <a:t>Complete specified functions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Name</a:t>
            </a:r>
            <a:r>
              <a:rPr lang="en-US" dirty="0" smtClean="0">
                <a:latin typeface="Arial" charset="0"/>
                <a:cs typeface="Courier New" charset="0"/>
              </a:rPr>
              <a:t> functions on previous slide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cs typeface="Courier New" charset="0"/>
              </a:rPr>
              <a:t>For the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latin typeface="Arial" charset="0"/>
                <a:cs typeface="Courier New" charset="0"/>
              </a:rPr>
              <a:t> structure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StudentInfo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latin typeface="Arial" charset="0"/>
                <a:cs typeface="Courier New" charset="0"/>
              </a:rPr>
              <a:t>: Print information about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StudentInfo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latin typeface="Arial" charset="0"/>
                <a:cs typeface="Courier New" charset="0"/>
              </a:rPr>
              <a:t>: Prompt for and read information into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printList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StudentInfo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n)</a:t>
            </a:r>
            <a:r>
              <a:rPr lang="en-US" dirty="0" smtClean="0">
                <a:latin typeface="Arial" charset="0"/>
                <a:cs typeface="Courier New" charset="0"/>
              </a:rPr>
              <a:t>: Print the contents of an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latin typeface="Arial" charset="0"/>
                <a:cs typeface="Courier New" charset="0"/>
              </a:rPr>
              <a:t> that contains 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Arial" charset="0"/>
                <a:cs typeface="Courier New" charset="0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latin typeface="Arial" charset="0"/>
                <a:cs typeface="Courier New" charset="0"/>
              </a:rPr>
              <a:t> structures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StudentInfo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        char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[])</a:t>
            </a:r>
            <a:r>
              <a:rPr lang="en-US" dirty="0" smtClean="0">
                <a:latin typeface="Arial" charset="0"/>
                <a:cs typeface="Courier New" charset="0"/>
              </a:rPr>
              <a:t>: Search for the student with last name </a:t>
            </a:r>
            <a:r>
              <a:rPr lang="en-US" dirty="0" err="1" smtClean="0">
                <a:latin typeface="Courier New"/>
                <a:cs typeface="Courier New"/>
              </a:rPr>
              <a:t>lname</a:t>
            </a:r>
            <a:r>
              <a:rPr lang="en-US" dirty="0" smtClean="0">
                <a:latin typeface="Arial" charset="0"/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latin typeface="Arial" charset="0"/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StudentInfo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        unsigned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dirty="0" smtClean="0">
                <a:latin typeface="Arial" charset="0"/>
                <a:cs typeface="Courier New" charset="0"/>
              </a:rPr>
              <a:t>: Search for the student with ID # </a:t>
            </a:r>
            <a:r>
              <a:rPr lang="en-US" dirty="0" err="1" smtClean="0">
                <a:latin typeface="Courier New"/>
                <a:cs typeface="Courier New"/>
              </a:rPr>
              <a:t>sID</a:t>
            </a:r>
            <a:r>
              <a:rPr lang="en-US" dirty="0" smtClean="0">
                <a:latin typeface="Arial" charset="0"/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latin typeface="Arial" charset="0"/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endParaRPr lang="en-US" dirty="0" smtClean="0">
              <a:latin typeface="Arial" charset="0"/>
              <a:cs typeface="Courier New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560C25-14D5-054C-8A27-3CC1E2F74A6C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5917A7-AB4C-8C47-9B08-EBE0D245312D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Name</a:t>
            </a:r>
            <a:r>
              <a:rPr lang="en-US">
                <a:latin typeface="Garamond" charset="0"/>
              </a:rPr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printName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*n)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"%s %c. %s\n"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first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n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middle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last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readName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*n)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"Enter name: 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scanf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"%s %c. %s"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first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&amp;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middle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last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668A2A-DB4B-4545-BA10-0F956A4A80A8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B8052D-6770-B542-A747-2A5A0057E18C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Single </a:t>
            </a:r>
            <a:r>
              <a:rPr lang="en-US"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Garamond" charset="0"/>
              </a:rPr>
              <a:t> functions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AA0D91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printStudent(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*s) {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6474B"/>
                </a:solidFill>
                <a:latin typeface="Courier New" charset="0"/>
                <a:cs typeface="Courier New" charset="0"/>
              </a:rPr>
              <a:t>printName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ro-RO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ro-RO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"ID #%.8u\n"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s-&gt;</a:t>
            </a:r>
            <a:r>
              <a:rPr lang="ro-RO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ID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ro-RO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ro-RO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"GPA: %.2lf\n"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		s-&gt;</a:t>
            </a:r>
            <a:r>
              <a:rPr lang="ro-RO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GPA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A86522-DCBE-0C45-8AEE-FA7D01EBF6B7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98B3F2-9CE6-3046-8025-6F62341B5945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Single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/>
              <a:t> functions (cont.)</a:t>
            </a:r>
            <a:endParaRPr 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AA0D91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readStudent(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*s) {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6474B"/>
                </a:solidFill>
                <a:latin typeface="Courier New" charset="0"/>
                <a:cs typeface="Courier New" charset="0"/>
              </a:rPr>
              <a:t>readName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"Enter ID #: 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"%u"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ID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"Enter GPA: 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"%lf"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GPA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b="1">
              <a:latin typeface="Courier New" charset="0"/>
              <a:cs typeface="Courier New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57EBDB-FE79-054F-9655-63C2CB131E7B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2A8834-620D-0242-B079-3318551BD282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12595</TotalTime>
  <Words>1468</Words>
  <Application>Microsoft Macintosh PowerPoint</Application>
  <PresentationFormat>On-screen Show (4:3)</PresentationFormat>
  <Paragraphs>448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ＭＳ Ｐゴシック</vt:lpstr>
      <vt:lpstr>Garamond</vt:lpstr>
      <vt:lpstr>Wingdings</vt:lpstr>
      <vt:lpstr>Courier New</vt:lpstr>
      <vt:lpstr>Edge</vt:lpstr>
      <vt:lpstr>EECE.2160 ECE Application Programming</vt:lpstr>
      <vt:lpstr>Lecture outline</vt:lpstr>
      <vt:lpstr>Review: Structures</vt:lpstr>
      <vt:lpstr>Review: Nested structures</vt:lpstr>
      <vt:lpstr>Today’s exercise</vt:lpstr>
      <vt:lpstr>Today’s exercise (continued)</vt:lpstr>
      <vt:lpstr>Name functions</vt:lpstr>
      <vt:lpstr>Single StudentInfo functions</vt:lpstr>
      <vt:lpstr>Single StudentInfo functions (cont.)</vt:lpstr>
      <vt:lpstr>printList()</vt:lpstr>
      <vt:lpstr>findByLName()</vt:lpstr>
      <vt:lpstr>findByID()</vt:lpstr>
      <vt:lpstr>Justifying dynamic memory allocation</vt:lpstr>
      <vt:lpstr>Allocation functions (in &lt;stdlib.h&gt;)</vt:lpstr>
      <vt:lpstr>Basic allocation with malloc()</vt:lpstr>
      <vt:lpstr>Type casting</vt:lpstr>
      <vt:lpstr>Allocating/clearing memory: calloc()</vt:lpstr>
      <vt:lpstr>Resizing allocated space: realloc()</vt:lpstr>
      <vt:lpstr>Deallocating memory: free()</vt:lpstr>
      <vt:lpstr>Application: arrays</vt:lpstr>
      <vt:lpstr>Example: what does program print?</vt:lpstr>
      <vt:lpstr>Solution</vt:lpstr>
      <vt:lpstr>Pitfalls: memory leaks</vt:lpstr>
      <vt:lpstr>Pitfalls: dangling pointers</vt:lpstr>
      <vt:lpstr>Dynamically allocated strings</vt:lpstr>
      <vt:lpstr>Dynamically allocated 2D arrays</vt:lpstr>
      <vt:lpstr>Example</vt:lpstr>
      <vt:lpstr>Solution</vt:lpstr>
      <vt:lpstr>Solution (continued)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1719</cp:revision>
  <dcterms:created xsi:type="dcterms:W3CDTF">2006-04-03T05:03:01Z</dcterms:created>
  <dcterms:modified xsi:type="dcterms:W3CDTF">2016-06-18T19:21:58Z</dcterms:modified>
</cp:coreProperties>
</file>