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477" r:id="rId4"/>
    <p:sldId id="478" r:id="rId5"/>
    <p:sldId id="475" r:id="rId6"/>
    <p:sldId id="463" r:id="rId7"/>
    <p:sldId id="464" r:id="rId8"/>
    <p:sldId id="465" r:id="rId9"/>
    <p:sldId id="466" r:id="rId10"/>
    <p:sldId id="467" r:id="rId11"/>
    <p:sldId id="468" r:id="rId12"/>
    <p:sldId id="324" r:id="rId1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96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ED66AD-73F9-FC40-825B-EB97677A69EB}" type="datetime1">
              <a:rPr lang="en-US" smtClean="0"/>
              <a:t>6/17/16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A257D4-0E5D-9343-A635-F2582161CD94}" type="datetime1">
              <a:rPr lang="en-US" smtClean="0"/>
              <a:t>6/17/16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E1D884-5C8A-2247-9460-C21B67881394}" type="datetime1">
              <a:rPr lang="en-US" smtClean="0"/>
              <a:t>6/17/16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6EE1FC-D803-7740-808B-F064A790AFEA}" type="datetime1">
              <a:rPr lang="en-US" smtClean="0"/>
              <a:t>6/17/16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79B2C7-2F71-0345-913D-DBFFBB7E1E35}" type="datetime1">
              <a:rPr lang="en-US" smtClean="0"/>
              <a:t>6/17/16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19E7DA-9BED-404F-91BF-E9158263CA1F}" type="datetime1">
              <a:rPr lang="en-US" smtClean="0"/>
              <a:t>6/17/16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92D3F0-7181-5C49-A84F-EFAD2480523B}" type="datetime1">
              <a:rPr lang="en-US" smtClean="0"/>
              <a:t>6/17/16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A93AA-4138-3A42-B80B-BEF20FC924B9}" type="datetime1">
              <a:rPr lang="en-US" smtClean="0"/>
              <a:t>6/17/16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1414A2-A67E-954C-A9CB-054CF434A116}" type="datetime1">
              <a:rPr lang="en-US" smtClean="0"/>
              <a:t>6/17/16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F39B9D-DB06-1D49-B59A-159D7594F7DB}" type="datetime1">
              <a:rPr lang="en-US" smtClean="0"/>
              <a:t>6/17/16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F3F3CC-B236-5041-807E-7F5FEC9032BD}" type="datetime1">
              <a:rPr lang="en-US" smtClean="0"/>
              <a:t>6/17/16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EC4DD8-64BB-374D-8D78-89244FD6BDAB}" type="datetime1">
              <a:rPr lang="en-US" smtClean="0"/>
              <a:t>6/17/16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2CB9EE-851C-E843-864A-08BF6D17D788}" type="datetime1">
              <a:rPr lang="en-US" smtClean="0"/>
              <a:t>6/17/16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672FAF36-AE60-E640-BC35-3C699EA65AC7}" type="datetime1">
              <a:rPr lang="en-US" smtClean="0"/>
              <a:t>6/17/16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12: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Dynamically allocated data structures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Linked list definition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sz="2800">
                <a:latin typeface="Arial" charset="0"/>
              </a:rPr>
              <a:t>Structure to hold list of integers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typedef 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 node</a:t>
            </a:r>
            <a:r>
              <a:rPr lang="en-US" sz="2800" b="1">
                <a:latin typeface="Courier New" charset="0"/>
                <a:cs typeface="Courier New" charset="0"/>
              </a:rPr>
              <a:t>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int value;		     // Data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 node </a:t>
            </a:r>
            <a:r>
              <a:rPr lang="en-US" sz="2800" b="1">
                <a:latin typeface="Courier New" charset="0"/>
                <a:cs typeface="Courier New" charset="0"/>
              </a:rPr>
              <a:t>*next;  // Pointer to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					 //  next node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} </a:t>
            </a:r>
            <a:r>
              <a:rPr lang="en-US" sz="2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LLnode</a:t>
            </a:r>
            <a:r>
              <a:rPr lang="en-US" sz="2800" b="1">
                <a:latin typeface="Courier New" charset="0"/>
                <a:cs typeface="Courier New" charset="0"/>
              </a:rPr>
              <a:t>;</a:t>
            </a:r>
            <a:endParaRPr lang="en-US" sz="280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800">
                <a:latin typeface="Arial" charset="0"/>
              </a:rPr>
              <a:t>Note definition style has changed slightly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Type </a:t>
            </a:r>
            <a:r>
              <a:rPr lang="ja-JP" altLang="en-US" sz="2400">
                <a:latin typeface="Arial" charset="0"/>
              </a:rPr>
              <a:t>“</a:t>
            </a:r>
            <a:r>
              <a:rPr lang="en-US" altLang="ja-JP" sz="2400">
                <a:latin typeface="Arial" charset="0"/>
              </a:rPr>
              <a:t>name</a:t>
            </a:r>
            <a:r>
              <a:rPr lang="ja-JP" altLang="en-US" sz="2400">
                <a:latin typeface="Arial" charset="0"/>
              </a:rPr>
              <a:t>”</a:t>
            </a:r>
            <a:r>
              <a:rPr lang="en-US" altLang="ja-JP" sz="2400">
                <a:latin typeface="Arial" charset="0"/>
              </a:rPr>
              <a:t> both before and after { }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Name before (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 node</a:t>
            </a:r>
            <a:r>
              <a:rPr lang="en-US" sz="2400">
                <a:latin typeface="Arial" charset="0"/>
              </a:rPr>
              <a:t>) is necessary to use type inside structure definition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Name after (</a:t>
            </a:r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LLnode</a:t>
            </a:r>
            <a:r>
              <a:rPr lang="en-US" sz="2400">
                <a:latin typeface="Arial" charset="0"/>
              </a:rPr>
              <a:t>) can be used in rest of program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5EEC576-8D15-A74E-891E-17BF13FE84FC}" type="datetime1">
              <a:rPr lang="en-US" sz="1200" smtClean="0">
                <a:latin typeface="Garamond" charset="0"/>
              </a:rPr>
              <a:t>6/17/16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CE7FCFA-BD34-3E4D-BFE8-7F49B5E6EC9A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Adding to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Simplest form (unordered list): add new item to beginning of list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addNode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Allocate space for new node; exit if error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if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== </a:t>
            </a:r>
            <a:r>
              <a:rPr lang="en-US" sz="3200" b="1" dirty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fprintf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stderr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Error: could not allocate new node\n"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exit(0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&gt;value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Copy value to new node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&gt;next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next points to old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return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91C2948-9D7D-1B41-AF30-E862908F586F}" type="datetime1">
              <a:rPr lang="en-US" sz="1200" smtClean="0">
                <a:latin typeface="Garamond" charset="0"/>
              </a:rPr>
              <a:t>6/17/16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C77087-E333-954E-8520-497E6B817795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time</a:t>
            </a:r>
            <a:endParaRPr lang="en-US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File, character, and line I/O</a:t>
            </a:r>
            <a:endParaRPr lang="en-US" b="1" u="sng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Program 8 due Monday, 6/20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Program 9 due Friday, 6/24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P1-P4 grades complete;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6/24 (deadline for all programs)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Fix errors and overwrite old file in </a:t>
            </a:r>
            <a:r>
              <a:rPr lang="en-US" dirty="0" err="1">
                <a:latin typeface="Arial" charset="0"/>
              </a:rPr>
              <a:t>Dropbox</a:t>
            </a:r>
            <a:r>
              <a:rPr lang="en-US" dirty="0">
                <a:latin typeface="Arial" charset="0"/>
              </a:rPr>
              <a:t> folder—do not create new version of same file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E-mail Dr. Geiger once new submission uploaded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Exam 3: Thursday, 6/23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Will be allowed one 8.5” x 11” note sheet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235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C4EF99-ACB2-E44C-ACB8-F286103A55F3}" type="datetime1">
              <a:rPr lang="en-US" sz="1200" smtClean="0"/>
              <a:t>6/17/16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43FFED0-5613-D747-AC8F-CF84A7339BF4}" type="slidenum">
              <a:rPr lang="en-US" sz="1200" smtClean="0"/>
              <a:pPr/>
              <a:t>12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aramond" charset="0"/>
              </a:rPr>
              <a:t>Lecture outline</a:t>
            </a:r>
            <a:endParaRPr lang="en-US">
              <a:latin typeface="Garamond" charset="0"/>
            </a:endParaRP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60000"/>
              </a:lnSpc>
            </a:pPr>
            <a:r>
              <a:rPr lang="en-US" sz="2600" dirty="0" smtClean="0">
                <a:latin typeface="Arial" charset="0"/>
              </a:rPr>
              <a:t>Announcements/reminders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Program 8 due Monday, 6/</a:t>
            </a:r>
            <a:r>
              <a:rPr lang="en-US" dirty="0" smtClean="0">
                <a:latin typeface="Arial" charset="0"/>
              </a:rPr>
              <a:t>20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</a:rPr>
              <a:t>Program 9 due Friday, 6/24</a:t>
            </a:r>
            <a:endParaRPr lang="en-US" dirty="0">
              <a:latin typeface="Arial" charset="0"/>
            </a:endParaRPr>
          </a:p>
          <a:p>
            <a:pPr lvl="1">
              <a:defRPr/>
            </a:pPr>
            <a:r>
              <a:rPr lang="en-US" dirty="0">
                <a:latin typeface="Arial" charset="0"/>
              </a:rPr>
              <a:t>P1-P4 grades complete;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6/24 (deadline for all programs)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Fix errors and overwrite old file in </a:t>
            </a:r>
            <a:r>
              <a:rPr lang="en-US" dirty="0" err="1">
                <a:latin typeface="Arial" charset="0"/>
              </a:rPr>
              <a:t>Dropbox</a:t>
            </a:r>
            <a:r>
              <a:rPr lang="en-US" dirty="0">
                <a:latin typeface="Arial" charset="0"/>
              </a:rPr>
              <a:t> folder—do not create new version of same file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E-mail Dr. Geiger once new submission uploaded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Exam 3: Thursday, 6/23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Will be allowed one 8.5” x 11” note sheet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class</a:t>
            </a:r>
          </a:p>
          <a:p>
            <a:pPr lvl="1"/>
            <a:r>
              <a:rPr lang="en-US" dirty="0" smtClean="0">
                <a:latin typeface="Arial" charset="0"/>
              </a:rPr>
              <a:t>Dynamically allocated data structures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2FFE60D-3486-9145-A7BC-8D03030317B6}" type="datetime1">
              <a:rPr lang="en-US" sz="1200" smtClean="0">
                <a:latin typeface="Garamond" charset="0"/>
              </a:rPr>
              <a:t>6/17/16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Basic block allocation: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Allocate block and clear it: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calloc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nmemb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endParaRPr lang="en-US" b="1" dirty="0" smtClean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				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 smtClean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Resize </a:t>
            </a:r>
            <a:r>
              <a:rPr lang="en-US" dirty="0">
                <a:ea typeface="+mn-ea"/>
                <a:cs typeface="+mn-cs"/>
              </a:rPr>
              <a:t>previously allocated block: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realloc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(void 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ptr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,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				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err="1">
                <a:ea typeface="+mn-ea"/>
                <a:cs typeface="+mn-cs"/>
              </a:rPr>
              <a:t>Deallocation</a:t>
            </a:r>
            <a:r>
              <a:rPr lang="en-US" dirty="0">
                <a:ea typeface="+mn-ea"/>
                <a:cs typeface="+mn-cs"/>
              </a:rPr>
              <a:t> function: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free(void 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ptr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6ABBD9-C4B9-FA45-AF5C-F892D5BFE9B8}" type="datetime1">
              <a:rPr lang="en-US" sz="1200" smtClean="0">
                <a:latin typeface="Garamond" charset="0"/>
              </a:rPr>
              <a:t>6/17/16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466C886-3227-CD4C-82A1-00E155131AC8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836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dynamically allocated arrays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4987925"/>
          </a:xfrm>
        </p:spPr>
        <p:txBody>
          <a:bodyPr/>
          <a:lstStyle/>
          <a:p>
            <a:r>
              <a:rPr lang="en-US" sz="2800">
                <a:latin typeface="Arial" charset="0"/>
              </a:rPr>
              <a:t>1-D array</a:t>
            </a:r>
          </a:p>
          <a:p>
            <a:pPr>
              <a:buFont typeface="Wingdings" charset="0"/>
              <a:buNone/>
            </a:pP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arr = (int *)malloc(n * sizeof(int));</a:t>
            </a:r>
            <a:endParaRPr lang="en-US" sz="2600">
              <a:latin typeface="Arial" charset="0"/>
            </a:endParaRPr>
          </a:p>
          <a:p>
            <a:pPr lvl="1"/>
            <a:r>
              <a:rPr lang="en-US" sz="2400">
                <a:latin typeface="Arial" charset="0"/>
              </a:rPr>
              <a:t>Can then use array notation: arr[i] = 0;</a:t>
            </a:r>
          </a:p>
          <a:p>
            <a:r>
              <a:rPr lang="en-US" sz="2800">
                <a:latin typeface="Arial" charset="0"/>
              </a:rPr>
              <a:t>2-D array</a:t>
            </a:r>
          </a:p>
          <a:p>
            <a:pPr lvl="1"/>
            <a:r>
              <a:rPr lang="en-US" sz="2400">
                <a:latin typeface="Arial" charset="0"/>
                <a:sym typeface="Wingdings" charset="0"/>
              </a:rPr>
              <a:t>Data type: </a:t>
            </a:r>
            <a:r>
              <a:rPr lang="ja-JP" altLang="en-US" sz="2400">
                <a:latin typeface="Arial" charset="0"/>
                <a:sym typeface="Wingdings" charset="0"/>
              </a:rPr>
              <a:t>“</a:t>
            </a:r>
            <a:r>
              <a:rPr lang="en-US" altLang="ja-JP" sz="2400">
                <a:latin typeface="Arial" charset="0"/>
                <a:sym typeface="Wingdings" charset="0"/>
              </a:rPr>
              <a:t>pointer to pointer</a:t>
            </a:r>
            <a:r>
              <a:rPr lang="ja-JP" altLang="en-US" sz="2400">
                <a:latin typeface="Arial" charset="0"/>
                <a:sym typeface="Wingdings" charset="0"/>
              </a:rPr>
              <a:t>”</a:t>
            </a:r>
            <a:r>
              <a:rPr lang="en-US" altLang="ja-JP" sz="2400">
                <a:latin typeface="Arial" charset="0"/>
                <a:sym typeface="Wingdings" charset="0"/>
              </a:rPr>
              <a:t>: </a:t>
            </a:r>
            <a:r>
              <a:rPr lang="en-US" altLang="ja-JP" sz="24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int **twoDarr;</a:t>
            </a:r>
          </a:p>
          <a:p>
            <a:pPr lvl="1"/>
            <a:r>
              <a:rPr lang="en-US" sz="2400">
                <a:latin typeface="Arial" charset="0"/>
                <a:sym typeface="Wingdings" charset="0"/>
              </a:rPr>
              <a:t>1</a:t>
            </a:r>
            <a:r>
              <a:rPr lang="en-US" sz="2400" baseline="30000">
                <a:latin typeface="Arial" charset="0"/>
                <a:sym typeface="Wingdings" charset="0"/>
              </a:rPr>
              <a:t>st</a:t>
            </a:r>
            <a:r>
              <a:rPr lang="en-US" sz="2400">
                <a:latin typeface="Arial" charset="0"/>
                <a:sym typeface="Wingdings" charset="0"/>
              </a:rPr>
              <a:t> dimension depends on # rows</a:t>
            </a:r>
          </a:p>
          <a:p>
            <a:pPr marL="669925" lvl="2" indent="0"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twoDarr = (int **)malloc(nRows * sizeof(int *));</a:t>
            </a:r>
          </a:p>
          <a:p>
            <a:pPr lvl="1"/>
            <a:r>
              <a:rPr lang="en-US" sz="2400">
                <a:latin typeface="Arial" charset="0"/>
                <a:sym typeface="Wingdings" charset="0"/>
              </a:rPr>
              <a:t>2</a:t>
            </a:r>
            <a:r>
              <a:rPr lang="en-US" sz="2400" baseline="30000">
                <a:latin typeface="Arial" charset="0"/>
                <a:sym typeface="Wingdings" charset="0"/>
              </a:rPr>
              <a:t>nd</a:t>
            </a:r>
            <a:r>
              <a:rPr lang="en-US" sz="2400">
                <a:latin typeface="Arial" charset="0"/>
                <a:sym typeface="Wingdings" charset="0"/>
              </a:rPr>
              <a:t> dimension depends on # columns</a:t>
            </a:r>
          </a:p>
          <a:p>
            <a:pPr marL="669925" lvl="2" indent="0"/>
            <a:r>
              <a:rPr lang="en-US" sz="2000">
                <a:latin typeface="Arial" charset="0"/>
                <a:sym typeface="Wingdings" charset="0"/>
              </a:rPr>
              <a:t>Must allocate for each row</a:t>
            </a:r>
          </a:p>
          <a:p>
            <a:pPr marL="669925" lvl="2" indent="0"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for (i = 0; i &lt; nRows; i++)</a:t>
            </a:r>
          </a:p>
          <a:p>
            <a:pPr marL="669925" lvl="2" indent="0"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	twoDarr[i] = (int *)malloc(nCols * sizeof(int));</a:t>
            </a:r>
          </a:p>
          <a:p>
            <a:endParaRPr lang="en-US" sz="2800">
              <a:latin typeface="Arial" charset="0"/>
            </a:endParaRPr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5354F6-39EC-444F-BDFD-C055FED71ED7}" type="datetime1">
              <a:rPr lang="en-US" sz="1200" smtClean="0">
                <a:latin typeface="Garamond" charset="0"/>
              </a:rPr>
              <a:t>6/17/16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C48652-0DAD-F047-8810-1485F8E5E9B5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743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Dynamically </a:t>
            </a:r>
            <a:r>
              <a:rPr lang="en-US" dirty="0">
                <a:latin typeface="Garamond" charset="0"/>
              </a:rPr>
              <a:t>allocated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4987925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Strings </a:t>
            </a:r>
            <a:r>
              <a:rPr lang="en-US" dirty="0" smtClean="0">
                <a:ea typeface="+mn-ea"/>
                <a:cs typeface="+mn-cs"/>
                <a:sym typeface="Wingdings" pitchFamily="2" charset="2"/>
              </a:rPr>
              <a:t> arrays of characters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Basic allocation: based on string length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(char)</a:t>
            </a:r>
            <a:r>
              <a:rPr lang="en-US" dirty="0" smtClean="0"/>
              <a:t> is always 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Need to account for null character</a:t>
            </a:r>
          </a:p>
          <a:p>
            <a:pPr>
              <a:spcAft>
                <a:spcPts val="1200"/>
              </a:spcAft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Example: copying from 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s</a:t>
            </a:r>
            <a:r>
              <a:rPr lang="en-US" dirty="0" smtClean="0">
                <a:ea typeface="+mn-ea"/>
                <a:cs typeface="+mn-cs"/>
              </a:rPr>
              <a:t> to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endParaRPr lang="en-US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6350" lvl="1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(char *)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(s) + 1);</a:t>
            </a:r>
          </a:p>
          <a:p>
            <a:pPr marL="6350" lvl="1" indent="0"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s);</a:t>
            </a:r>
          </a:p>
          <a:p>
            <a:pPr marL="6350" lvl="1" indent="0">
              <a:buFont typeface="Wingdings" pitchFamily="2" charset="2"/>
              <a:buNone/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Note: dynamically allocated strings must be </a:t>
            </a:r>
            <a:r>
              <a:rPr lang="en-US" dirty="0" err="1" smtClean="0">
                <a:ea typeface="+mn-ea"/>
                <a:cs typeface="+mn-cs"/>
              </a:rPr>
              <a:t>deallocated</a:t>
            </a:r>
            <a:r>
              <a:rPr lang="en-US" dirty="0" smtClean="0">
                <a:ea typeface="+mn-ea"/>
                <a:cs typeface="+mn-cs"/>
              </a:rPr>
              <a:t> when you are done with them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6350" lvl="1" indent="0">
              <a:buFont typeface="Wingdings" pitchFamily="2" charset="2"/>
              <a:buNone/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66AABF-A118-4349-A964-26DAB2FC5552}" type="datetime1">
              <a:rPr lang="en-US" sz="1200" smtClean="0">
                <a:latin typeface="Garamond" charset="0"/>
              </a:rPr>
              <a:t>6/17/16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E102DE-DE32-F54B-8043-10F3160D52D0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067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Dynamic allocation and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987925"/>
          </a:xfrm>
        </p:spPr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Can use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 smtClean="0">
                <a:ea typeface="+mn-ea"/>
                <a:cs typeface="+mn-cs"/>
              </a:rPr>
              <a:t> to get # bytes in structure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Examples (using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struct</a:t>
            </a:r>
            <a:r>
              <a:rPr lang="en-US" dirty="0" smtClean="0">
                <a:ea typeface="+mn-ea"/>
                <a:cs typeface="+mn-cs"/>
              </a:rPr>
              <a:t>):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 *p;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p = 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0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 n;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("Enter array size: ");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("%d", &amp;n);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(n *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23549F8-9BE2-0244-B635-2A2BB7EC7788}" type="datetime1">
              <a:rPr lang="en-US" sz="1200" smtClean="0">
                <a:latin typeface="Garamond" charset="0"/>
              </a:rPr>
              <a:t>6/17/16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EFE480A-AF24-6C4B-B229-20D9932F19CE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structures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Data structure: way of storing and organizing data </a:t>
            </a:r>
          </a:p>
          <a:p>
            <a:pPr lvl="1"/>
            <a:r>
              <a:rPr lang="en-US">
                <a:latin typeface="Arial" charset="0"/>
              </a:rPr>
              <a:t>Arrays are one relatively inefficient example</a:t>
            </a:r>
          </a:p>
          <a:p>
            <a:r>
              <a:rPr lang="en-US">
                <a:latin typeface="Arial" charset="0"/>
              </a:rPr>
              <a:t>Other structures designed to optimize:</a:t>
            </a:r>
          </a:p>
          <a:p>
            <a:pPr lvl="1"/>
            <a:r>
              <a:rPr lang="en-US">
                <a:latin typeface="Arial" charset="0"/>
              </a:rPr>
              <a:t>Organizing / sorting data</a:t>
            </a:r>
          </a:p>
          <a:p>
            <a:pPr lvl="1"/>
            <a:r>
              <a:rPr lang="en-US">
                <a:latin typeface="Arial" charset="0"/>
              </a:rPr>
              <a:t>Adding new data</a:t>
            </a:r>
          </a:p>
          <a:p>
            <a:pPr lvl="1"/>
            <a:r>
              <a:rPr lang="en-US">
                <a:latin typeface="Arial" charset="0"/>
              </a:rPr>
              <a:t>Removing unwanted data</a:t>
            </a:r>
          </a:p>
          <a:p>
            <a:pPr lvl="1"/>
            <a:r>
              <a:rPr lang="en-US">
                <a:latin typeface="Arial" charset="0"/>
              </a:rPr>
              <a:t>Searching for data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B7D62A3-FA19-8F40-B2FB-78A68E8EBFFF}" type="datetime1">
              <a:rPr lang="en-US" sz="1200" smtClean="0">
                <a:latin typeface="Garamond" charset="0"/>
              </a:rPr>
              <a:t>6/17/16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B70D0FB-DC39-F844-ABEB-0B4D4EBA9D3D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Pointer-based data structures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Many structures extensively use pointers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Each element within structure contains data + pointer(s) to one or more other elements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Usually functions for common operations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Add new element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Dynamically allocate new element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Modify appropriate pointer(s) in other element(s) to point to new element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Set pointer(s) in new element to point to other(s)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Delete element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Modify pointer(s) in other element(s) so they don</a:t>
            </a:r>
            <a:r>
              <a:rPr lang="ja-JP" altLang="en-US" sz="2000">
                <a:latin typeface="Arial" charset="0"/>
              </a:rPr>
              <a:t>’</a:t>
            </a:r>
            <a:r>
              <a:rPr lang="en-US" altLang="ja-JP" sz="2000">
                <a:latin typeface="Arial" charset="0"/>
              </a:rPr>
              <a:t>t point to element being removed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Deallocate removed element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Find element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Follow pointers to move from one element to next</a:t>
            </a: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DB43657-36D9-2D4E-958B-B9B128CC41A1}" type="datetime1">
              <a:rPr lang="en-US" sz="1200" smtClean="0">
                <a:latin typeface="Garamond" charset="0"/>
              </a:rPr>
              <a:t>6/17/16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68BF63-7511-B64D-85B0-BC3415162FF7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Simple pointer-based structure: linked list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Each element (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node</a:t>
            </a:r>
            <a:r>
              <a:rPr lang="en-US" dirty="0" smtClean="0">
                <a:ea typeface="+mn-ea"/>
                <a:cs typeface="+mn-cs"/>
              </a:rPr>
              <a:t>) contains data + pointer to next element in list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Last element points to NULL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Program using list needs pointer to first node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400" i="1" dirty="0" smtClean="0">
                <a:ea typeface="+mn-ea"/>
                <a:cs typeface="+mn-cs"/>
              </a:rPr>
              <a:t>Image </a:t>
            </a:r>
            <a:r>
              <a:rPr lang="en-US" sz="1400" i="1" dirty="0">
                <a:ea typeface="+mn-ea"/>
                <a:cs typeface="+mn-cs"/>
              </a:rPr>
              <a:t>source: http://en.wikipedia.org/wiki/Linked_list</a:t>
            </a:r>
            <a:endParaRPr lang="en-US" sz="1400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17162C4-2BB0-924A-8E73-02DF9D6233F9}" type="datetime1">
              <a:rPr lang="en-US" sz="1200" smtClean="0">
                <a:latin typeface="Garamond" charset="0"/>
              </a:rPr>
              <a:t>6/17/16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0937E6B-04AA-7844-845E-D8C993F61049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  <p:pic>
        <p:nvPicPr>
          <p:cNvPr id="8199" name="Picture 4" descr="Singly-linked-lis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4800"/>
            <a:ext cx="728027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9023</TotalTime>
  <Words>798</Words>
  <Application>Microsoft Macintosh PowerPoint</Application>
  <PresentationFormat>On-screen Show (4:3)</PresentationFormat>
  <Paragraphs>168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Edge</vt:lpstr>
      <vt:lpstr>EECE.2160 ECE Application Programming</vt:lpstr>
      <vt:lpstr>Lecture outline</vt:lpstr>
      <vt:lpstr>Review: dynamic memory allocation</vt:lpstr>
      <vt:lpstr>Review: dynamically allocated arrays</vt:lpstr>
      <vt:lpstr>Review: Dynamically allocated strings</vt:lpstr>
      <vt:lpstr>Dynamic allocation and structures</vt:lpstr>
      <vt:lpstr>Data structures</vt:lpstr>
      <vt:lpstr>Pointer-based data structures</vt:lpstr>
      <vt:lpstr>Linked list</vt:lpstr>
      <vt:lpstr>Linked list definition</vt:lpstr>
      <vt:lpstr>Adding to list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Michael Geiger</cp:lastModifiedBy>
  <cp:revision>1684</cp:revision>
  <dcterms:created xsi:type="dcterms:W3CDTF">2006-04-03T05:03:01Z</dcterms:created>
  <dcterms:modified xsi:type="dcterms:W3CDTF">2016-06-17T11:19:16Z</dcterms:modified>
</cp:coreProperties>
</file>