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466" r:id="rId4"/>
    <p:sldId id="467" r:id="rId5"/>
    <p:sldId id="468" r:id="rId6"/>
    <p:sldId id="510" r:id="rId7"/>
    <p:sldId id="511" r:id="rId8"/>
    <p:sldId id="481" r:id="rId9"/>
    <p:sldId id="482" r:id="rId10"/>
    <p:sldId id="483" r:id="rId11"/>
    <p:sldId id="484" r:id="rId12"/>
    <p:sldId id="48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22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324" r:id="rId3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FBEBC4-0DAB-8143-9D38-6221D0242478}" type="datetime1">
              <a:rPr lang="en-US" smtClean="0"/>
              <a:t>6/21/16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E0425F-807F-F440-A47D-75E1A1D452D3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948E5-B1CB-924C-A4C4-963243A661E8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0A1E5-D61A-8F4C-B1F9-90D98BFEA575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2984A-15DD-A94B-A8E4-A81424416D92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50A2E-34AF-E94B-A99B-9F9E19731D6C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ECDEE-E127-A74C-9255-AB2C31B5137C}" type="datetime1">
              <a:rPr lang="en-US" smtClean="0"/>
              <a:t>6/21/16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DACFC-8917-F746-950F-9CB0376A33AF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1E36B-A48D-1F4D-8B5E-4136FFD592BC}" type="datetime1">
              <a:rPr lang="en-US" smtClean="0"/>
              <a:t>6/21/16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413E4-7B48-6E44-AE76-FBDE7CF65449}" type="datetime1">
              <a:rPr lang="en-US" smtClean="0"/>
              <a:t>6/21/16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8E6CA-7AF6-7F42-B3AC-A4BEB35946FA}" type="datetime1">
              <a:rPr lang="en-US" smtClean="0"/>
              <a:t>6/21/16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89EC9-8389-8544-9A09-6CC1F4888333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18A46-0233-7446-B4EE-A9B1A830A7E7}" type="datetime1">
              <a:rPr lang="en-US" smtClean="0"/>
              <a:t>6/21/16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82017E0-4AFE-B545-A6AC-764FBD5C8D68}" type="datetime1">
              <a:rPr lang="en-US" smtClean="0"/>
              <a:t>6/21/16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</a:t>
            </a:r>
            <a:r>
              <a:rPr lang="en-US" dirty="0" smtClean="0">
                <a:latin typeface="Arial" charset="0"/>
              </a:rPr>
              <a:t>I/O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Character and line I/</a:t>
            </a:r>
            <a:r>
              <a:rPr lang="en-US" dirty="0" smtClean="0">
                <a:latin typeface="Arial" charset="0"/>
              </a:rPr>
              <a:t>O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3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fclose</a:t>
            </a:r>
            <a:r>
              <a:rPr lang="en-US" b="1">
                <a:latin typeface="Arial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Closes a file</a:t>
            </a:r>
          </a:p>
          <a:p>
            <a:pPr lvl="1"/>
            <a:r>
              <a:rPr lang="en-US">
                <a:latin typeface="Arial" charset="0"/>
              </a:rPr>
              <a:t>Argument is address returned by </a:t>
            </a:r>
            <a:r>
              <a:rPr lang="en-US" b="1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</a:rPr>
              <a:t>Recommended for input files</a:t>
            </a:r>
          </a:p>
          <a:p>
            <a:r>
              <a:rPr lang="en-US">
                <a:latin typeface="Arial" charset="0"/>
              </a:rPr>
              <a:t>Required for output files </a:t>
            </a:r>
          </a:p>
          <a:p>
            <a:pPr lvl="1"/>
            <a:r>
              <a:rPr lang="en-US">
                <a:latin typeface="Arial" charset="0"/>
              </a:rPr>
              <a:t>O/S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87CF69-1306-D54A-A09C-A975443ADEB7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29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917407-0931-054E-965A-742815FEAD33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4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979C8E-5A80-8141-8DDA-E8CE70EBB2F3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25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6467D7-4D08-AD4F-B9CF-9742F89A839B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80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E2285D-1447-BA42-9C01-A06DF400595A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12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F82360-79C2-7E4C-B989-4A0C0CCDED3B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16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84DA38-E29E-5345-BBA5-ED9D9B4DFEEA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72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9EB865-200A-EC4F-B65D-E411B4D9053B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7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7FCEF3-9C23-ED42-9CE5-DEAB2B7C18FB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3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DE3991-60AB-6142-926B-F9747AEA7209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9 due Friday, 6/24</a:t>
            </a:r>
          </a:p>
          <a:p>
            <a:pPr lvl="1"/>
            <a:r>
              <a:rPr lang="en-US" dirty="0" smtClean="0"/>
              <a:t>P1-</a:t>
            </a:r>
            <a:r>
              <a:rPr lang="en-US" dirty="0" smtClean="0"/>
              <a:t>P6 </a:t>
            </a:r>
            <a:r>
              <a:rPr lang="en-US" dirty="0" smtClean="0"/>
              <a:t>grades complete; </a:t>
            </a:r>
            <a:r>
              <a:rPr lang="en-US" dirty="0" err="1" smtClean="0"/>
              <a:t>regrades</a:t>
            </a:r>
            <a:r>
              <a:rPr lang="en-US" dirty="0" smtClean="0"/>
              <a:t> due 6/</a:t>
            </a:r>
            <a:r>
              <a:rPr lang="en-US" dirty="0" smtClean="0"/>
              <a:t>24</a:t>
            </a:r>
            <a:endParaRPr lang="en-US" dirty="0" smtClean="0"/>
          </a:p>
          <a:p>
            <a:pPr lvl="2"/>
            <a:r>
              <a:rPr lang="en-US" dirty="0" err="1" smtClean="0"/>
              <a:t>Regrades</a:t>
            </a:r>
            <a:r>
              <a:rPr lang="en-US" dirty="0" smtClean="0"/>
              <a:t> for P7-9 due Monday, 6/27</a:t>
            </a:r>
            <a:endParaRPr lang="en-US" dirty="0" smtClean="0"/>
          </a:p>
          <a:p>
            <a:pPr lvl="1"/>
            <a:r>
              <a:rPr lang="en-US" dirty="0" smtClean="0"/>
              <a:t>Exam 3: Thursday, 6/23</a:t>
            </a:r>
          </a:p>
          <a:p>
            <a:pPr lvl="2"/>
            <a:r>
              <a:rPr lang="en-US" dirty="0" smtClean="0"/>
              <a:t>Will be allowed one 8.5” x 11” note sheet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Character and line I/</a:t>
            </a:r>
            <a:r>
              <a:rPr lang="en-US" dirty="0" smtClean="0"/>
              <a:t>O</a:t>
            </a:r>
          </a:p>
          <a:p>
            <a:pPr lvl="1"/>
            <a:r>
              <a:rPr lang="en-US" dirty="0" smtClean="0"/>
              <a:t>Exam 3 Preview</a:t>
            </a:r>
            <a:endParaRPr lang="en-US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4E70F1-279A-9048-BB72-25818B987961}" type="datetime1">
              <a:rPr lang="en-US" sz="1200" smtClean="0">
                <a:latin typeface="Garamond"/>
                <a:cs typeface="Garamond"/>
              </a:rPr>
              <a:t>6/21/16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while ((ch = getc(fp)) != EOF) { … }</a:t>
            </a:r>
          </a:p>
          <a:p>
            <a:r>
              <a:rPr lang="en-US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while (isdigit(ch = getc(fp)))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ungetc(ch, fp);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9CEC05-78A5-F643-8748-8369349FC858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3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Write string + newline to stdout: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int puts(const char *s);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Write string (</a:t>
            </a:r>
            <a:r>
              <a:rPr lang="en-US" sz="2000" i="1">
                <a:latin typeface="Arial" charset="0"/>
              </a:rPr>
              <a:t>no guaranteed newline) </a:t>
            </a:r>
            <a:r>
              <a:rPr lang="en-US" sz="200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int fputs(const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FILE *stream);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Could use </a:t>
            </a:r>
            <a:r>
              <a:rPr lang="en-US" sz="2000">
                <a:latin typeface="Courier New" charset="0"/>
                <a:cs typeface="Courier New" charset="0"/>
              </a:rPr>
              <a:t>scanf(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%[^\n]", str);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Read line from stdin,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char *gets(char *s);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char *fgets(char *s, int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Courier New" charset="0"/>
                <a:cs typeface="Courier New" charset="0"/>
              </a:rPr>
              <a:t>fgets()</a:t>
            </a:r>
            <a:r>
              <a:rPr lang="en-US" sz="170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4CFE-B9AD-6E4C-A4B1-5978C88CEE5D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0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Generic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DC0BD6-CCEF-0141-9B76-46A17612EF48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5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F01C92-803F-5946-BBBF-F61B0B37A0FB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4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5A52AC-0ED0-5D4C-8D5E-F8BD06B7462F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325101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EBB590-1C7D-2442-B5E2-E6931ECFAF0C}" type="datetime1">
              <a:rPr lang="en-US" smtClean="0">
                <a:latin typeface="Garamond" charset="0"/>
              </a:rPr>
              <a:t>6/21/16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3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3 notes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Allowed one 8.5</a:t>
            </a:r>
            <a:r>
              <a:rPr lang="ja-JP" altLang="en-US" dirty="0" smtClean="0"/>
              <a:t>”</a:t>
            </a:r>
            <a:r>
              <a:rPr lang="en-US" dirty="0" smtClean="0"/>
              <a:t> x 11</a:t>
            </a:r>
            <a:r>
              <a:rPr lang="ja-JP" altLang="en-US" dirty="0" smtClean="0"/>
              <a:t>”</a:t>
            </a:r>
            <a:r>
              <a:rPr lang="en-US" dirty="0" smtClean="0"/>
              <a:t> two-sided note sheet</a:t>
            </a:r>
          </a:p>
          <a:p>
            <a:pPr lvl="1"/>
            <a:r>
              <a:rPr lang="en-US" dirty="0" smtClean="0"/>
              <a:t>No other notes or electronic devices</a:t>
            </a:r>
          </a:p>
          <a:p>
            <a:r>
              <a:rPr lang="en-US" dirty="0" smtClean="0"/>
              <a:t>Exam lasts 3 hours (but is written for ~50 min)</a:t>
            </a:r>
          </a:p>
          <a:p>
            <a:r>
              <a:rPr lang="en-US" dirty="0" smtClean="0"/>
              <a:t>Coverage </a:t>
            </a:r>
          </a:p>
          <a:p>
            <a:pPr lvl="1"/>
            <a:r>
              <a:rPr lang="en-US" dirty="0" smtClean="0"/>
              <a:t>All lectures after Exam 2 (lectures </a:t>
            </a:r>
            <a:r>
              <a:rPr lang="en-US" dirty="0" smtClean="0"/>
              <a:t>11-14) </a:t>
            </a:r>
            <a:r>
              <a:rPr lang="en-US" dirty="0" smtClean="0"/>
              <a:t>+ Lecture </a:t>
            </a:r>
            <a:r>
              <a:rPr lang="en-US" dirty="0" smtClean="0"/>
              <a:t>10</a:t>
            </a:r>
            <a:r>
              <a:rPr lang="en-US" dirty="0" smtClean="0"/>
              <a:t> (structures)</a:t>
            </a:r>
            <a:endParaRPr lang="en-US" dirty="0" smtClean="0"/>
          </a:p>
          <a:p>
            <a:r>
              <a:rPr lang="en-US" dirty="0" smtClean="0"/>
              <a:t>Format similar to Exams 1 &amp; 2</a:t>
            </a:r>
          </a:p>
          <a:p>
            <a:pPr lvl="1"/>
            <a:r>
              <a:rPr lang="en-US" dirty="0" smtClean="0"/>
              <a:t>Multiple choice (5 parts) </a:t>
            </a:r>
            <a:r>
              <a:rPr lang="en-US" i="1" dirty="0" smtClean="0">
                <a:solidFill>
                  <a:srgbClr val="FF0000"/>
                </a:solidFill>
              </a:rPr>
              <a:t>(file, character, &amp; line I/</a:t>
            </a:r>
            <a:r>
              <a:rPr lang="en-US" i="1" dirty="0" smtClean="0">
                <a:solidFill>
                  <a:srgbClr val="FF0000"/>
                </a:solidFill>
              </a:rPr>
              <a:t>O)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Code reading (3 parts) </a:t>
            </a:r>
            <a:r>
              <a:rPr lang="en-US" i="1" dirty="0" smtClean="0">
                <a:solidFill>
                  <a:srgbClr val="FF0000"/>
                </a:solidFill>
              </a:rPr>
              <a:t>(dynamic memory allocation)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 smtClean="0"/>
              <a:t>writing (3 parts) </a:t>
            </a:r>
            <a:r>
              <a:rPr lang="en-US" i="1" dirty="0">
                <a:solidFill>
                  <a:srgbClr val="FF0000"/>
                </a:solidFill>
              </a:rPr>
              <a:t>(structures, including arrays of </a:t>
            </a:r>
            <a:r>
              <a:rPr lang="en-US" i="1" dirty="0" err="1">
                <a:solidFill>
                  <a:srgbClr val="FF0000"/>
                </a:solidFill>
              </a:rPr>
              <a:t>structs</a:t>
            </a:r>
            <a:r>
              <a:rPr lang="en-US" i="1" dirty="0">
                <a:solidFill>
                  <a:srgbClr val="FF0000"/>
                </a:solidFill>
              </a:rPr>
              <a:t>, nested </a:t>
            </a:r>
            <a:r>
              <a:rPr lang="en-US" i="1" dirty="0" err="1">
                <a:solidFill>
                  <a:srgbClr val="FF0000"/>
                </a:solidFill>
              </a:rPr>
              <a:t>structs</a:t>
            </a:r>
            <a:r>
              <a:rPr lang="en-US" i="1" dirty="0">
                <a:solidFill>
                  <a:srgbClr val="FF0000"/>
                </a:solidFill>
              </a:rPr>
              <a:t>, and linked lists)</a:t>
            </a:r>
          </a:p>
          <a:p>
            <a:r>
              <a:rPr lang="en-US" dirty="0" smtClean="0"/>
              <a:t>Old </a:t>
            </a:r>
            <a:r>
              <a:rPr lang="en-US" dirty="0" smtClean="0"/>
              <a:t>exams may not help you for this exam</a:t>
            </a:r>
          </a:p>
          <a:p>
            <a:pPr lvl="1"/>
            <a:r>
              <a:rPr lang="en-US" dirty="0" smtClean="0"/>
              <a:t>Same material often covered, but in different order</a:t>
            </a:r>
          </a:p>
          <a:p>
            <a:pPr lvl="1"/>
            <a:r>
              <a:rPr lang="en-US" dirty="0" smtClean="0"/>
              <a:t>Bitwise operators on old exams; not on this one</a:t>
            </a:r>
          </a:p>
          <a:p>
            <a:pPr lvl="1"/>
            <a:endParaRPr lang="en-US" dirty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B791FD-BE57-A441-9B86-5117B7EA64EB}" type="datetime1">
              <a:rPr lang="en-US" sz="1200" smtClean="0">
                <a:latin typeface="Garamond"/>
                <a:cs typeface="Garamond"/>
              </a:rPr>
              <a:pPr/>
              <a:t>6/21/16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CAC1-626C-3641-BBFA-450C6B4447F4}" type="slidenum">
              <a:rPr lang="en-US" sz="1200" smtClean="0">
                <a:latin typeface="Garamond"/>
                <a:cs typeface="Garamond"/>
              </a:rPr>
              <a:pPr/>
              <a:t>26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3238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*sPtr;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9638F7-C3C2-DF49-B6DA-F30785AE7629}" type="datetime1">
              <a:rPr lang="en-US" sz="1200">
                <a:latin typeface="Garamond" charset="0"/>
              </a:rPr>
              <a:pPr eaLnBrk="1" hangingPunct="1"/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1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39A1E8-1151-F740-8664-6D876E61E475}" type="datetime1">
              <a:rPr lang="en-US" sz="1200">
                <a:latin typeface="Garamond" charset="0"/>
              </a:rPr>
              <a:pPr eaLnBrk="1" hangingPunct="1"/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27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53569-A361-114C-ADD3-D2DB4D632F5E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90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0CF25A-A1ED-904C-9B30-5E8F80FE68B0}" type="datetime1">
              <a:rPr lang="en-US" sz="1200">
                <a:latin typeface="Garamond" charset="0"/>
              </a:rPr>
              <a:pPr eaLnBrk="1" hangingPunct="1"/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6C886-3227-CD4C-82A1-00E155131AC8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9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6961FF3-F6CD-9045-86F6-C94A7EA31517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dynamically allocated arrays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1-D array</a:t>
            </a:r>
          </a:p>
          <a:p>
            <a:pPr>
              <a:buFont typeface="Wingdings" charset="0"/>
              <a:buNone/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arr = (int *)malloc(n * sizeof(int));</a:t>
            </a:r>
            <a:endParaRPr lang="en-US" sz="2600">
              <a:latin typeface="Arial" charset="0"/>
            </a:endParaRPr>
          </a:p>
          <a:p>
            <a:pPr lvl="1"/>
            <a:r>
              <a:rPr lang="en-US" sz="2400">
                <a:latin typeface="Arial" charset="0"/>
              </a:rPr>
              <a:t>Can then use array notation: arr[i] = 0;</a:t>
            </a:r>
          </a:p>
          <a:p>
            <a:r>
              <a:rPr lang="en-US" sz="2800">
                <a:latin typeface="Arial" charset="0"/>
              </a:rPr>
              <a:t>2-D array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Data type: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altLang="ja-JP" sz="2400">
                <a:latin typeface="Arial" charset="0"/>
                <a:sym typeface="Wingdings" charset="0"/>
              </a:rPr>
              <a:t>pointer to pointer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altLang="ja-JP" sz="2400">
                <a:latin typeface="Arial" charset="0"/>
                <a:sym typeface="Wingdings" charset="0"/>
              </a:rPr>
              <a:t>: </a:t>
            </a:r>
            <a:r>
              <a:rPr lang="en-US" altLang="ja-JP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int **twoDarr;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1</a:t>
            </a:r>
            <a:r>
              <a:rPr lang="en-US" sz="2400" baseline="30000">
                <a:latin typeface="Arial" charset="0"/>
                <a:sym typeface="Wingdings" charset="0"/>
              </a:rPr>
              <a:t>st</a:t>
            </a:r>
            <a:r>
              <a:rPr lang="en-US" sz="2400">
                <a:latin typeface="Arial" charset="0"/>
                <a:sym typeface="Wingdings" charset="0"/>
              </a:rPr>
              <a:t> dimension depends on # rows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twoDarr = (int **)malloc(nRows * sizeof(int *));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2</a:t>
            </a:r>
            <a:r>
              <a:rPr lang="en-US" sz="2400" baseline="30000">
                <a:latin typeface="Arial" charset="0"/>
                <a:sym typeface="Wingdings" charset="0"/>
              </a:rPr>
              <a:t>nd</a:t>
            </a:r>
            <a:r>
              <a:rPr lang="en-US" sz="2400">
                <a:latin typeface="Arial" charset="0"/>
                <a:sym typeface="Wingdings" charset="0"/>
              </a:rPr>
              <a:t> dimension depends on # columns</a:t>
            </a:r>
          </a:p>
          <a:p>
            <a:pPr marL="669925" lvl="2" indent="0"/>
            <a:r>
              <a:rPr lang="en-US" sz="2000">
                <a:latin typeface="Arial" charset="0"/>
                <a:sym typeface="Wingdings" charset="0"/>
              </a:rPr>
              <a:t>Must allocate for each row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for (i = 0; i &lt; nRows; i++)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	twoDarr[i] = (int *)malloc(nCols * sizeof(int));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FCAF4C-7F8A-884D-AA64-0DB0368AD0EC}" type="datetime1">
              <a:rPr lang="en-US" sz="1200">
                <a:latin typeface="Garamond" charset="0"/>
              </a:rPr>
              <a:pPr eaLnBrk="1" hangingPunct="1"/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8652-0DAD-F047-8810-1485F8E5E9B5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6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pointer-based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67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Data structures to optimize data organization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Structure containing pointer(s) to other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data: allocate space for new node, then adjust pointers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data: adjust pointers, then free space for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linked list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typedef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value;		  // Data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*next;  // Pointer to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					  //  next node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CB70B6-AAB8-854E-B379-25CC6D48857B}" type="datetime1">
              <a:rPr lang="en-US" sz="1200">
                <a:latin typeface="Garamond" charset="0"/>
              </a:rPr>
              <a:pPr eaLnBrk="1" hangingPunct="1"/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16E7DB-EA20-184F-BDC2-C3F1E60FC232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  <p:pic>
        <p:nvPicPr>
          <p:cNvPr id="32774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Content Placeholder 2"/>
          <p:cNvSpPr txBox="1">
            <a:spLocks/>
          </p:cNvSpPr>
          <p:nvPr/>
        </p:nvSpPr>
        <p:spPr bwMode="auto">
          <a:xfrm>
            <a:off x="76200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153643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97B501-8FDF-5649-91F5-B8C7BE6BD6F5}" type="datetime1">
              <a:rPr lang="en-US" sz="1200">
                <a:latin typeface="Garamond" charset="0"/>
              </a:rPr>
              <a:pPr eaLnBrk="1" hangingPunct="1"/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89262B-8D29-6C48-8F7C-4CBEC8CA5E98}" type="slidenum">
              <a:rPr lang="en-US" sz="1200">
                <a:latin typeface="Garamond" charset="0"/>
              </a:rPr>
              <a:pPr eaLnBrk="1" hangingPunct="1"/>
              <a:t>32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7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deleting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  <a:extLst/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*cur 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current node--initially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node before cur--initially NULL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Loop will search list, stopping either when list ends or value is found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((cur !=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&amp;&amp; (cur-&gt;value !=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cur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cur-&gt;next;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wasn't found--return unmodified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(cur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is in first node--must change pointer to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Otherwise, set next pointer in </a:t>
            </a:r>
            <a:r>
              <a:rPr lang="en-US" sz="14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(node before one being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  removed) to point past node being removed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else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cur-&gt;next;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free(cur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FCA41A-A2C0-3443-A333-1ED04D03E4F8}" type="datetime1">
              <a:rPr lang="en-US" sz="1200">
                <a:latin typeface="Garamond" charset="0"/>
              </a:rPr>
              <a:pPr eaLnBrk="1" hangingPunct="1"/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BB12C-C6DB-9A4E-9375-FC25E4373260}" type="slidenum">
              <a:rPr lang="en-US" sz="1200">
                <a:latin typeface="Garamond" charset="0"/>
              </a:rPr>
              <a:pPr eaLnBrk="1" hangingPunct="1"/>
              <a:t>33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7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finding data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Start with first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Search until after last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 !=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(n-&gt;value ==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Data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n-&gt;next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Otherwise, move to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next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If you get here, data 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 wasn't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9B4CE0-014F-214F-B820-D9DEF728B9BE}" type="datetime1">
              <a:rPr lang="en-US" sz="1200">
                <a:latin typeface="Garamond" charset="0"/>
              </a:rPr>
              <a:pPr eaLnBrk="1" hangingPunct="1"/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0DC1B-C65B-8B49-A8E5-EF75F712ADBE}" type="slidenum">
              <a:rPr lang="en-US" sz="1200">
                <a:latin typeface="Garamond" charset="0"/>
              </a:rPr>
              <a:pPr eaLnBrk="1" hangingPunct="1"/>
              <a:t>34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7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Check for EOF using either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Courier New" pitchFamily="49" charset="0"/>
              </a:rPr>
              <a:t>result 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feof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(FILE *)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9E354E-A630-6245-8D1D-A9E46F39A90D}" type="datetime1">
              <a:rPr lang="en-US" sz="1200">
                <a:latin typeface="Garamond" charset="0"/>
              </a:rPr>
              <a:pPr eaLnBrk="1" hangingPunct="1"/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35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8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General I/</a:t>
            </a:r>
            <a:r>
              <a:rPr lang="en-US" dirty="0" smtClean="0">
                <a:latin typeface="Garamond" charset="0"/>
              </a:rPr>
              <a:t>O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Character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n,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8E60EE-0DD5-AE4D-B712-767828BF1B4C}" type="datetime1">
              <a:rPr lang="en-US" sz="1200">
                <a:latin typeface="Garamond" charset="0"/>
              </a:rPr>
              <a:pPr eaLnBrk="1" hangingPunct="1"/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A6253D-13DB-EE49-999B-1EB0DFDA76DB}" type="slidenum">
              <a:rPr lang="en-US" sz="1200">
                <a:latin typeface="Garamond" charset="0"/>
              </a:rPr>
              <a:pPr eaLnBrk="1" hangingPunct="1"/>
              <a:t>36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 3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9 due Friday, 6/24</a:t>
            </a:r>
          </a:p>
          <a:p>
            <a:pPr lvl="1"/>
            <a:r>
              <a:rPr lang="en-US" dirty="0"/>
              <a:t>P1-P6 grades complete; </a:t>
            </a:r>
            <a:r>
              <a:rPr lang="en-US" dirty="0" err="1"/>
              <a:t>regrades</a:t>
            </a:r>
            <a:r>
              <a:rPr lang="en-US" dirty="0"/>
              <a:t> due 6/24</a:t>
            </a:r>
          </a:p>
          <a:p>
            <a:pPr lvl="2"/>
            <a:r>
              <a:rPr lang="en-US" dirty="0" err="1"/>
              <a:t>Regrades</a:t>
            </a:r>
            <a:r>
              <a:rPr lang="en-US" dirty="0"/>
              <a:t> for P7-9 </a:t>
            </a:r>
            <a:r>
              <a:rPr lang="en-US" dirty="0" smtClean="0"/>
              <a:t>due </a:t>
            </a:r>
            <a:r>
              <a:rPr lang="en-US" dirty="0"/>
              <a:t>Monday, 6/27</a:t>
            </a:r>
          </a:p>
          <a:p>
            <a:pPr lvl="1"/>
            <a:r>
              <a:rPr lang="en-US" dirty="0"/>
              <a:t>Exam 3: Thursday, 6/23</a:t>
            </a:r>
          </a:p>
          <a:p>
            <a:pPr lvl="2"/>
            <a:r>
              <a:rPr lang="en-US" dirty="0"/>
              <a:t>Will be allowed one 8.5” x 11” note sheet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92C562-54A9-554A-87A0-7A7E8B6CD5A8}" type="datetime1">
              <a:rPr lang="en-US" sz="1200" smtClean="0"/>
              <a:t>6/21/16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/>
              <a:pPr/>
              <a:t>37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27416D-987B-EF4A-BA96-78DD78134720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Adding </a:t>
            </a:r>
            <a:r>
              <a:rPr lang="en-US" dirty="0">
                <a:latin typeface="Garamond" charset="0"/>
              </a:rPr>
              <a:t>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8B662A-63DF-4140-91CE-0676E94C6BCF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deleting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  <a:extLst/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*cur 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current node--initially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node before cur--initially NULL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Loop will search list, stopping either when list ends or value is found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((cur !=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&amp;&amp; (cur-&gt;value !=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cur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cur-&gt;next;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wasn't found--return unmodified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(cur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is in first node--must change pointer to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Otherwise, set next pointer in </a:t>
            </a:r>
            <a:r>
              <a:rPr lang="en-US" sz="14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(node before one being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  removed) to point past node being removed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else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cur-&gt;next;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free(cur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89B4A5-11C3-964A-B4AC-B02A233330B5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BB12C-C6DB-9A4E-9375-FC25E43732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5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finding data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Start with first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Search until after last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 !=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(n-&gt;value ==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Data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n-&gt;next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Otherwise, move to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next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If you get here, data 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 wasn't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77E544-FF22-5B48-B0AB-EA7CB88332DA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0DC1B-C65B-8B49-A8E5-EF75F712ADBE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0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>
                <a:latin typeface="Arial" charset="0"/>
              </a:rPr>
              <a:t>Name </a:t>
            </a:r>
            <a:br>
              <a:rPr lang="en-US">
                <a:latin typeface="Arial" charset="0"/>
              </a:rPr>
            </a:br>
            <a:r>
              <a:rPr lang="en-US" sz="1800">
                <a:latin typeface="Courier New" charset="0"/>
                <a:cs typeface="Courier New" charset="0"/>
              </a:rPr>
              <a:t>z:\Visual Studio 2010\Projects\fileio\fileio\myinput.txt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Read/Write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Type (binary or ASCII text)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Access (security; single/multiple user)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Position in file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All above info is stored in a FILE type variable, pointed to by a file handle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6924A4-D4EC-4045-B2F5-BEA23F572F21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74E93-B767-E944-A8C3-0DD04F594E3F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61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up to three characters, in double quotes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Second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 (update mode)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Allows both reading and writing to same file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Third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If text files, characters </a:t>
            </a:r>
            <a:r>
              <a:rPr lang="en-US" u="sng" dirty="0" smtClean="0"/>
              <a:t>may</a:t>
            </a:r>
            <a:r>
              <a:rPr lang="en-US" dirty="0" smtClean="0"/>
              <a:t> be adapted to ASCII/Unicode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bytes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FILE address if successful; NULL otherwise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76FEE9-06BC-244F-A3D3-ED30175AA972}" type="datetime1">
              <a:rPr lang="en-US" sz="1200" smtClean="0">
                <a:latin typeface="Garamond" charset="0"/>
              </a:rPr>
              <a:t>6/21/16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17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9108</TotalTime>
  <Words>2115</Words>
  <Application>Microsoft Macintosh PowerPoint</Application>
  <PresentationFormat>On-screen Show (4:3)</PresentationFormat>
  <Paragraphs>609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Edge</vt:lpstr>
      <vt:lpstr>EECE.2160 ECE Application Programming</vt:lpstr>
      <vt:lpstr>Lecture outline</vt:lpstr>
      <vt:lpstr>Review: Linked list</vt:lpstr>
      <vt:lpstr>Review: Linked list definition</vt:lpstr>
      <vt:lpstr>Review: Adding to list</vt:lpstr>
      <vt:lpstr>Review: deleting from list</vt:lpstr>
      <vt:lpstr>Review: finding data in list</vt:lpstr>
      <vt:lpstr>File information</vt:lpstr>
      <vt:lpstr>File i/o function calls</vt:lpstr>
      <vt:lpstr>File i/o function calls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End of file/error</vt:lpstr>
      <vt:lpstr>Character I/O</vt:lpstr>
      <vt:lpstr>Common uses</vt:lpstr>
      <vt:lpstr>Line I/O</vt:lpstr>
      <vt:lpstr>Generic I/O</vt:lpstr>
      <vt:lpstr>Examples</vt:lpstr>
      <vt:lpstr>Examples (cont.)</vt:lpstr>
      <vt:lpstr>Examples (cont.)</vt:lpstr>
      <vt:lpstr>Exam 3 notes</vt:lpstr>
      <vt:lpstr>Review: Structures</vt:lpstr>
      <vt:lpstr>Review: Nested structures</vt:lpstr>
      <vt:lpstr>Review: dynamic memory allocation</vt:lpstr>
      <vt:lpstr>Review: dynamically allocated arrays</vt:lpstr>
      <vt:lpstr>Review: pointer-based data structures</vt:lpstr>
      <vt:lpstr>Review: Adding to list</vt:lpstr>
      <vt:lpstr>Review: deleting from list</vt:lpstr>
      <vt:lpstr>Review: finding data in list</vt:lpstr>
      <vt:lpstr>Review: File I/O</vt:lpstr>
      <vt:lpstr>Review: General I/O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1728</cp:revision>
  <dcterms:created xsi:type="dcterms:W3CDTF">2006-04-03T05:03:01Z</dcterms:created>
  <dcterms:modified xsi:type="dcterms:W3CDTF">2016-06-22T01:01:37Z</dcterms:modified>
</cp:coreProperties>
</file>