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8"/>
  </p:notesMasterIdLst>
  <p:handoutMasterIdLst>
    <p:handoutMasterId r:id="rId39"/>
  </p:handoutMasterIdLst>
  <p:sldIdLst>
    <p:sldId id="256" r:id="rId2"/>
    <p:sldId id="422" r:id="rId3"/>
    <p:sldId id="459" r:id="rId4"/>
    <p:sldId id="448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60" r:id="rId27"/>
    <p:sldId id="461" r:id="rId28"/>
    <p:sldId id="462" r:id="rId29"/>
    <p:sldId id="463" r:id="rId30"/>
    <p:sldId id="464" r:id="rId31"/>
    <p:sldId id="465" r:id="rId32"/>
    <p:sldId id="466" r:id="rId33"/>
    <p:sldId id="467" r:id="rId34"/>
    <p:sldId id="468" r:id="rId35"/>
    <p:sldId id="469" r:id="rId36"/>
    <p:sldId id="447" r:id="rId3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4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7C4EA7-ABC3-D643-94C8-CF3E4D6FF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983D57-F8BC-E847-A213-F807A4968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3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B7A9D6-3F73-1341-A921-35EBAE5FE732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2DD3813-2B44-3144-AE26-9085DE1F7289}" type="slidenum">
              <a:rPr lang="en-US"/>
              <a:pPr/>
              <a:t>4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02/07/2005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ED0815-34A5-9C4D-B3B8-625FAB4B61C6}" type="slidenum">
              <a:rPr lang="en-US"/>
              <a:pPr/>
              <a:t>21</a:t>
            </a:fld>
            <a:endParaRPr lang="en-US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7F0510-03D2-E84B-B8B9-9B5F384C256E}" type="slidenum">
              <a:rPr lang="en-US"/>
              <a:pPr/>
              <a:t>26</a:t>
            </a:fld>
            <a:endParaRPr lang="en-US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FDB4451-365B-D040-B069-5B46BD62CC51}" type="slidenum">
              <a:rPr lang="en-US"/>
              <a:pPr/>
              <a:t>28</a:t>
            </a:fld>
            <a:endParaRPr lang="en-US"/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7AB688-747E-7244-B8B8-BE60EB8C4EFB}" type="slidenum">
              <a:rPr lang="en-US"/>
              <a:pPr/>
              <a:t>29</a:t>
            </a:fld>
            <a:endParaRPr lang="en-US"/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D58D13F-16BD-EB41-B41B-65AEC3ADEAEE}" type="slidenum">
              <a:rPr lang="en-US"/>
              <a:pPr/>
              <a:t>34</a:t>
            </a:fld>
            <a:endParaRPr lang="en-US"/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98AA0A-B09C-A54A-829D-DA325C22FA3F}" type="slidenum">
              <a:rPr lang="en-US"/>
              <a:pPr/>
              <a:t>35</a:t>
            </a:fld>
            <a:endParaRPr lang="en-US"/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D51B6F-966B-5245-92B7-4F84852DD080}" type="datetime1">
              <a:rPr lang="en-US" smtClean="0"/>
              <a:t>5/18/2016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BF3B8-B8CA-F044-AA6D-67670218B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724D83-ABA2-4F46-851C-19FF1B81DF8C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19C9-A808-6E4A-96B3-B23AA5C7F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E6990-0BFF-1941-91CA-5DFBE22CE879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B28FF-1B62-454E-8484-66EDB438EE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772B71-848E-064E-BB82-952B7A18EE08}" type="datetime1">
              <a:rPr lang="en-US" smtClean="0"/>
              <a:t>5/18/2016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9202B-0146-BE43-8EB8-2BB15FB27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D4277-D456-B146-9041-83305927E5AC}" type="datetime1">
              <a:rPr lang="en-US" smtClean="0"/>
              <a:t>5/18/2016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1F129-A661-3E4F-9A06-402DBDD1F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BD8747-3F95-5945-BC38-9FFB3ADF3535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ADDE5-9B44-254B-89B4-A832413121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9C690B-E9AB-D945-82B5-FC85301FFE17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BF779-090F-7042-8450-16CC40A5E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E1E8C-F6D9-9646-9892-C60DA84944C2}" type="datetime1">
              <a:rPr lang="en-US" smtClean="0"/>
              <a:t>5/18/2016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4D504-3A92-ED49-B604-393030B9A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C5E8E-55BA-4D46-B101-54A3CD64F67C}" type="datetime1">
              <a:rPr lang="en-US" smtClean="0"/>
              <a:t>5/18/2016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B923E-B0FF-854E-9F99-C787366CBC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5BF11-5125-E841-9A45-559E32C062D9}" type="datetime1">
              <a:rPr lang="en-US" smtClean="0"/>
              <a:t>5/18/2016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1BB86-7C69-6C40-A55B-34B212FBB8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80102C-3CCC-E348-8A9F-FC456345F7F6}" type="datetime1">
              <a:rPr lang="en-US" smtClean="0"/>
              <a:t>5/18/2016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8C4D9-EB73-CA48-8472-3AC668BCA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98D09-830A-BF48-9A8F-FAB109B516E6}" type="datetime1">
              <a:rPr lang="en-US" smtClean="0"/>
              <a:t>5/18/2016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13E85-5500-4548-980E-D9668CBDD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D6059-EED0-264E-AC03-331B4B2BABB4}" type="datetime1">
              <a:rPr lang="en-US" smtClean="0"/>
              <a:t>5/18/2016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C6F62-ECB0-2642-AF89-7337C5048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A926741-87A7-DC49-AC60-FC6595A0A186}" type="datetime1">
              <a:rPr lang="en-US" smtClean="0"/>
              <a:t>5/18/2016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CDD6332-CD1D-AB43-A1EA-8054F88CDD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  <p:sldLayoutId id="2147484461" r:id="rId12"/>
    <p:sldLayoutId id="214748446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Operators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variable output with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</a:t>
            </a:r>
            <a:r>
              <a:rPr lang="en-US" dirty="0" smtClean="0">
                <a:latin typeface="Arial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Basic variable input with </a:t>
            </a:r>
            <a:r>
              <a:rPr lang="en-US" dirty="0" err="1" smtClean="0">
                <a:latin typeface="Arial" charset="0"/>
              </a:rPr>
              <a:t>scanf</a:t>
            </a:r>
            <a:r>
              <a:rPr lang="en-US" dirty="0" smtClean="0">
                <a:latin typeface="Arial" charset="0"/>
              </a:rPr>
              <a:t>()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Evaluate each of the following expressions, including the type (</a:t>
            </a:r>
            <a:r>
              <a:rPr lang="en-US" dirty="0" err="1" smtClean="0">
                <a:ea typeface="+mn-ea"/>
              </a:rPr>
              <a:t>int</a:t>
            </a:r>
            <a:r>
              <a:rPr lang="en-US" dirty="0" smtClean="0">
                <a:ea typeface="+mn-ea"/>
              </a:rPr>
              <a:t> or double) in your answer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19/3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3/19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19%3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3%19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5.0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+ 7.0/2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3 % 3 / 6 + 14 + 10 / 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(3 % 3) / 6 + 14.0 + 10/3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7D4F7E4-ADD0-1045-827B-B851A7067EB6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B5D5A5-0EC8-4743-A738-C3AB351D4C2E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19/3 = 6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3/19 = 0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19%3 = 1</a:t>
            </a:r>
          </a:p>
          <a:p>
            <a:r>
              <a:rPr lang="en-US">
                <a:latin typeface="Courier New" charset="0"/>
                <a:cs typeface="Courier New" charset="0"/>
              </a:rPr>
              <a:t>3%19 = 3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+ 7/2 = 5 + 3 = 8</a:t>
            </a:r>
          </a:p>
          <a:p>
            <a:r>
              <a:rPr lang="en-US">
                <a:latin typeface="Courier New" charset="0"/>
                <a:cs typeface="Courier New" charset="0"/>
              </a:rPr>
              <a:t>5.0 + 7/2 = 5.0 + 3 = 8.0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+ 7.0/2 = 5 + 3.5 = 8.5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64A00C-503F-7E46-93E0-98008BFAB908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FF445-FB4A-6B43-B0AB-770D79EF43F0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For each of the following, underlined part(s) evaluated first at each step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5 * 3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 3 / 6 + 14 +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10 /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15 % 3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0 + 14 + 5 = 19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(3 % 3)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+ 14.0 + 10/3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5 * 0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+ 14.0 +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+ 14.0 + 3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0 + 14.0 + 3 = 17.0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4D35B7-1AAF-B347-AFDA-DB662861D5EB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8EF708-BB58-A54E-B9B4-974F513ADDD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I/O basics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Need ability to</a:t>
            </a:r>
          </a:p>
          <a:p>
            <a:pPr lvl="1"/>
            <a:r>
              <a:rPr lang="en-US">
                <a:latin typeface="Arial" charset="0"/>
              </a:rPr>
              <a:t>Print variables (or results calculated using them)</a:t>
            </a:r>
          </a:p>
          <a:p>
            <a:pPr lvl="1"/>
            <a:r>
              <a:rPr lang="en-US">
                <a:latin typeface="Arial" charset="0"/>
              </a:rPr>
              <a:t>Read values from input</a:t>
            </a:r>
          </a:p>
          <a:p>
            <a:r>
              <a:rPr lang="en-US">
                <a:latin typeface="Arial" charset="0"/>
              </a:rPr>
              <a:t>Output: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printf()</a:t>
            </a:r>
          </a:p>
          <a:p>
            <a:pPr lvl="1"/>
            <a:r>
              <a:rPr lang="en-US">
                <a:latin typeface="Arial" charset="0"/>
              </a:rPr>
              <a:t>Already seen basics</a:t>
            </a:r>
          </a:p>
          <a:p>
            <a:r>
              <a:rPr lang="en-US">
                <a:latin typeface="Arial" charset="0"/>
              </a:rPr>
              <a:t>Input: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scanf()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226-6EA5-DD49-8772-EE02BAFFF927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370A0E-8C3C-1249-BB07-5B962CF5955E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Basic printf() formatting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To print variables/constants, insert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 (format 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specifier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) </a:t>
            </a:r>
            <a:r>
              <a:rPr lang="en-US" dirty="0" smtClean="0">
                <a:ea typeface="+mn-ea"/>
              </a:rPr>
              <a:t>in your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 smtClean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 smtClean="0"/>
              <a:t>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 smtClean="0"/>
              <a:t>: float;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 smtClean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 smtClean="0"/>
              <a:t> prints with 4 digits (4</a:t>
            </a:r>
            <a:r>
              <a:rPr lang="en-US" baseline="30000" dirty="0" smtClean="0"/>
              <a:t>th</a:t>
            </a:r>
            <a:r>
              <a:rPr lang="en-US" dirty="0" smtClean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"%.0lf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 prints with </a:t>
            </a:r>
            <a:r>
              <a:rPr lang="en-US" dirty="0" smtClean="0"/>
              <a:t>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When printed, format </a:t>
            </a:r>
            <a:r>
              <a:rPr lang="en-US" dirty="0" err="1" smtClean="0">
                <a:ea typeface="+mn-ea"/>
              </a:rPr>
              <a:t>specifier</a:t>
            </a:r>
            <a:r>
              <a:rPr lang="en-US" dirty="0" smtClean="0">
                <a:ea typeface="+mn-ea"/>
              </a:rPr>
              <a:t> is replaced by value of corresponding expression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is 3,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("x + x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+ 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prints: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+ x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80A339-9CFA-E146-8791-3871F4D4E3E6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FF797-79DF-A04E-BC26-2A083DD02E46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</a:rPr>
              <a:t>float a=67.49,b=9.999925;</a:t>
            </a:r>
            <a:r>
              <a:rPr lang="en-US" b="1" dirty="0" smtClean="0">
                <a:ea typeface="+mn-ea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  <a:t/>
            </a:r>
            <a:b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("hello %f there %f\n",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("%</a:t>
            </a:r>
            <a:r>
              <a:rPr lang="en-US" b="1" dirty="0" err="1" smtClean="0">
                <a:latin typeface="Courier New" pitchFamily="49" charset="0"/>
                <a:ea typeface="+mn-ea"/>
              </a:rPr>
              <a:t>f%f%f%f</a:t>
            </a:r>
            <a:r>
              <a:rPr lang="en-US" b="1" dirty="0" smtClean="0">
                <a:latin typeface="Courier New" pitchFamily="49" charset="0"/>
                <a:ea typeface="+mn-ea"/>
              </a:rPr>
              <a:t>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a,a,b,b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("a=%.2f, b=%.1f",a,b);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("Cool huh?\n");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Printed: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hello 67.490000 there 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67.49000067.4900009.9999259.999925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a=67.49, b=10.0Cool huh?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BD6EB9-E1EC-6A47-937C-590535AE5D32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93DDA7-F086-9544-A239-7769D18CF91B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printf()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Show the output from each programs(assume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</a:rPr>
              <a:t> for all)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int</a:t>
            </a:r>
            <a:r>
              <a:rPr lang="en-US" b="1" dirty="0" smtClean="0">
                <a:latin typeface="Courier New"/>
                <a:ea typeface="+mn-ea"/>
              </a:rPr>
              <a:t> </a:t>
            </a:r>
            <a:r>
              <a:rPr lang="en-US" b="1" dirty="0" err="1" smtClean="0">
                <a:latin typeface="Courier New"/>
                <a:ea typeface="+mn-ea"/>
              </a:rPr>
              <a:t>i</a:t>
            </a:r>
            <a:r>
              <a:rPr lang="en-US" b="1" dirty="0" smtClean="0">
                <a:latin typeface="Courier New"/>
                <a:ea typeface="+mn-ea"/>
              </a:rPr>
              <a:t>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k = j * i;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m = i + j;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("%d %d %d %d\n", i,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void main</a:t>
            </a:r>
            <a:r>
              <a:rPr lang="en-US" b="1" dirty="0" smtClean="0">
                <a:latin typeface="Courier New"/>
                <a:ea typeface="+mn-ea"/>
              </a:rPr>
              <a:t>() {</a:t>
            </a: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f = 1.0 / 4.0;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g = f * 20;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("f </a:t>
            </a:r>
            <a:r>
              <a:rPr lang="en-US" b="1" dirty="0">
                <a:latin typeface="Courier New"/>
                <a:ea typeface="+mn-ea"/>
              </a:rPr>
              <a:t>= </a:t>
            </a:r>
            <a:r>
              <a:rPr lang="en-US" b="1" dirty="0" smtClean="0">
                <a:latin typeface="Courier New"/>
                <a:ea typeface="+mn-ea"/>
              </a:rPr>
              <a:t>%lf</a:t>
            </a:r>
            <a:r>
              <a:rPr lang="en-US" b="1" dirty="0">
                <a:latin typeface="Courier New"/>
                <a:ea typeface="+mn-ea"/>
              </a:rPr>
              <a:t>,\ng = </a:t>
            </a:r>
            <a:r>
              <a:rPr lang="en-US" b="1" dirty="0" smtClean="0">
                <a:latin typeface="Courier New"/>
                <a:ea typeface="+mn-ea"/>
              </a:rPr>
              <a:t>%.2lf\n", </a:t>
            </a:r>
            <a:r>
              <a:rPr lang="en-US" b="1" dirty="0">
                <a:latin typeface="Courier New"/>
                <a:ea typeface="+mn-ea"/>
              </a:rPr>
              <a:t>f, g);</a:t>
            </a:r>
            <a:endParaRPr lang="pt-BR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void </a:t>
            </a:r>
            <a:r>
              <a:rPr lang="en-US" b="1" dirty="0">
                <a:latin typeface="Courier New"/>
                <a:ea typeface="+mn-ea"/>
              </a:rPr>
              <a:t>main</a:t>
            </a:r>
            <a:r>
              <a:rPr lang="en-US" b="1" dirty="0" smtClean="0">
                <a:latin typeface="Courier New"/>
                <a:ea typeface="+mn-ea"/>
              </a:rPr>
              <a:t>() {</a:t>
            </a: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>
                <a:latin typeface="Courier New"/>
                <a:ea typeface="+mn-ea"/>
              </a:rPr>
              <a:t>int</a:t>
            </a:r>
            <a:r>
              <a:rPr lang="en-US" b="1" dirty="0">
                <a:latin typeface="Courier New"/>
                <a:ea typeface="+mn-ea"/>
              </a:rPr>
              <a:t> a = 5, b =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</a:t>
            </a:r>
            <a:r>
              <a:rPr lang="en-US" b="1" dirty="0" err="1" smtClean="0">
                <a:latin typeface="Courier New"/>
                <a:ea typeface="+mn-ea"/>
              </a:rPr>
              <a:t>Output%doesn't%dmake%dsense</a:t>
            </a:r>
            <a:r>
              <a:rPr lang="en-US" b="1" dirty="0" smtClean="0">
                <a:latin typeface="Courier New"/>
                <a:ea typeface="+mn-ea"/>
              </a:rPr>
              <a:t>", </a:t>
            </a:r>
            <a:r>
              <a:rPr lang="en-US" b="1" dirty="0">
                <a:latin typeface="Courier New"/>
                <a:ea typeface="+mn-ea"/>
              </a:rPr>
              <a:t>a, b, a + b);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  <a:endParaRPr lang="en-US" b="1" dirty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F69742-E6C4-184E-8152-AC2303217B8D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DEDC24-7E19-0A47-92EF-E274083516A0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1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int</a:t>
            </a:r>
            <a:r>
              <a:rPr lang="en-US" dirty="0">
                <a:latin typeface="Courier New"/>
                <a:ea typeface="+mn-ea"/>
              </a:rPr>
              <a:t> i=2,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k = j * i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k = 2 * 3 = 6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m = i + j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m = 2 + 3 = 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 smtClean="0">
                <a:latin typeface="Courier New"/>
                <a:ea typeface="+mn-ea"/>
              </a:rPr>
              <a:t>("%</a:t>
            </a:r>
            <a:r>
              <a:rPr lang="en-US" dirty="0">
                <a:latin typeface="Courier New"/>
                <a:ea typeface="+mn-ea"/>
              </a:rPr>
              <a:t>d %d %d %d\n", </a:t>
            </a:r>
            <a:endParaRPr lang="en-US" dirty="0" smtClean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</a:rPr>
              <a:t>		 i</a:t>
            </a:r>
            <a:r>
              <a:rPr lang="en-US" dirty="0">
                <a:latin typeface="Courier New"/>
                <a:ea typeface="+mn-ea"/>
              </a:rPr>
              <a:t>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dirty="0" smtClean="0">
                <a:solidFill>
                  <a:srgbClr val="FF0000"/>
                </a:solidFill>
                <a:latin typeface="Courier New"/>
                <a:ea typeface="+mn-ea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2 3 6 5</a:t>
            </a:r>
          </a:p>
          <a:p>
            <a:pPr>
              <a:buFont typeface="Wingdings" pitchFamily="2" charset="2"/>
              <a:buNone/>
              <a:defRPr/>
            </a:pPr>
            <a:endParaRPr lang="en-US" b="1" u="sng" dirty="0">
              <a:solidFill>
                <a:srgbClr val="FF0000"/>
              </a:solidFill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26CED4-36C5-3A4B-85FD-977B24DD38DA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E6FD37-A4EB-A241-A9A6-1BC4A2D357AE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01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f = 1.0 / 4.0</a:t>
            </a:r>
            <a:r>
              <a:rPr lang="en-US" dirty="0" smtClean="0">
                <a:latin typeface="Courier New"/>
                <a:ea typeface="+mn-ea"/>
              </a:rPr>
              <a:t>;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f = 0.25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g = f * 20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g = 0.25 * 20					  	  = 5</a:t>
            </a:r>
            <a:r>
              <a:rPr lang="en-US" dirty="0" smtClean="0">
                <a:latin typeface="Courier New"/>
                <a:ea typeface="+mn-ea"/>
              </a:rPr>
              <a:t>	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 smtClean="0">
                <a:latin typeface="Courier New"/>
                <a:ea typeface="+mn-ea"/>
              </a:rPr>
              <a:t>("f </a:t>
            </a:r>
            <a:r>
              <a:rPr lang="en-US" dirty="0">
                <a:latin typeface="Courier New"/>
                <a:ea typeface="+mn-ea"/>
              </a:rPr>
              <a:t>= </a:t>
            </a:r>
            <a:r>
              <a:rPr lang="en-US" dirty="0" smtClean="0">
                <a:latin typeface="Courier New"/>
                <a:ea typeface="+mn-ea"/>
              </a:rPr>
              <a:t>%lf</a:t>
            </a:r>
            <a:r>
              <a:rPr lang="en-US" dirty="0">
                <a:latin typeface="Courier New"/>
                <a:ea typeface="+mn-ea"/>
              </a:rPr>
              <a:t>,\ng = </a:t>
            </a:r>
            <a:r>
              <a:rPr lang="en-US" dirty="0" smtClean="0">
                <a:latin typeface="Courier New"/>
                <a:ea typeface="+mn-ea"/>
              </a:rPr>
              <a:t>%.2lf\n",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</a:rPr>
              <a:t>		 f</a:t>
            </a:r>
            <a:r>
              <a:rPr lang="en-US" dirty="0">
                <a:latin typeface="Courier New"/>
                <a:ea typeface="+mn-ea"/>
              </a:rPr>
              <a:t>, g);</a:t>
            </a:r>
            <a:endParaRPr lang="pt-BR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 	f = 0.250000,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		g = 5.00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(remember, 6 places after decimal point printed by default with floating-point data)</a:t>
            </a:r>
            <a:endParaRPr lang="en-US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F3E4A8-0EB1-2349-82DB-A9FAE881DCB2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B97E1C-EAA8-5E40-BE86-4DBC70D8C2C6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4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void main()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int a = 5, b = 2;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printf("Output%doesn't%dmake%dsense",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		a, b, a + b);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 Output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5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oesn't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make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7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sense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(Every %d gets replaced with a number, which is underlined above to show what happens—in practice, the console isn</a:t>
            </a:r>
            <a:r>
              <a:rPr lang="ja-JP" altLang="en-US">
                <a:solidFill>
                  <a:srgbClr val="FF0000"/>
                </a:solidFill>
                <a:latin typeface="Arial" charset="0"/>
                <a:cs typeface="Courier New" charset="0"/>
              </a:rPr>
              <a:t>’</a:t>
            </a: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t going to underline your output!)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3E905F-128C-FF49-8A1E-6F65B8EA2D27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DD9288-0D0E-7644-9D15-FE1837161293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Program 1 due Thursday, 5/19</a:t>
            </a:r>
          </a:p>
          <a:p>
            <a:pPr lvl="2"/>
            <a:r>
              <a:rPr lang="en-US" dirty="0"/>
              <a:t>10 points: e-mail Dr. Geiger for shared </a:t>
            </a:r>
            <a:r>
              <a:rPr lang="en-US" dirty="0" err="1"/>
              <a:t>Dropbox</a:t>
            </a:r>
            <a:r>
              <a:rPr lang="en-US" dirty="0"/>
              <a:t> folder</a:t>
            </a:r>
          </a:p>
          <a:p>
            <a:pPr lvl="2"/>
            <a:r>
              <a:rPr lang="en-US" dirty="0"/>
              <a:t>10 points: introduce yourself to your instructor</a:t>
            </a:r>
          </a:p>
          <a:p>
            <a:pPr lvl="2"/>
            <a:r>
              <a:rPr lang="en-US" dirty="0"/>
              <a:t>30 points: complete simple C program</a:t>
            </a:r>
          </a:p>
          <a:p>
            <a:pPr lvl="1"/>
            <a:r>
              <a:rPr lang="en-US" dirty="0"/>
              <a:t>Exam 3: 6/23, not 6/</a:t>
            </a:r>
            <a:r>
              <a:rPr lang="en-US" dirty="0" smtClean="0"/>
              <a:t>27</a:t>
            </a:r>
            <a:endParaRPr lang="en-US" dirty="0"/>
          </a:p>
          <a:p>
            <a:pPr lvl="1"/>
            <a:r>
              <a:rPr lang="en-US" dirty="0" smtClean="0"/>
              <a:t>Sign up for the course discussion group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Basic program structure</a:t>
            </a:r>
          </a:p>
          <a:p>
            <a:pPr lvl="1"/>
            <a:r>
              <a:rPr lang="en-US" smtClean="0"/>
              <a:t>Data types</a:t>
            </a:r>
            <a:endParaRPr lang="en-US" smtClean="0"/>
          </a:p>
          <a:p>
            <a:pPr lvl="1"/>
            <a:r>
              <a:rPr lang="en-US" dirty="0" smtClean="0"/>
              <a:t>Variables</a:t>
            </a: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Basic variable output with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Basic variable input with </a:t>
            </a:r>
            <a:r>
              <a:rPr lang="en-US" dirty="0" err="1" smtClean="0"/>
              <a:t>scanf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A0A649-8FED-CA44-939E-DA06783CA178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details</a:t>
            </a:r>
          </a:p>
        </p:txBody>
      </p:sp>
      <p:sp>
        <p:nvSpPr>
          <p:cNvPr id="1126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Detailed slides on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  <a:r>
              <a:rPr lang="en-US">
                <a:latin typeface="Arial" charset="0"/>
              </a:rPr>
              <a:t> follow</a:t>
            </a:r>
          </a:p>
          <a:p>
            <a:r>
              <a:rPr lang="en-US">
                <a:latin typeface="Arial" charset="0"/>
              </a:rPr>
              <a:t>Skip these if you don’t want to go overboard with the full details of how the function works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236230-9E52-6B47-B25D-BF4C1554C26E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CF23CD-89AE-F54A-8736-0B2F4093DDE4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5BFB27-4A81-8C4A-BE40-4B89744595BE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305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Documentation info:</a:t>
            </a:r>
          </a:p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2293" name="AutoShape 5"/>
          <p:cNvSpPr>
            <a:spLocks/>
          </p:cNvSpPr>
          <p:nvPr/>
        </p:nvSpPr>
        <p:spPr bwMode="auto">
          <a:xfrm rot="-5400000">
            <a:off x="4533900" y="1181100"/>
            <a:ext cx="304800" cy="2667000"/>
          </a:xfrm>
          <a:prstGeom prst="leftBrace">
            <a:avLst>
              <a:gd name="adj1" fmla="val 7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 rot="-5400000">
            <a:off x="6896100" y="19431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 rot="-3400210">
            <a:off x="-12652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Type of value returned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 rot="-3400210">
            <a:off x="-4270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Name of function 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 rot="-3400210">
            <a:off x="1508125" y="42068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First arg type and formal name</a:t>
            </a:r>
            <a:br>
              <a:rPr lang="en-US" sz="1800"/>
            </a:br>
            <a:r>
              <a:rPr lang="en-US" sz="1800"/>
              <a:t>(required, since no brackets)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 rot="-3400210">
            <a:off x="2773363" y="43894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[ ] indicate optional arguments</a:t>
            </a:r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 flipV="1">
            <a:off x="6096000" y="2362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0" name="Freeform 13"/>
          <p:cNvSpPr>
            <a:spLocks/>
          </p:cNvSpPr>
          <p:nvPr/>
        </p:nvSpPr>
        <p:spPr bwMode="auto">
          <a:xfrm>
            <a:off x="6324600" y="1371600"/>
            <a:ext cx="1447800" cy="304800"/>
          </a:xfrm>
          <a:custGeom>
            <a:avLst/>
            <a:gdLst>
              <a:gd name="T0" fmla="*/ 0 w 912"/>
              <a:gd name="T1" fmla="*/ 2147483647 h 192"/>
              <a:gd name="T2" fmla="*/ 2147483647 w 912"/>
              <a:gd name="T3" fmla="*/ 0 h 192"/>
              <a:gd name="T4" fmla="*/ 2147483647 w 912"/>
              <a:gd name="T5" fmla="*/ 2147483647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0" y="192"/>
                </a:moveTo>
                <a:cubicBezTo>
                  <a:pt x="116" y="96"/>
                  <a:pt x="232" y="0"/>
                  <a:pt x="384" y="0"/>
                </a:cubicBezTo>
                <a:cubicBezTo>
                  <a:pt x="536" y="0"/>
                  <a:pt x="824" y="160"/>
                  <a:pt x="912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1" name="Text Box 14"/>
          <p:cNvSpPr txBox="1">
            <a:spLocks noChangeArrowheads="1"/>
          </p:cNvSpPr>
          <p:nvPr/>
        </p:nvSpPr>
        <p:spPr bwMode="auto">
          <a:xfrm rot="-3400210">
            <a:off x="3648076" y="4270375"/>
            <a:ext cx="41148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next argument type and name</a:t>
            </a:r>
            <a:br>
              <a:rPr lang="en-US" sz="1800"/>
            </a:br>
            <a:r>
              <a:rPr lang="en-US" sz="2000"/>
              <a:t>(in this case it may be any simple type)</a:t>
            </a:r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 rot="-3400210">
            <a:off x="5013325" y="43592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… indicates previous argument repeated zero or more times</a:t>
            </a:r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 flipV="1">
            <a:off x="82296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 rot="-3400210">
            <a:off x="-46037" y="42370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( ) indicate printf is a function</a:t>
            </a:r>
          </a:p>
        </p:txBody>
      </p:sp>
      <p:sp>
        <p:nvSpPr>
          <p:cNvPr id="12305" name="Freeform 19"/>
          <p:cNvSpPr>
            <a:spLocks/>
          </p:cNvSpPr>
          <p:nvPr/>
        </p:nvSpPr>
        <p:spPr bwMode="auto">
          <a:xfrm>
            <a:off x="3276600" y="749300"/>
            <a:ext cx="5181600" cy="927100"/>
          </a:xfrm>
          <a:custGeom>
            <a:avLst/>
            <a:gdLst>
              <a:gd name="T0" fmla="*/ 0 w 3264"/>
              <a:gd name="T1" fmla="*/ 2147483647 h 584"/>
              <a:gd name="T2" fmla="*/ 2147483647 w 3264"/>
              <a:gd name="T3" fmla="*/ 2147483647 h 584"/>
              <a:gd name="T4" fmla="*/ 2147483647 w 3264"/>
              <a:gd name="T5" fmla="*/ 2147483647 h 584"/>
              <a:gd name="T6" fmla="*/ 0 60000 65536"/>
              <a:gd name="T7" fmla="*/ 0 60000 65536"/>
              <a:gd name="T8" fmla="*/ 0 60000 65536"/>
              <a:gd name="T9" fmla="*/ 0 w 3264"/>
              <a:gd name="T10" fmla="*/ 0 h 584"/>
              <a:gd name="T11" fmla="*/ 3264 w 3264"/>
              <a:gd name="T12" fmla="*/ 584 h 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4" h="584">
                <a:moveTo>
                  <a:pt x="0" y="584"/>
                </a:moveTo>
                <a:cubicBezTo>
                  <a:pt x="592" y="300"/>
                  <a:pt x="1184" y="16"/>
                  <a:pt x="1728" y="8"/>
                </a:cubicBezTo>
                <a:cubicBezTo>
                  <a:pt x="2272" y="0"/>
                  <a:pt x="2768" y="268"/>
                  <a:pt x="3264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E4F1EA-D834-A84A-85C9-9DD8585171B2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31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C5E34-215B-8846-913D-EF4799D43C9F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3317" name="Text Box 18"/>
          <p:cNvSpPr txBox="1">
            <a:spLocks noChangeArrowheads="1"/>
          </p:cNvSpPr>
          <p:nvPr/>
        </p:nvSpPr>
        <p:spPr bwMode="auto">
          <a:xfrm>
            <a:off x="762000" y="1905000"/>
            <a:ext cx="693420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of value returned (</a:t>
            </a:r>
            <a:r>
              <a:rPr lang="en-US" sz="1800">
                <a:latin typeface="Courier New" charset="0"/>
              </a:rPr>
              <a:t>int</a:t>
            </a:r>
            <a:r>
              <a:rPr lang="en-US" sz="1800"/>
              <a:t> in this case)</a:t>
            </a:r>
          </a:p>
          <a:p>
            <a:pPr>
              <a:buFontTx/>
              <a:buChar char="•"/>
            </a:pPr>
            <a:r>
              <a:rPr lang="en-US" sz="1800"/>
              <a:t>All functions return at most one value.  </a:t>
            </a:r>
          </a:p>
          <a:p>
            <a:pPr>
              <a:buFontTx/>
              <a:buChar char="•"/>
            </a:pPr>
            <a:r>
              <a:rPr lang="en-US" sz="1800"/>
              <a:t>The type </a:t>
            </a:r>
            <a:r>
              <a:rPr lang="en-US" sz="1800">
                <a:latin typeface="Courier New" charset="0"/>
              </a:rPr>
              <a:t>void</a:t>
            </a:r>
            <a:r>
              <a:rPr lang="en-US" sz="1800"/>
              <a:t> is used to indicate a function returns no value</a:t>
            </a:r>
          </a:p>
          <a:p>
            <a:pPr>
              <a:buFontTx/>
              <a:buChar char="•"/>
            </a:pPr>
            <a:r>
              <a:rPr lang="en-US" sz="1800"/>
              <a:t>There is no requirement to use the value returned.</a:t>
            </a:r>
          </a:p>
          <a:p>
            <a:pPr>
              <a:buFontTx/>
              <a:buChar char="•"/>
            </a:pPr>
            <a:r>
              <a:rPr lang="en-US" sz="1800"/>
              <a:t>The </a:t>
            </a:r>
            <a:r>
              <a:rPr lang="en-US" sz="1800">
                <a:latin typeface="Courier New" charset="0"/>
              </a:rPr>
              <a:t>printf()</a:t>
            </a:r>
            <a:r>
              <a:rPr lang="en-US" sz="1800"/>
              <a:t> function returns the number of characters printed (including spaces); returns negative value if error occurs.</a:t>
            </a:r>
          </a:p>
        </p:txBody>
      </p:sp>
      <p:sp>
        <p:nvSpPr>
          <p:cNvPr id="13318" name="AutoShape 19"/>
          <p:cNvSpPr>
            <a:spLocks noChangeArrowheads="1"/>
          </p:cNvSpPr>
          <p:nvPr/>
        </p:nvSpPr>
        <p:spPr bwMode="auto">
          <a:xfrm>
            <a:off x="1371600" y="1066800"/>
            <a:ext cx="609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65DB4C-FD34-6846-B45F-1A997B78DDFF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7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DF2471-DD7D-D44E-8574-A07D3357CDBD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62000" y="1905000"/>
            <a:ext cx="69342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Name of function; </a:t>
            </a:r>
            <a:r>
              <a:rPr lang="en-US" sz="1800">
                <a:latin typeface="Courier New" charset="0"/>
              </a:rPr>
              <a:t>printf( )</a:t>
            </a:r>
            <a:r>
              <a:rPr lang="en-US" sz="1800"/>
              <a:t> in this case</a:t>
            </a:r>
          </a:p>
          <a:p>
            <a:pPr>
              <a:buFontTx/>
              <a:buChar char="•"/>
            </a:pPr>
            <a:r>
              <a:rPr lang="en-US" sz="1800"/>
              <a:t>A function name is ALWAYS followed by a set of (), even if the function takes no arguments</a:t>
            </a:r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1981200" y="1066800"/>
            <a:ext cx="1143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4343" name="AutoShape 8"/>
          <p:cNvSpPr>
            <a:spLocks noChangeArrowheads="1"/>
          </p:cNvSpPr>
          <p:nvPr/>
        </p:nvSpPr>
        <p:spPr bwMode="auto">
          <a:xfrm>
            <a:off x="8305800" y="1066800"/>
            <a:ext cx="228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714933-29F4-1141-87FC-FD93E489B655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7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7A0BD9-AE17-314D-9D4A-3DBE1A34C234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(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) and name (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) of first argument</a:t>
            </a:r>
          </a:p>
          <a:p>
            <a:pPr>
              <a:buFontTx/>
              <a:buChar char="•"/>
            </a:pPr>
            <a:r>
              <a:rPr lang="en-US" sz="1800"/>
              <a:t>For the moment, 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 can be thought of as a series of characters enclosed in double quotes</a:t>
            </a:r>
          </a:p>
          <a:p>
            <a:pPr>
              <a:buFontTx/>
              <a:buChar char="•"/>
            </a:pPr>
            <a:r>
              <a:rPr lang="en-US" sz="1800"/>
              <a:t>The name 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 may be thought of as a code indicating how the arguments are to be interpreted, and how the output should look.</a:t>
            </a:r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3124200" y="1066800"/>
            <a:ext cx="2819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731077-E5D5-3E4C-8BA6-A8CCBD394E36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5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9C5D6A-80CF-264F-AB33-8554900224C7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zero of more optional arguments, each preceded by a comma</a:t>
            </a:r>
          </a:p>
          <a:p>
            <a:pPr>
              <a:buFontTx/>
              <a:buChar char="•"/>
            </a:pPr>
            <a:r>
              <a:rPr lang="en-US" sz="1800"/>
              <a:t>zero because of the … </a:t>
            </a:r>
          </a:p>
          <a:p>
            <a:pPr>
              <a:buFontTx/>
              <a:buChar char="•"/>
            </a:pPr>
            <a:r>
              <a:rPr lang="en-US" sz="1800"/>
              <a:t>optional because of the [  ]</a:t>
            </a:r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6019800" y="1066800"/>
            <a:ext cx="2286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53CFAF-FC13-3743-9C0E-8A7D3C3FA0F6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8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6361E0-8C4A-424C-A1D1-5B8180174FCF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3072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Used to get input from user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Returns number of items successfully assigned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First argument is format specifiers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Essentially same as </a:t>
            </a:r>
            <a:r>
              <a:rPr lang="en-US" sz="2400">
                <a:latin typeface="Courier New" charset="0"/>
                <a:cs typeface="Courier New" charset="0"/>
              </a:rPr>
              <a:t>printf()</a:t>
            </a:r>
            <a:r>
              <a:rPr lang="en-US" sz="2400">
                <a:latin typeface="Arial" charset="0"/>
              </a:rPr>
              <a:t> format string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Every format specifier (</a:t>
            </a:r>
            <a:r>
              <a:rPr lang="en-US" sz="2400">
                <a:latin typeface="Courier New" charset="0"/>
                <a:cs typeface="Courier New" charset="0"/>
              </a:rPr>
              <a:t>%d</a:t>
            </a:r>
            <a:r>
              <a:rPr lang="en-US" sz="2400">
                <a:latin typeface="Arial" charset="0"/>
              </a:rPr>
              <a:t>, </a:t>
            </a:r>
            <a:r>
              <a:rPr lang="en-US" sz="2400">
                <a:latin typeface="Courier New" charset="0"/>
                <a:cs typeface="Courier New" charset="0"/>
              </a:rPr>
              <a:t>%lf</a:t>
            </a:r>
            <a:r>
              <a:rPr lang="en-US" sz="2400">
                <a:latin typeface="Arial" charset="0"/>
              </a:rPr>
              <a:t>, etc.) corresponds to an input value to be read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Format string can contain other characters, which will be ignored if they are present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If they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sz="2000">
                <a:latin typeface="Arial" charset="0"/>
              </a:rPr>
              <a:t>re not, you have a problem …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Remaining arguments are variable 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Use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address of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 operator: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&amp;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 example, given: </a:t>
            </a:r>
            <a:r>
              <a:rPr lang="en-US" sz="2400">
                <a:latin typeface="Courier New" charset="0"/>
                <a:cs typeface="Courier New" charset="0"/>
              </a:rPr>
              <a:t>int a;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latin typeface="Arial" charset="0"/>
                <a:sym typeface="Wingdings" charset="0"/>
              </a:rPr>
              <a:t>	 The address of </a:t>
            </a:r>
            <a:r>
              <a:rPr lang="en-US" sz="2400">
                <a:latin typeface="Courier New" charset="0"/>
                <a:cs typeface="Courier New" charset="0"/>
                <a:sym typeface="Wingdings" charset="0"/>
              </a:rPr>
              <a:t>a</a:t>
            </a:r>
            <a:r>
              <a:rPr lang="en-US" sz="2400">
                <a:latin typeface="Arial" charset="0"/>
                <a:sym typeface="Wingdings" charset="0"/>
              </a:rPr>
              <a:t> is: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&amp;a</a:t>
            </a:r>
            <a:endParaRPr lang="en-US" sz="2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83D8E56-2410-4C40-BE2A-B13BD0E3FAE4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5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Visual Studio users will see an error message when using scanf()</a:t>
            </a:r>
          </a:p>
          <a:p>
            <a:pPr lvl="1"/>
            <a:r>
              <a:rPr lang="en-US">
                <a:latin typeface="Arial" charset="0"/>
              </a:rPr>
              <a:t>Function is technically not secure (not that it matters for our purposes)</a:t>
            </a:r>
          </a:p>
          <a:p>
            <a:pPr lvl="1"/>
            <a:r>
              <a:rPr lang="en-US">
                <a:latin typeface="Arial" charset="0"/>
              </a:rPr>
              <a:t>Suggests use of scanf_s()</a:t>
            </a:r>
          </a:p>
          <a:p>
            <a:pPr lvl="2"/>
            <a:r>
              <a:rPr lang="en-US">
                <a:latin typeface="Arial" charset="0"/>
              </a:rPr>
              <a:t>Windows-specific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secure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scan function</a:t>
            </a:r>
          </a:p>
          <a:p>
            <a:r>
              <a:rPr lang="en-US">
                <a:latin typeface="Arial" charset="0"/>
              </a:rPr>
              <a:t>Preferred method of removing warnings: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#define </a:t>
            </a:r>
            <a:r>
              <a:rPr lang="en-US" b="1">
                <a:latin typeface="Courier New" charset="0"/>
                <a:cs typeface="Courier New" charset="0"/>
              </a:rPr>
              <a:t>_CRT_SECURE_NO_WARNINGS</a:t>
            </a:r>
          </a:p>
          <a:p>
            <a:r>
              <a:rPr lang="en-US">
                <a:latin typeface="Arial" charset="0"/>
              </a:rPr>
              <a:t>That line must come before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&lt;stdio.h&gt;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and scanf_s()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627C91-C462-3F45-A1E8-065FF0B3E164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7FFB39-6A75-984D-96DE-C2375AE4B24D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F6215A-D46F-614D-9CAF-F9B1479A0DC4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09600" y="137160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Documentation info: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>
                <a:latin typeface="Courier New" charset="0"/>
              </a:rPr>
              <a:t> scanf(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381000" y="3048000"/>
            <a:ext cx="81534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format - is format specifiers similar to printf() specifiers</a:t>
            </a:r>
          </a:p>
          <a:p>
            <a:pPr>
              <a:spcBef>
                <a:spcPct val="50000"/>
              </a:spcBef>
            </a:pPr>
            <a:r>
              <a:rPr lang="en-US" sz="1800"/>
              <a:t>arguments - are ADDRESSES of where to store what the user enters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08E198-2F79-AE41-AA6F-690F13768147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34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1365C6-BF3E-BA44-90F9-B73517E9B20E}" type="slidenum">
              <a:rPr lang="en-US">
                <a:latin typeface="Garamond" charset="0"/>
              </a:rPr>
              <a:pPr eaLnBrk="1" hangingPunct="1"/>
              <a:t>29</a:t>
            </a:fld>
            <a:endParaRPr lang="en-US">
              <a:latin typeface="Garamond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45720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float rate;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scanf("%d %f",&amp;hours,&amp;rate);</a:t>
            </a: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If user types: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34 5.7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172200" y="30480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315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029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172200" y="35814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315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029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6172200" y="48768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7315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029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172200" y="54102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5.7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7315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029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 flipV="1">
            <a:off x="20574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2590800" y="2514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 flipV="1">
            <a:off x="2514600" y="2438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3657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52600" y="4495800"/>
            <a:ext cx="3733800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39A4F2-7BCA-AC4F-BBE7-FD15F1674DA0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5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Basic C program structure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184275"/>
            <a:ext cx="8229600" cy="4987925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Preprocessor directives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#include</a:t>
            </a:r>
            <a:r>
              <a:rPr lang="en-US" sz="2400" dirty="0">
                <a:latin typeface="Arial" charset="0"/>
              </a:rPr>
              <a:t>: typically used to specify library files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 smtClean="0">
                <a:latin typeface="Arial" charset="0"/>
              </a:rPr>
              <a:t>Main </a:t>
            </a:r>
            <a:r>
              <a:rPr lang="en-US" sz="2800" dirty="0">
                <a:latin typeface="Arial" charset="0"/>
              </a:rPr>
              <a:t>program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Starts with: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main()</a:t>
            </a:r>
            <a:r>
              <a:rPr lang="en-US" sz="2400" dirty="0">
                <a:latin typeface="Arial" charset="0"/>
                <a:cs typeface="Courier New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void main()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Enclosed in block: specified by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{ }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Ends with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return 0;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Indicates successful completion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 smtClean="0">
                <a:latin typeface="Arial" charset="0"/>
              </a:rPr>
              <a:t>Optional if </a:t>
            </a:r>
            <a:r>
              <a:rPr lang="en-US" sz="2000" dirty="0">
                <a:latin typeface="Courier New" charset="0"/>
                <a:cs typeface="Courier New" charset="0"/>
              </a:rPr>
              <a:t>main()</a:t>
            </a:r>
            <a:r>
              <a:rPr lang="en-US" sz="2000" dirty="0">
                <a:latin typeface="Arial" charset="0"/>
              </a:rPr>
              <a:t> is </a:t>
            </a:r>
            <a:r>
              <a:rPr lang="en-US" sz="2000" dirty="0" smtClean="0">
                <a:latin typeface="Courier New" charset="0"/>
                <a:cs typeface="Courier New" charset="0"/>
              </a:rPr>
              <a:t>void</a:t>
            </a:r>
          </a:p>
          <a:p>
            <a:pPr lvl="3" eaLnBrk="1" hangingPunct="1">
              <a:lnSpc>
                <a:spcPct val="70000"/>
              </a:lnSpc>
            </a:pPr>
            <a:r>
              <a:rPr lang="en-US" sz="1800" dirty="0" smtClean="0">
                <a:latin typeface="Arial"/>
                <a:cs typeface="Arial"/>
              </a:rPr>
              <a:t>Doesn’t return value: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return;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Basic output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Call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cs typeface="Courier New" charset="0"/>
              </a:rPr>
              <a:t>&lt;string&gt;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&lt;string&gt; can be replaced by characters enclosed in double quotes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May include escape sequence, e.g.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\n</a:t>
            </a:r>
            <a:r>
              <a:rPr lang="en-US" sz="2000" dirty="0">
                <a:latin typeface="Arial" charset="0"/>
              </a:rPr>
              <a:t> (new line)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8AEF7E-E733-6E4B-8DC3-0C656DB205D3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568B8F-E0B3-F44B-B879-11AB56637332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format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 err="1">
                <a:latin typeface="Courier New" charset="0"/>
                <a:cs typeface="Courier New" charset="0"/>
              </a:rPr>
              <a:t>scanf</a:t>
            </a:r>
            <a:r>
              <a:rPr lang="en-US" sz="2600" dirty="0">
                <a:latin typeface="Courier New" charset="0"/>
                <a:cs typeface="Courier New" charset="0"/>
              </a:rPr>
              <a:t>()</a:t>
            </a:r>
            <a:r>
              <a:rPr lang="en-US" sz="2600" dirty="0">
                <a:latin typeface="Arial" charset="0"/>
              </a:rPr>
              <a:t> will skip space characters for all types but </a:t>
            </a:r>
            <a:r>
              <a:rPr lang="en-US" sz="2600" dirty="0">
                <a:latin typeface="Courier New" charset="0"/>
                <a:cs typeface="Courier New" charset="0"/>
              </a:rPr>
              <a:t>%c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Read input until it finds something </a:t>
            </a:r>
            <a:r>
              <a:rPr lang="en-US" sz="2200" dirty="0" smtClean="0">
                <a:latin typeface="Arial" charset="0"/>
              </a:rPr>
              <a:t>that’s </a:t>
            </a:r>
            <a:r>
              <a:rPr lang="en-US" sz="2200" dirty="0">
                <a:latin typeface="Arial" charset="0"/>
              </a:rPr>
              <a:t>not a space, then see if it matches the desired type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If type matches, value will be stored in specified variable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If type </a:t>
            </a:r>
            <a:r>
              <a:rPr lang="en-US" sz="1900" dirty="0" smtClean="0">
                <a:latin typeface="Arial" charset="0"/>
              </a:rPr>
              <a:t>doesn’t </a:t>
            </a:r>
            <a:r>
              <a:rPr lang="en-US" sz="1900" dirty="0">
                <a:latin typeface="Arial" charset="0"/>
              </a:rPr>
              <a:t>match, nothing stored; function stops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Space in string only matters if using </a:t>
            </a:r>
            <a:r>
              <a:rPr lang="en-US" sz="2200" dirty="0">
                <a:latin typeface="Courier New" charset="0"/>
                <a:cs typeface="Courier New" charset="0"/>
              </a:rPr>
              <a:t>%c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ourier New" charset="0"/>
                <a:cs typeface="Courier New" charset="0"/>
              </a:rPr>
              <a:t>%c</a:t>
            </a:r>
            <a:r>
              <a:rPr lang="en-US" sz="2600" dirty="0">
                <a:latin typeface="Arial" charset="0"/>
              </a:rPr>
              <a:t> will read </a:t>
            </a:r>
            <a:r>
              <a:rPr lang="en-US" sz="2600" u="sng" dirty="0">
                <a:latin typeface="Arial" charset="0"/>
              </a:rPr>
              <a:t>any</a:t>
            </a:r>
            <a:r>
              <a:rPr lang="en-US" sz="2600" dirty="0">
                <a:latin typeface="Arial" charset="0"/>
              </a:rPr>
              <a:t> character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Includes spaces, newlines, etc.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Example: given </a:t>
            </a:r>
            <a:r>
              <a:rPr lang="en-US" sz="2200" dirty="0" err="1">
                <a:latin typeface="Courier New" charset="0"/>
                <a:cs typeface="Courier New" charset="0"/>
              </a:rPr>
              <a:t>scanf</a:t>
            </a:r>
            <a:r>
              <a:rPr lang="en-US" sz="2200" dirty="0">
                <a:latin typeface="Courier New" charset="0"/>
                <a:cs typeface="Courier New" charset="0"/>
              </a:rPr>
              <a:t>("%</a:t>
            </a:r>
            <a:r>
              <a:rPr lang="en-US" sz="2200" dirty="0" err="1">
                <a:latin typeface="Courier New" charset="0"/>
                <a:cs typeface="Courier New" charset="0"/>
              </a:rPr>
              <a:t>d%c</a:t>
            </a:r>
            <a:r>
              <a:rPr lang="en-US" sz="2200" dirty="0">
                <a:latin typeface="Courier New" charset="0"/>
                <a:cs typeface="Courier New" charset="0"/>
              </a:rPr>
              <a:t>", &amp;</a:t>
            </a:r>
            <a:r>
              <a:rPr lang="en-US" sz="2200" dirty="0" err="1">
                <a:latin typeface="Courier New" charset="0"/>
                <a:cs typeface="Courier New" charset="0"/>
              </a:rPr>
              <a:t>i</a:t>
            </a:r>
            <a:r>
              <a:rPr lang="en-US" sz="2200" dirty="0">
                <a:latin typeface="Courier New" charset="0"/>
                <a:cs typeface="Courier New" charset="0"/>
              </a:rPr>
              <a:t>, &amp;c);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Input: 	</a:t>
            </a:r>
            <a:r>
              <a:rPr lang="en-US" sz="1900" dirty="0">
                <a:latin typeface="Courier New" charset="0"/>
                <a:cs typeface="Courier New" charset="0"/>
              </a:rPr>
              <a:t>3a</a:t>
            </a:r>
            <a:r>
              <a:rPr lang="en-US" sz="1900" dirty="0">
                <a:latin typeface="Arial" charset="0"/>
              </a:rPr>
              <a:t> 	</a:t>
            </a:r>
            <a:r>
              <a:rPr lang="en-US" sz="1900" dirty="0">
                <a:latin typeface="Arial" charset="0"/>
                <a:sym typeface="Wingdings" charset="0"/>
              </a:rPr>
              <a:t> </a:t>
            </a:r>
            <a:r>
              <a:rPr lang="en-US" sz="1900" dirty="0" err="1">
                <a:latin typeface="Courier New" charset="0"/>
                <a:cs typeface="Courier New" charset="0"/>
                <a:sym typeface="Wingdings" charset="0"/>
              </a:rPr>
              <a:t>i</a:t>
            </a:r>
            <a:r>
              <a:rPr lang="en-US" sz="1900" dirty="0">
                <a:latin typeface="Courier New" charset="0"/>
                <a:cs typeface="Courier New" charset="0"/>
                <a:sym typeface="Wingdings" charset="0"/>
              </a:rPr>
              <a:t> = 3, c = 'a'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Input: 	</a:t>
            </a:r>
            <a:r>
              <a:rPr lang="en-US" sz="1900" dirty="0">
                <a:latin typeface="Courier New" charset="0"/>
                <a:cs typeface="Courier New" charset="0"/>
              </a:rPr>
              <a:t>3 a</a:t>
            </a:r>
            <a:r>
              <a:rPr lang="en-US" sz="1900" dirty="0">
                <a:latin typeface="Arial" charset="0"/>
              </a:rPr>
              <a:t> 	</a:t>
            </a:r>
            <a:r>
              <a:rPr lang="en-US" sz="1900" dirty="0">
                <a:latin typeface="Arial" charset="0"/>
                <a:sym typeface="Wingdings" charset="0"/>
              </a:rPr>
              <a:t> </a:t>
            </a:r>
            <a:r>
              <a:rPr lang="en-US" sz="1900" dirty="0" err="1">
                <a:latin typeface="Courier New" charset="0"/>
                <a:cs typeface="Courier New" charset="0"/>
                <a:sym typeface="Wingdings" charset="0"/>
              </a:rPr>
              <a:t>i</a:t>
            </a:r>
            <a:r>
              <a:rPr lang="en-US" sz="1900" dirty="0">
                <a:latin typeface="Courier New" charset="0"/>
                <a:cs typeface="Courier New" charset="0"/>
                <a:sym typeface="Wingdings" charset="0"/>
              </a:rPr>
              <a:t> = 3, c = ' '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Input:  	</a:t>
            </a:r>
            <a:r>
              <a:rPr lang="en-US" sz="1900" dirty="0">
                <a:latin typeface="Courier New" charset="0"/>
                <a:cs typeface="Courier New" charset="0"/>
              </a:rPr>
              <a:t>3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Courier New" charset="0"/>
                <a:cs typeface="Courier New" charset="0"/>
              </a:rPr>
              <a:t>	    	</a:t>
            </a:r>
            <a:r>
              <a:rPr lang="en-US" sz="1900" dirty="0" smtClean="0">
                <a:latin typeface="Courier New" charset="0"/>
                <a:cs typeface="Courier New" charset="0"/>
              </a:rPr>
              <a:t>a</a:t>
            </a:r>
            <a:r>
              <a:rPr lang="en-US" sz="1900" dirty="0" smtClean="0">
                <a:latin typeface="Arial" charset="0"/>
              </a:rPr>
              <a:t> </a:t>
            </a:r>
            <a:r>
              <a:rPr lang="en-US" sz="1900" dirty="0">
                <a:latin typeface="Arial" charset="0"/>
              </a:rPr>
              <a:t>	</a:t>
            </a:r>
            <a:r>
              <a:rPr lang="en-US" sz="1900" dirty="0">
                <a:latin typeface="Arial" charset="0"/>
                <a:sym typeface="Wingdings" charset="0"/>
              </a:rPr>
              <a:t> </a:t>
            </a:r>
            <a:r>
              <a:rPr lang="en-US" sz="1900" dirty="0" err="1">
                <a:latin typeface="Courier New" charset="0"/>
                <a:cs typeface="Courier New" charset="0"/>
                <a:sym typeface="Wingdings" charset="0"/>
              </a:rPr>
              <a:t>i</a:t>
            </a:r>
            <a:r>
              <a:rPr lang="en-US" sz="1900" dirty="0">
                <a:latin typeface="Courier New" charset="0"/>
                <a:cs typeface="Courier New" charset="0"/>
                <a:sym typeface="Wingdings" charset="0"/>
              </a:rPr>
              <a:t> = 3, c = '\n' </a:t>
            </a:r>
            <a:r>
              <a:rPr lang="en-US" sz="1900" dirty="0">
                <a:latin typeface="Arial" charset="0"/>
                <a:cs typeface="Courier New" charset="0"/>
                <a:sym typeface="Wingdings" charset="0"/>
              </a:rPr>
              <a:t>(assuming newline 					</a:t>
            </a:r>
            <a:r>
              <a:rPr lang="en-US" sz="1900" dirty="0" smtClean="0">
                <a:latin typeface="Arial" charset="0"/>
                <a:cs typeface="Courier New" charset="0"/>
                <a:sym typeface="Wingdings" charset="0"/>
              </a:rPr>
              <a:t>directly </a:t>
            </a:r>
            <a:r>
              <a:rPr lang="en-US" sz="1900" dirty="0">
                <a:latin typeface="Arial" charset="0"/>
                <a:cs typeface="Courier New" charset="0"/>
                <a:sym typeface="Wingdings" charset="0"/>
              </a:rPr>
              <a:t>after 3)</a:t>
            </a:r>
            <a:endParaRPr lang="en-US" sz="19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F48A32-3981-C246-9280-EF478BF427A2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1CE7B6-4980-4F4B-9C95-904F246E2D71}" type="slidenum">
              <a:rPr lang="en-US">
                <a:latin typeface="Garamond" charset="0"/>
              </a:rPr>
              <a:pPr eaLnBrk="1" hangingPunct="1"/>
              <a:t>30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>
                <a:ea typeface="+mn-ea"/>
              </a:rPr>
              <a:t> returns # of </a:t>
            </a:r>
            <a:r>
              <a:rPr lang="en-US" dirty="0" smtClean="0">
                <a:ea typeface="+mn-ea"/>
              </a:rPr>
              <a:t>successfully read </a:t>
            </a:r>
            <a:r>
              <a:rPr lang="en-US" dirty="0">
                <a:ea typeface="+mn-ea"/>
              </a:rPr>
              <a:t>items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Ex.: given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&amp;x, &amp;y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 smtClean="0">
                <a:sym typeface="Wingdings" pitchFamily="2" charset="2"/>
              </a:rPr>
              <a:t>, 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7.2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.3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is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x1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y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both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Can assign return value to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Example: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;		// # input values read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("%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d%d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&amp;x, &amp;y);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2212D9-CA3E-7941-B81B-348AD2510ACE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B652EF-08D0-E345-8E46-D893845E412F}" type="slidenum">
              <a:rPr lang="en-US">
                <a:latin typeface="Garamond" charset="0"/>
              </a:rPr>
              <a:pPr eaLnBrk="1" hangingPunct="1"/>
              <a:t>31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Variables: </a:t>
            </a:r>
            <a:r>
              <a:rPr lang="en-US">
                <a:latin typeface="Courier New" charset="0"/>
                <a:cs typeface="Courier New" charset="0"/>
              </a:rPr>
              <a:t>int i; double d; char c;</a:t>
            </a:r>
          </a:p>
          <a:p>
            <a:r>
              <a:rPr lang="en-US">
                <a:latin typeface="Arial" charset="0"/>
                <a:cs typeface="Courier New" charset="0"/>
              </a:rPr>
              <a:t>What values are read for each of the following inputs and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  <a:cs typeface="Courier New" charset="0"/>
              </a:rPr>
              <a:t> calls? Assume the input is as follows: </a:t>
            </a:r>
            <a:r>
              <a:rPr lang="en-US">
                <a:latin typeface="Courier New" charset="0"/>
                <a:cs typeface="Courier New" charset="0"/>
              </a:rPr>
              <a:t>34 5.7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scanf("%d%lf", &amp;i, &amp;d) </a:t>
            </a:r>
            <a:endParaRPr lang="en-US">
              <a:latin typeface="Courier New" charset="0"/>
              <a:cs typeface="Courier New" charset="0"/>
              <a:sym typeface="Wingdings" charset="0"/>
            </a:endParaRP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      %lf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&amp;d)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%lf%d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&amp;d, &amp;i)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935305-6CFF-A44F-812C-96AF9B14C048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6B9F9C-7574-FA49-B108-D7EC89A93585}" type="slidenum">
              <a:rPr lang="en-US">
                <a:latin typeface="Garamond" charset="0"/>
              </a:rPr>
              <a:pPr eaLnBrk="1" hangingPunct="1"/>
              <a:t>32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What values are read for each of the following inputs and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Courier New" pitchFamily="49" charset="0"/>
              </a:rPr>
              <a:t> calls?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      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lf%d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&amp;d, &amp;i)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 = 34, i = 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= ' '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(space)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 '5'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8AABA4-D5BE-0E4E-8712-4186DEB9A9C3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D00587-BB77-8947-8103-D303F3F2C73B}" type="slidenum">
              <a:rPr lang="en-US">
                <a:latin typeface="Garamond" charset="0"/>
              </a:rPr>
              <a:pPr eaLnBrk="1" hangingPunct="1"/>
              <a:t>33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1BB622-E451-8543-A39A-E1CC475B1F10}" type="slidenum">
              <a:rPr lang="en-US">
                <a:latin typeface="Garamond" charset="0"/>
              </a:rPr>
              <a:pPr eaLnBrk="1" hangingPunct="1"/>
              <a:t>34</a:t>
            </a:fld>
            <a:endParaRPr lang="en-US">
              <a:latin typeface="Garamond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Using scanf() and printf() together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float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scanf("%d",&amp;hours);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F11084-970C-164E-869D-2C3A75667EE4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1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763061-22BB-DD41-B4AF-10086E2265F5}" type="slidenum">
              <a:rPr lang="en-US">
                <a:latin typeface="Garamond" charset="0"/>
              </a:rPr>
              <a:pPr eaLnBrk="1" hangingPunct="1"/>
              <a:t>35</a:t>
            </a:fld>
            <a:endParaRPr lang="en-US">
              <a:latin typeface="Garamond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 - Payroll Ver 2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$%lf\n",grosspay);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CAAA86-47A7-8149-9C39-E8B912AB6B76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6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PE1 (Flowcharts, debugging)</a:t>
            </a:r>
          </a:p>
          <a:p>
            <a:pPr lvl="1"/>
            <a:r>
              <a:rPr lang="en-US" smtClean="0">
                <a:latin typeface="Arial" charset="0"/>
              </a:rPr>
              <a:t>Conditional statements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1 due Thursday, 5/19</a:t>
            </a:r>
          </a:p>
          <a:p>
            <a:pPr lvl="2"/>
            <a:r>
              <a:rPr lang="en-US" dirty="0"/>
              <a:t>10 points: e-mail Dr. Geiger for shared </a:t>
            </a:r>
            <a:r>
              <a:rPr lang="en-US" dirty="0" err="1"/>
              <a:t>Dropbox</a:t>
            </a:r>
            <a:r>
              <a:rPr lang="en-US" dirty="0"/>
              <a:t> folder</a:t>
            </a:r>
          </a:p>
          <a:p>
            <a:pPr lvl="2"/>
            <a:r>
              <a:rPr lang="en-US" dirty="0"/>
              <a:t>10 points: introduce yourself to your instructor</a:t>
            </a:r>
          </a:p>
          <a:p>
            <a:pPr lvl="2"/>
            <a:r>
              <a:rPr lang="en-US" dirty="0"/>
              <a:t>30 points: complete simple C program</a:t>
            </a:r>
          </a:p>
          <a:p>
            <a:pPr lvl="1"/>
            <a:r>
              <a:rPr lang="en-US" dirty="0"/>
              <a:t>Exam 3: 6/23, not 6/27</a:t>
            </a:r>
          </a:p>
          <a:p>
            <a:pPr lvl="1"/>
            <a:r>
              <a:rPr lang="en-US" dirty="0"/>
              <a:t>Sign up for the course discussion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BEE79D-83DE-234D-9EFA-077B6A020941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D74FDE-FEE1-CB45-8B27-E9C911E01F27}" type="slidenum">
              <a:rPr lang="en-US">
                <a:latin typeface="Garamond" charset="0"/>
              </a:rPr>
              <a:pPr eaLnBrk="1" hangingPunct="1"/>
              <a:t>36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8AF475-F043-F547-94D7-3C7307BFFB2B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A0EE8D-93CA-724E-8D99-054BC891BE3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Variables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Four basic data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int, float, double, char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Arial" charset="0"/>
                <a:cs typeface="Courier New" charset="0"/>
              </a:rPr>
              <a:t>Have name, type, value, memory location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Variable declarations: 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int x;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float a, b;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double m = 2.35;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Assignments: examples with variables above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a = 7.5;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x = a + 2; 		</a:t>
            </a:r>
            <a:r>
              <a:rPr lang="en-US" sz="2400" b="1" i="1">
                <a:latin typeface="Courier New" charset="0"/>
                <a:cs typeface="Courier New" charset="0"/>
              </a:rPr>
              <a:t>x = 9, not 9.5</a:t>
            </a:r>
            <a:endParaRPr lang="en-US" sz="2400" b="1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m = m – 1;		</a:t>
            </a:r>
            <a:r>
              <a:rPr lang="en-US" sz="2400" b="1" i="1">
                <a:latin typeface="Courier New" charset="0"/>
                <a:cs typeface="Courier New" charset="0"/>
              </a:rPr>
              <a:t>m = 1.35</a:t>
            </a:r>
            <a:endParaRPr lang="en-US" sz="240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B2AE28-BCDB-2C4C-95A3-2D2CBE05FD5F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Arithmetic Operations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47800" y="1295400"/>
          <a:ext cx="6096000" cy="3621087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Modulus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(Remainder)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782FBB-B9B6-4C4E-952D-92E54949CF97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423896-84E5-7E4E-9DC3-E8FB4B1C6251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Results of arithmetic operations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620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3+7			10</a:t>
            </a:r>
          </a:p>
          <a:p>
            <a:pPr eaLnBrk="1" hangingPunct="1">
              <a:spcBef>
                <a:spcPct val="50000"/>
              </a:spcBef>
              <a:buFontTx/>
              <a:buAutoNum type="arabicPlain" startAt="18"/>
            </a:pPr>
            <a:r>
              <a:rPr lang="en-US">
                <a:latin typeface="Courier New" charset="0"/>
              </a:rPr>
              <a:t>-    3.0		15.0	(using non-integer makes 					result double precision)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12.62 + 9.8		22.42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.08*12.3		0.984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12.0/   2.0		6.0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10/5			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10/3			3	(not 3.333…)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10 % 3			1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12 % 5			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59644F-61A9-724D-89CC-249741F1DFE4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Previous operators are binary</a:t>
            </a:r>
          </a:p>
          <a:p>
            <a:pPr lvl="1"/>
            <a:r>
              <a:rPr lang="en-US">
                <a:latin typeface="Arial" charset="0"/>
              </a:rPr>
              <a:t>Deal with two values</a:t>
            </a:r>
          </a:p>
          <a:p>
            <a:r>
              <a:rPr lang="en-US">
                <a:latin typeface="Arial" charset="0"/>
              </a:rPr>
              <a:t>C also supports some unary operators</a:t>
            </a:r>
          </a:p>
          <a:p>
            <a:pPr lvl="1"/>
            <a:r>
              <a:rPr lang="en-US">
                <a:latin typeface="Arial" charset="0"/>
              </a:rPr>
              <a:t>For now, we’ll simply deal with unary negation</a:t>
            </a:r>
          </a:p>
          <a:p>
            <a:pPr lvl="1"/>
            <a:r>
              <a:rPr lang="en-US">
                <a:latin typeface="Arial" charset="0"/>
              </a:rPr>
              <a:t>e.g., if x = 3, the statement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</a:t>
            </a:r>
            <a:r>
              <a:rPr lang="en-US">
                <a:latin typeface="Courier New" charset="0"/>
                <a:cs typeface="Courier New" charset="0"/>
              </a:rPr>
              <a:t>-x;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   </a:t>
            </a:r>
            <a:r>
              <a:rPr lang="en-US" sz="2600">
                <a:latin typeface="Arial" charset="0"/>
              </a:rPr>
              <a:t>produces the value -3</a:t>
            </a:r>
          </a:p>
          <a:p>
            <a:pPr lvl="1"/>
            <a:r>
              <a:rPr lang="en-US" sz="2200" b="1" u="sng">
                <a:solidFill>
                  <a:srgbClr val="FF0000"/>
                </a:solidFill>
                <a:latin typeface="Arial" charset="0"/>
              </a:rPr>
              <a:t>Important note: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200">
                <a:latin typeface="Arial" charset="0"/>
              </a:rPr>
              <a:t>The statement above does </a:t>
            </a:r>
            <a:r>
              <a:rPr lang="en-US" sz="2200" u="sng">
                <a:latin typeface="Arial" charset="0"/>
              </a:rPr>
              <a:t>not</a:t>
            </a:r>
            <a:r>
              <a:rPr lang="en-US" sz="2200">
                <a:latin typeface="Arial" charset="0"/>
              </a:rPr>
              <a:t> change the value of x</a:t>
            </a:r>
            <a:endParaRPr lang="en-US" sz="2200" b="1" u="sng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93A65-0AFF-B74C-8182-32547215D2C2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FE670C-5ECE-814F-A532-2172DBC5699E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Operators can be used either with constants or variables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int w, x, y, z;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w = 3 + 2;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x = -w;	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x = -5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y = x – 7;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y = -12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z = w * y;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z = -60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}</a:t>
            </a:r>
            <a:endParaRPr lang="en-US" sz="2600" b="1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2AAAB8-EB43-5C4E-9F6D-2295D3C61F5B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327166-B81B-EE43-BE90-68A06A2B2056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8A63B3-5D61-154C-B85D-01843EC54160}" type="datetime1">
              <a:rPr lang="en-US" smtClean="0">
                <a:latin typeface="Garamond" charset="0"/>
              </a:rPr>
              <a:t>5/18/2016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A49ED9-B48E-914D-A026-F747AB6EB75F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7084</TotalTime>
  <Words>1869</Words>
  <Application>Microsoft Office PowerPoint</Application>
  <PresentationFormat>On-screen Show (4:3)</PresentationFormat>
  <Paragraphs>486</Paragraphs>
  <Slides>36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Edge</vt:lpstr>
      <vt:lpstr>EECE.2160 ECE Application Programming</vt:lpstr>
      <vt:lpstr>Lecture outline</vt:lpstr>
      <vt:lpstr>Review: Basic C program structure</vt:lpstr>
      <vt:lpstr>Review: Variables</vt:lpstr>
      <vt:lpstr>Arithmetic Operations</vt:lpstr>
      <vt:lpstr>Results of arithmetic operations</vt:lpstr>
      <vt:lpstr>Operators (cont.)</vt:lpstr>
      <vt:lpstr>Operators and variables</vt:lpstr>
      <vt:lpstr>Operators (cont.)</vt:lpstr>
      <vt:lpstr>Example: Arithmetic operations</vt:lpstr>
      <vt:lpstr>Example solution</vt:lpstr>
      <vt:lpstr>Example solution (cont.)</vt:lpstr>
      <vt:lpstr>I/O basics</vt:lpstr>
      <vt:lpstr>Basic printf() formatting</vt:lpstr>
      <vt:lpstr>printf() example</vt:lpstr>
      <vt:lpstr>Example: printf()</vt:lpstr>
      <vt:lpstr>Example solution</vt:lpstr>
      <vt:lpstr>Example solution (cont.)</vt:lpstr>
      <vt:lpstr>Example solution (cont.)</vt:lpstr>
      <vt:lpstr>printf() details</vt:lpstr>
      <vt:lpstr>printf()</vt:lpstr>
      <vt:lpstr>printf()</vt:lpstr>
      <vt:lpstr>printf()</vt:lpstr>
      <vt:lpstr>printf()</vt:lpstr>
      <vt:lpstr>printf()</vt:lpstr>
      <vt:lpstr>scanf() function</vt:lpstr>
      <vt:lpstr>scanf() and scanf_s()</vt:lpstr>
      <vt:lpstr>scanf() function</vt:lpstr>
      <vt:lpstr>scanf() function</vt:lpstr>
      <vt:lpstr>scanf() format strings</vt:lpstr>
      <vt:lpstr>scanf() return value</vt:lpstr>
      <vt:lpstr>Example</vt:lpstr>
      <vt:lpstr>Example solution</vt:lpstr>
      <vt:lpstr>Using scanf() and printf() together</vt:lpstr>
      <vt:lpstr>scanf() function - Payroll Ver 2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1542</cp:revision>
  <dcterms:created xsi:type="dcterms:W3CDTF">2006-04-03T05:03:01Z</dcterms:created>
  <dcterms:modified xsi:type="dcterms:W3CDTF">2016-05-18T11:58:26Z</dcterms:modified>
</cp:coreProperties>
</file>