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33"/>
  </p:notesMasterIdLst>
  <p:handoutMasterIdLst>
    <p:handoutMasterId r:id="rId34"/>
  </p:handoutMasterIdLst>
  <p:sldIdLst>
    <p:sldId id="256" r:id="rId2"/>
    <p:sldId id="422" r:id="rId3"/>
    <p:sldId id="566" r:id="rId4"/>
    <p:sldId id="568" r:id="rId5"/>
    <p:sldId id="565" r:id="rId6"/>
    <p:sldId id="556" r:id="rId7"/>
    <p:sldId id="557" r:id="rId8"/>
    <p:sldId id="558" r:id="rId9"/>
    <p:sldId id="559" r:id="rId10"/>
    <p:sldId id="560" r:id="rId11"/>
    <p:sldId id="561" r:id="rId12"/>
    <p:sldId id="562" r:id="rId13"/>
    <p:sldId id="567" r:id="rId14"/>
    <p:sldId id="564" r:id="rId15"/>
    <p:sldId id="569" r:id="rId16"/>
    <p:sldId id="570" r:id="rId17"/>
    <p:sldId id="571" r:id="rId18"/>
    <p:sldId id="572" r:id="rId19"/>
    <p:sldId id="573" r:id="rId20"/>
    <p:sldId id="574" r:id="rId21"/>
    <p:sldId id="575" r:id="rId22"/>
    <p:sldId id="576" r:id="rId23"/>
    <p:sldId id="577" r:id="rId24"/>
    <p:sldId id="578" r:id="rId25"/>
    <p:sldId id="579" r:id="rId26"/>
    <p:sldId id="580" r:id="rId27"/>
    <p:sldId id="581" r:id="rId28"/>
    <p:sldId id="582" r:id="rId29"/>
    <p:sldId id="583" r:id="rId30"/>
    <p:sldId id="584" r:id="rId31"/>
    <p:sldId id="447" r:id="rId32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224" y="-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2D1C24-7BE2-3F4A-AAB3-913B6DE6A9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73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64C898-3C8E-3F42-966A-18B8983D09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132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492F298-AF95-6644-AA97-3173237643C3}" type="slidenum">
              <a:rPr lang="en-US"/>
              <a:pPr/>
              <a:t>2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1CDF956-058C-CF42-9DD3-596AFE35FDAA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6B7A9D6-3F73-1341-A921-35EBAE5FE732}" type="slidenum">
              <a:rPr lang="en-US"/>
              <a:pPr eaLnBrk="1" hangingPunct="1"/>
              <a:t>22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0C985C2-9357-5F44-AE3E-CC0F8524E399}" type="slidenum">
              <a:rPr lang="en-US"/>
              <a:pPr eaLnBrk="1" hangingPunct="1"/>
              <a:t>23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B0F93B-D2C7-BB4A-95D5-5094C5A749B1}" type="datetime1">
              <a:rPr lang="en-US" smtClean="0"/>
              <a:t>5/23/16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6BC7AA-0CB8-7944-82FD-214704095D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92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FE3A06-9858-7D43-9CB9-32338BCD7577}" type="datetime1">
              <a:rPr lang="en-US" smtClean="0"/>
              <a:t>5/23/16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B46464-4382-694F-92B0-E5A1F6F960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6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F574A8-593F-4B40-AF96-5D1A0D52D06D}" type="datetime1">
              <a:rPr lang="en-US" smtClean="0"/>
              <a:t>5/23/16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52349D-4946-1D43-9862-3F654FA6CA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52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C729BC-DBF9-1E48-968A-598AF76769DC}" type="datetime1">
              <a:rPr lang="en-US" smtClean="0"/>
              <a:t>5/23/16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069D61-A3CB-3648-BFF3-166572ACB4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1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E968BC-DD26-314C-AB03-A7FDFCBD5566}" type="datetime1">
              <a:rPr lang="en-US" smtClean="0"/>
              <a:t>5/23/16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D84A72-1C75-E84A-A54C-21F5E92441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13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EEFB971-53D2-0B44-AF44-3302FB116EBF}" type="datetime1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Application Programming: Lecture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57D309A-9ECF-B747-A50E-77D66B1F13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90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D27C7F-3B8A-AB40-A0F2-226486695A82}" type="datetime1">
              <a:rPr lang="en-US" smtClean="0"/>
              <a:t>5/23/16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CD8485-0AEA-2548-9719-DB0252F301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8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1CDD1B-DB1E-934D-8621-4836BE398734}" type="datetime1">
              <a:rPr lang="en-US" smtClean="0"/>
              <a:t>5/23/16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4E0BC1-F1AB-3B4A-B542-B4D4A37F2F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2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A7A46A-D0F6-0F4D-BBE2-1D1AEC309CB9}" type="datetime1">
              <a:rPr lang="en-US" smtClean="0"/>
              <a:t>5/23/16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24B90-D33B-A449-9029-B10DD2AA96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65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E14C44-C731-EF43-923D-8CC61859EED3}" type="datetime1">
              <a:rPr lang="en-US" smtClean="0"/>
              <a:t>5/23/16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ACAAFB-8A45-814A-A773-90C0DDC79B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0887CB-A9E0-894A-ACA5-41925F81E862}" type="datetime1">
              <a:rPr lang="en-US" smtClean="0"/>
              <a:t>5/23/16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E2B032-9049-DE48-89BD-F00E1AC61B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4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45C378-8087-0549-9A87-72AA0424CAD9}" type="datetime1">
              <a:rPr lang="en-US" smtClean="0"/>
              <a:t>5/23/16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E7357D-014C-464F-9663-1E6FADCE79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2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8B4512-7D93-3A4E-90DB-10859430B12C}" type="datetime1">
              <a:rPr lang="en-US" smtClean="0"/>
              <a:t>5/23/16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764F80-A65F-9043-8CA5-E8F70547EB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55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E5D2FD-3FDE-6F46-AFE8-0AB131FA9B67}" type="datetime1">
              <a:rPr lang="en-US" smtClean="0"/>
              <a:t>5/23/16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CE9544-B30E-8945-8328-71312E476F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3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CAC88E0E-5C2F-8440-80A3-8F51DF2BFB35}" type="datetime1">
              <a:rPr lang="en-US" smtClean="0"/>
              <a:t>5/23/16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3213F981-247D-2141-AC23-BE20A71FD6B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33" r:id="rId1"/>
    <p:sldLayoutId id="2147484521" r:id="rId2"/>
    <p:sldLayoutId id="2147484522" r:id="rId3"/>
    <p:sldLayoutId id="2147484523" r:id="rId4"/>
    <p:sldLayoutId id="2147484524" r:id="rId5"/>
    <p:sldLayoutId id="2147484525" r:id="rId6"/>
    <p:sldLayoutId id="2147484526" r:id="rId7"/>
    <p:sldLayoutId id="2147484527" r:id="rId8"/>
    <p:sldLayoutId id="2147484528" r:id="rId9"/>
    <p:sldLayoutId id="2147484529" r:id="rId10"/>
    <p:sldLayoutId id="2147484530" r:id="rId11"/>
    <p:sldLayoutId id="2147484531" r:id="rId12"/>
    <p:sldLayoutId id="2147484532" r:id="rId13"/>
    <p:sldLayoutId id="2147484534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  <a:endParaRPr lang="en-US" dirty="0" smtClean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Summer </a:t>
            </a:r>
            <a:r>
              <a:rPr lang="en-US" dirty="0" smtClean="0">
                <a:latin typeface="Arial" charset="0"/>
              </a:rPr>
              <a:t>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>
                <a:solidFill>
                  <a:srgbClr val="0000FF"/>
                </a:solidFill>
                <a:latin typeface="Arial" charset="0"/>
              </a:rPr>
              <a:t>5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PE2: Loops and </a:t>
            </a:r>
            <a:r>
              <a:rPr lang="en-US" dirty="0" smtClean="0">
                <a:latin typeface="Arial" charset="0"/>
              </a:rPr>
              <a:t>conditionals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Exam 1 Preview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 charts: reading input</a:t>
            </a:r>
          </a:p>
        </p:txBody>
      </p:sp>
      <p:sp>
        <p:nvSpPr>
          <p:cNvPr id="1126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1DFF7FA-C77E-9448-8A35-C13E4E285526}" type="datetime1">
              <a:rPr lang="en-US" sz="1200" smtClean="0">
                <a:latin typeface="Garamond" charset="0"/>
              </a:rPr>
              <a:t>5/23/16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C29534B-CC10-7A42-9F01-3AC68D437912}" type="slidenum">
              <a:rPr lang="en-US" sz="1200">
                <a:latin typeface="Garamond" charset="0"/>
              </a:rPr>
              <a:pPr/>
              <a:t>10</a:t>
            </a:fld>
            <a:endParaRPr lang="en-US" sz="1200">
              <a:latin typeface="Garamond" charset="0"/>
            </a:endParaRPr>
          </a:p>
        </p:txBody>
      </p:sp>
      <p:pic>
        <p:nvPicPr>
          <p:cNvPr id="112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3" y="960438"/>
            <a:ext cx="6821487" cy="521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Discussion: Reading input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Loop that repeats as long as input incorrect</a:t>
            </a:r>
          </a:p>
          <a:p>
            <a:r>
              <a:rPr lang="en-US">
                <a:latin typeface="Arial" charset="0"/>
              </a:rPr>
              <a:t>Loop inside that one to handle reading of remainder of line</a:t>
            </a:r>
          </a:p>
          <a:p>
            <a:pPr lvl="1"/>
            <a:r>
              <a:rPr lang="en-US">
                <a:latin typeface="Arial" charset="0"/>
              </a:rPr>
              <a:t>Read character until you reach end of line</a:t>
            </a:r>
          </a:p>
          <a:p>
            <a:r>
              <a:rPr lang="en-US">
                <a:latin typeface="Arial" charset="0"/>
              </a:rPr>
              <a:t>Both while/do-while loops</a:t>
            </a: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FFE247D-C388-5B45-BE62-882081F0610E}" type="datetime1">
              <a:rPr lang="en-US" sz="1200" smtClean="0">
                <a:latin typeface="Garamond" charset="0"/>
              </a:rPr>
              <a:t>5/23/16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B2A3F4B-21FF-9A42-AC0B-2701CBF62D49}" type="slidenum">
              <a:rPr lang="en-US" sz="1200">
                <a:latin typeface="Garamond" charset="0"/>
              </a:rPr>
              <a:pPr/>
              <a:t>11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Code: Reading input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4196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do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{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printf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"Enter command and integer: "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pt-BR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pt-BR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pt-BR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= </a:t>
            </a:r>
            <a:r>
              <a:rPr lang="pt-BR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scanf</a:t>
            </a:r>
            <a:r>
              <a:rPr lang="pt-BR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pt-BR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"%</a:t>
            </a:r>
            <a:r>
              <a:rPr lang="pt-BR" sz="2200" b="1" dirty="0" err="1">
                <a:solidFill>
                  <a:srgbClr val="A31515"/>
                </a:solidFill>
                <a:latin typeface="Courier New" charset="0"/>
                <a:cs typeface="Courier New" charset="0"/>
              </a:rPr>
              <a:t>c</a:t>
            </a:r>
            <a:r>
              <a:rPr lang="pt-BR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 %</a:t>
            </a:r>
            <a:r>
              <a:rPr lang="pt-BR" sz="2200" b="1" dirty="0" err="1">
                <a:solidFill>
                  <a:srgbClr val="A31515"/>
                </a:solidFill>
                <a:latin typeface="Courier New" charset="0"/>
                <a:cs typeface="Courier New" charset="0"/>
              </a:rPr>
              <a:t>d</a:t>
            </a:r>
            <a:r>
              <a:rPr lang="pt-BR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</a:t>
            </a:r>
            <a:r>
              <a:rPr lang="pt-BR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&amp;</a:t>
            </a:r>
            <a:r>
              <a:rPr lang="pt-BR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cmd</a:t>
            </a:r>
            <a:r>
              <a:rPr lang="pt-BR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&amp;</a:t>
            </a:r>
            <a:r>
              <a:rPr lang="pt-BR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</a:t>
            </a:r>
            <a:r>
              <a:rPr lang="pt-BR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endParaRPr lang="en-US" sz="2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	// Otherwise, print error &amp; clear line</a:t>
            </a:r>
            <a:endParaRPr lang="en-US" sz="2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	if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</a:t>
            </a:r>
            <a:r>
              <a:rPr lang="en-US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!= 2) {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latin typeface="Courier New" charset="0"/>
                <a:cs typeface="Courier New" charset="0"/>
              </a:rPr>
              <a:t>		</a:t>
            </a:r>
            <a:r>
              <a:rPr lang="en-US" sz="2200" b="1" dirty="0" err="1">
                <a:latin typeface="Courier New" charset="0"/>
                <a:cs typeface="Courier New" charset="0"/>
              </a:rPr>
              <a:t>printf</a:t>
            </a:r>
            <a:r>
              <a:rPr lang="en-US" sz="2200" b="1" dirty="0">
                <a:latin typeface="Courier New" charset="0"/>
                <a:cs typeface="Courier New" charset="0"/>
              </a:rPr>
              <a:t>(</a:t>
            </a:r>
            <a:r>
              <a:rPr lang="en-US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"Incorrectly formatted input\n</a:t>
            </a:r>
            <a:r>
              <a:rPr lang="ja-JP" altLang="en-US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“</a:t>
            </a:r>
            <a:r>
              <a:rPr lang="en-US" altLang="ja-JP" sz="2200" b="1" dirty="0"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		do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{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		</a:t>
            </a:r>
            <a:r>
              <a:rPr lang="en-US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scanf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"%c"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&amp;junk);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	} </a:t>
            </a:r>
            <a:r>
              <a:rPr lang="en-US" sz="2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while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(junk != </a:t>
            </a:r>
            <a:r>
              <a:rPr lang="en-US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'\n'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}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} </a:t>
            </a:r>
            <a:r>
              <a:rPr lang="en-US" sz="2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while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</a:t>
            </a:r>
            <a:r>
              <a:rPr lang="en-US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!= 2);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endParaRPr lang="en-US" sz="2700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endParaRPr lang="en-US" sz="2600" dirty="0">
              <a:latin typeface="Arial" charset="0"/>
            </a:endParaRP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29D7DDC-948D-4349-A657-A0698119ED2B}" type="datetime1">
              <a:rPr lang="en-US" sz="1200" smtClean="0">
                <a:latin typeface="Garamond" charset="0"/>
              </a:rPr>
              <a:t>5/23/16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4FF9F14-870D-014A-86C2-F7032A72823B}" type="slidenum">
              <a:rPr lang="en-US" sz="1200">
                <a:latin typeface="Garamond" charset="0"/>
              </a:rPr>
              <a:pPr/>
              <a:t>12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 general, may want to repeat prompt if </a:t>
            </a:r>
            <a:r>
              <a:rPr lang="en-US" u="sng" smtClean="0"/>
              <a:t>any</a:t>
            </a:r>
            <a:r>
              <a:rPr lang="en-US" smtClean="0"/>
              <a:t> error occurs</a:t>
            </a:r>
            <a:endParaRPr lang="en-US" dirty="0" smtClean="0"/>
          </a:p>
          <a:p>
            <a:pPr lvl="1"/>
            <a:r>
              <a:rPr lang="en-US" dirty="0" smtClean="0"/>
              <a:t>Logical OR of all error conditions to continue loop</a:t>
            </a:r>
          </a:p>
          <a:p>
            <a:r>
              <a:rPr lang="en-US" dirty="0" smtClean="0"/>
              <a:t>Prioritize error testing—format errors usually first</a:t>
            </a:r>
          </a:p>
          <a:p>
            <a:pPr lvl="1"/>
            <a:r>
              <a:rPr lang="en-US" dirty="0" smtClean="0"/>
              <a:t>Why test inputs if they weren’t read correctly?</a:t>
            </a:r>
          </a:p>
          <a:p>
            <a:r>
              <a:rPr lang="en-US" dirty="0" smtClean="0"/>
              <a:t>Example: also test for n &lt; 0 as an error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do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printf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"Enter command and integer: "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= 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scanf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pt-BR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"%</a:t>
            </a:r>
            <a:r>
              <a:rPr lang="pt-BR" sz="3200" b="1" dirty="0" err="1">
                <a:solidFill>
                  <a:srgbClr val="A31515"/>
                </a:solidFill>
                <a:latin typeface="Courier New" charset="0"/>
                <a:cs typeface="Courier New" charset="0"/>
              </a:rPr>
              <a:t>c</a:t>
            </a:r>
            <a:r>
              <a:rPr lang="pt-BR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 %</a:t>
            </a:r>
            <a:r>
              <a:rPr lang="pt-BR" sz="3200" b="1" dirty="0" err="1">
                <a:solidFill>
                  <a:srgbClr val="A31515"/>
                </a:solidFill>
                <a:latin typeface="Courier New" charset="0"/>
                <a:cs typeface="Courier New" charset="0"/>
              </a:rPr>
              <a:t>d</a:t>
            </a:r>
            <a:r>
              <a:rPr lang="pt-BR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&amp;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cmd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&amp;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endParaRPr lang="en-US" sz="3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	if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</a:t>
            </a:r>
            <a:r>
              <a:rPr lang="en-US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!= 2) {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latin typeface="Courier New" charset="0"/>
                <a:cs typeface="Courier New" charset="0"/>
              </a:rPr>
              <a:t>		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// Handle error</a:t>
            </a:r>
            <a:endParaRPr lang="en-US" sz="3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else if 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(n &lt; 0) {	</a:t>
            </a:r>
            <a:r>
              <a:rPr lang="en-US" sz="3200" b="1" dirty="0" smtClean="0">
                <a:solidFill>
                  <a:srgbClr val="FF0000"/>
                </a:solidFill>
                <a:latin typeface="Courier New" charset="0"/>
                <a:cs typeface="Courier New" charset="0"/>
                <a:sym typeface="Wingdings"/>
              </a:rPr>
              <a:t> Test after we know no</a:t>
            </a:r>
            <a:endParaRPr lang="en-US" sz="3200" b="1" dirty="0" smtClean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	// Handle error	    </a:t>
            </a:r>
            <a:r>
              <a:rPr lang="en-US" sz="3200" b="1" dirty="0" smtClean="0">
                <a:solidFill>
                  <a:srgbClr val="FF0000"/>
                </a:solidFill>
                <a:latin typeface="Courier New" charset="0"/>
                <a:cs typeface="Courier New" charset="0"/>
              </a:rPr>
              <a:t>formatting error</a:t>
            </a:r>
            <a:endParaRPr lang="en-US" sz="3200" b="1" dirty="0" smtClean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  <a:endParaRPr lang="en-US" sz="3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} </a:t>
            </a: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while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((</a:t>
            </a:r>
            <a:r>
              <a:rPr lang="en-US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!= 2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) || (n &lt; 0));</a:t>
            </a:r>
            <a:endParaRPr lang="en-US" sz="3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E5957-E1EE-9540-B708-C508A5B03725}" type="datetime1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8485-0AEA-2548-9719-DB0252F3010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93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Next step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Write flowcharts for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Computing n!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Computing 2</a:t>
            </a:r>
            <a:r>
              <a:rPr lang="en-US" baseline="30000" dirty="0" smtClean="0"/>
              <a:t>n</a:t>
            </a:r>
            <a:r>
              <a:rPr lang="en-US" dirty="0" smtClean="0"/>
              <a:t> if n &gt;= 0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Complete code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71B2B81-86A0-724C-8568-11D3412984B5}" type="datetime1">
              <a:rPr lang="en-US" sz="1200" smtClean="0">
                <a:latin typeface="Garamond" charset="0"/>
              </a:rPr>
              <a:t>5/23/16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A12FF2E-F852-404F-A784-47F794F73B79}" type="slidenum">
              <a:rPr lang="en-US" sz="1200">
                <a:latin typeface="Garamond" charset="0"/>
              </a:rPr>
              <a:pPr/>
              <a:t>14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 charts: Calculating n!</a:t>
            </a:r>
          </a:p>
        </p:txBody>
      </p:sp>
      <p:sp>
        <p:nvSpPr>
          <p:cNvPr id="153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1DCB36E-6562-A648-9109-29A108B4E347}" type="datetime1">
              <a:rPr lang="en-US" sz="1200" smtClean="0">
                <a:latin typeface="Garamond" charset="0"/>
              </a:rPr>
              <a:t>5/23/16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0BE7866-ECBD-4F42-9656-CCC323B6EA7F}" type="slidenum">
              <a:rPr lang="en-US" sz="1200">
                <a:latin typeface="Garamond" charset="0"/>
              </a:rPr>
              <a:pPr/>
              <a:t>15</a:t>
            </a:fld>
            <a:endParaRPr lang="en-US" sz="1200">
              <a:latin typeface="Garamond" charset="0"/>
            </a:endParaRPr>
          </a:p>
        </p:txBody>
      </p:sp>
      <p:pic>
        <p:nvPicPr>
          <p:cNvPr id="153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788" y="1066800"/>
            <a:ext cx="6145212" cy="484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1226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 charts: Calculating 2</a:t>
            </a:r>
            <a:r>
              <a:rPr lang="en-US" baseline="30000">
                <a:latin typeface="Garamond" charset="0"/>
              </a:rPr>
              <a:t>n</a:t>
            </a:r>
            <a:endParaRPr lang="en-US">
              <a:latin typeface="Garamond" charset="0"/>
            </a:endParaRPr>
          </a:p>
        </p:txBody>
      </p:sp>
      <p:sp>
        <p:nvSpPr>
          <p:cNvPr id="1638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D48EBFB-3466-0544-8564-13E1CF35A4AF}" type="datetime1">
              <a:rPr lang="en-US" sz="1200" smtClean="0">
                <a:latin typeface="Garamond" charset="0"/>
              </a:rPr>
              <a:t>5/23/16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31E2874-5343-1F4E-B69E-902A8E342CA4}" type="slidenum">
              <a:rPr lang="en-US" sz="1200">
                <a:latin typeface="Garamond" charset="0"/>
              </a:rPr>
              <a:pPr/>
              <a:t>16</a:t>
            </a:fld>
            <a:endParaRPr lang="en-US" sz="1200">
              <a:latin typeface="Garamond" charset="0"/>
            </a:endParaRPr>
          </a:p>
        </p:txBody>
      </p:sp>
      <p:pic>
        <p:nvPicPr>
          <p:cNvPr id="1639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933450"/>
            <a:ext cx="5810250" cy="53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1555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Discussion: Factorial/2</a:t>
            </a:r>
            <a:r>
              <a:rPr lang="en-US" baseline="30000">
                <a:latin typeface="Garamond" charset="0"/>
              </a:rPr>
              <a:t>n</a:t>
            </a:r>
            <a:endParaRPr lang="en-US">
              <a:latin typeface="Garamond" charset="0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Loop for each process covers fixed range of values</a:t>
            </a:r>
          </a:p>
          <a:p>
            <a:pPr lvl="1"/>
            <a:r>
              <a:rPr lang="en-US">
                <a:latin typeface="Arial" charset="0"/>
              </a:rPr>
              <a:t>Use for loop</a:t>
            </a:r>
          </a:p>
          <a:p>
            <a:r>
              <a:rPr lang="en-US">
                <a:latin typeface="Arial" charset="0"/>
              </a:rPr>
              <a:t>Can declare single variable to hold both results, since only one will be calculated</a:t>
            </a: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6EF397B-6BD7-6946-929B-56C5618C8A7C}" type="datetime1">
              <a:rPr lang="en-US" sz="1200" smtClean="0">
                <a:latin typeface="Garamond" charset="0"/>
              </a:rPr>
              <a:t>5/23/16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ED8DDD1-2AE4-B94E-AF48-D6988089BE1E}" type="slidenum">
              <a:rPr lang="en-US" sz="1200">
                <a:latin typeface="Garamond" charset="0"/>
              </a:rPr>
              <a:pPr/>
              <a:t>17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226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Code: factorial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result = 1;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nn-NO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for</a:t>
            </a:r>
            <a:r>
              <a:rPr lang="nn-NO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(i = n; i &gt; 1; i--)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result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*=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pt-BR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printf(</a:t>
            </a:r>
            <a:r>
              <a:rPr lang="pt-BR" sz="3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"%d! = %d\n"</a:t>
            </a:r>
            <a:r>
              <a:rPr lang="pt-BR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n, result);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Slightly different approach than flow chart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Counts down instead of counting up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No benefit to doing one over the other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1843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932E5E1-B37A-6A4D-99ED-653783D16098}" type="datetime1">
              <a:rPr lang="en-US" sz="1200" smtClean="0">
                <a:latin typeface="Garamond" charset="0"/>
              </a:rPr>
              <a:t>5/23/16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184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9646397-4EAB-084E-A176-DAEE853D676A}" type="slidenum">
              <a:rPr lang="en-US" sz="1200">
                <a:latin typeface="Garamond" charset="0"/>
              </a:rPr>
              <a:pPr/>
              <a:t>18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418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Code: 2</a:t>
            </a:r>
            <a:r>
              <a:rPr lang="en-US" baseline="30000">
                <a:latin typeface="Garamond" charset="0"/>
              </a:rPr>
              <a:t>n</a:t>
            </a:r>
            <a:endParaRPr lang="en-US">
              <a:latin typeface="Garamon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92500" lnSpcReduction="20000"/>
          </a:bodyPr>
          <a:lstStyle/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(n &lt; 0)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pt-BR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printf(</a:t>
            </a:r>
            <a:r>
              <a:rPr lang="pt-BR" sz="3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"Error: bad n value\n"</a:t>
            </a:r>
            <a:r>
              <a:rPr lang="pt-BR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endParaRPr lang="en-US" sz="3200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else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{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result = 1;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nn-NO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for</a:t>
            </a:r>
            <a:r>
              <a:rPr lang="nn-NO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(i = 0; i &lt; n; i++) {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result *= 2;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pt-BR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printf(</a:t>
            </a:r>
            <a:r>
              <a:rPr lang="pt-BR" sz="3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"2^%d = %d\n"</a:t>
            </a:r>
            <a:r>
              <a:rPr lang="pt-BR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n, result);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5EB08FD-B9D2-654E-BC9F-A535E2EACCFD}" type="datetime1">
              <a:rPr lang="en-US" sz="1200" smtClean="0">
                <a:latin typeface="Garamond" charset="0"/>
              </a:rPr>
              <a:t>5/23/16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F8BBEE5-A638-D946-8157-D39757D98E83}" type="slidenum">
              <a:rPr lang="en-US" sz="1200">
                <a:latin typeface="Garamond" charset="0"/>
              </a:rPr>
              <a:pPr/>
              <a:t>19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19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Program 3 due </a:t>
            </a:r>
            <a:r>
              <a:rPr lang="en-US" dirty="0" smtClean="0">
                <a:latin typeface="Arial" charset="0"/>
              </a:rPr>
              <a:t>Friday, 5/27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Program 4 due Wednesday, 6/1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Exam 1: </a:t>
            </a:r>
            <a:r>
              <a:rPr lang="en-US" dirty="0" smtClean="0">
                <a:latin typeface="Arial" charset="0"/>
              </a:rPr>
              <a:t>Thursday, 5/26</a:t>
            </a:r>
            <a:endParaRPr lang="en-US" dirty="0" smtClean="0">
              <a:latin typeface="Arial" charset="0"/>
            </a:endParaRPr>
          </a:p>
          <a:p>
            <a:pPr lvl="2"/>
            <a:r>
              <a:rPr lang="en-US" dirty="0" smtClean="0">
                <a:latin typeface="Arial" charset="0"/>
              </a:rPr>
              <a:t>Will be allowed one double-sided 8.5” x 11” note sheet</a:t>
            </a:r>
          </a:p>
          <a:p>
            <a:pPr lvl="2"/>
            <a:r>
              <a:rPr lang="en-US" dirty="0" smtClean="0">
                <a:latin typeface="Arial" charset="0"/>
              </a:rPr>
              <a:t>No calculators or other electronic devices </a:t>
            </a:r>
            <a:r>
              <a:rPr lang="en-US" dirty="0" smtClean="0">
                <a:latin typeface="Arial" charset="0"/>
              </a:rPr>
              <a:t>allowed</a:t>
            </a:r>
          </a:p>
          <a:p>
            <a:pPr lvl="1"/>
            <a:r>
              <a:rPr lang="en-US" dirty="0" smtClean="0">
                <a:latin typeface="Arial" charset="0"/>
              </a:rPr>
              <a:t>No lecture Monday, 5/30 (Memorial Day)</a:t>
            </a:r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Review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While/do-while </a:t>
            </a:r>
            <a:r>
              <a:rPr lang="en-US" dirty="0" smtClean="0">
                <a:latin typeface="Arial" charset="0"/>
              </a:rPr>
              <a:t>loops</a:t>
            </a:r>
          </a:p>
          <a:p>
            <a:pPr lvl="1"/>
            <a:r>
              <a:rPr lang="en-US" dirty="0" smtClean="0">
                <a:latin typeface="Arial" charset="0"/>
              </a:rPr>
              <a:t>For loops</a:t>
            </a:r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Today</a:t>
            </a:r>
            <a:r>
              <a:rPr lang="en-US" dirty="0" smtClean="0">
                <a:latin typeface="Arial" charset="0"/>
              </a:rPr>
              <a:t>’</a:t>
            </a:r>
            <a:r>
              <a:rPr lang="en-US" altLang="ja-JP" dirty="0" smtClean="0">
                <a:latin typeface="Arial" charset="0"/>
              </a:rPr>
              <a:t>s </a:t>
            </a:r>
            <a:r>
              <a:rPr lang="en-US" altLang="ja-JP" dirty="0">
                <a:latin typeface="Arial" charset="0"/>
              </a:rPr>
              <a:t>lecture</a:t>
            </a:r>
          </a:p>
          <a:p>
            <a:pPr lvl="1"/>
            <a:r>
              <a:rPr lang="en-US" dirty="0">
                <a:latin typeface="Arial" charset="0"/>
              </a:rPr>
              <a:t>PE2: Conditionals and while </a:t>
            </a:r>
            <a:r>
              <a:rPr lang="en-US" dirty="0" smtClean="0">
                <a:latin typeface="Arial" charset="0"/>
              </a:rPr>
              <a:t>loops</a:t>
            </a:r>
          </a:p>
          <a:p>
            <a:pPr lvl="1"/>
            <a:r>
              <a:rPr lang="en-US" dirty="0" smtClean="0">
                <a:latin typeface="Arial" charset="0"/>
              </a:rPr>
              <a:t>Exam 1 Preview</a:t>
            </a:r>
            <a:endParaRPr lang="en-US" dirty="0">
              <a:latin typeface="Arial" charset="0"/>
            </a:endParaRPr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664D144-5F75-BD48-9256-4CCF64A97E26}" type="datetime1">
              <a:rPr lang="en-US" sz="1200" smtClean="0">
                <a:latin typeface="Garamond" charset="0"/>
              </a:rPr>
              <a:t>5/23/16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F869B3D-B50D-A04D-9338-1FC7533A0E7E}" type="slidenum">
              <a:rPr lang="en-US" sz="1200">
                <a:latin typeface="Garamond" charset="0"/>
              </a:rPr>
              <a:pPr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 1 notes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Allowed one 8.5</a:t>
            </a:r>
            <a:r>
              <a:rPr lang="ja-JP" altLang="en-US" sz="2600" dirty="0">
                <a:latin typeface="Arial" charset="0"/>
              </a:rPr>
              <a:t>”</a:t>
            </a:r>
            <a:r>
              <a:rPr lang="en-US" sz="2600" dirty="0">
                <a:latin typeface="Arial" charset="0"/>
              </a:rPr>
              <a:t> x 11</a:t>
            </a:r>
            <a:r>
              <a:rPr lang="ja-JP" altLang="en-US" sz="2600" dirty="0">
                <a:latin typeface="Arial" charset="0"/>
              </a:rPr>
              <a:t>”</a:t>
            </a:r>
            <a:r>
              <a:rPr lang="en-US" sz="2600" dirty="0">
                <a:latin typeface="Arial" charset="0"/>
              </a:rPr>
              <a:t> double-sided sheet of notes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No other notes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No electronic devices (calculator, phone, etc.)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Exam will last </a:t>
            </a:r>
            <a:r>
              <a:rPr lang="en-US" sz="2600" dirty="0" smtClean="0">
                <a:latin typeface="Arial" charset="0"/>
              </a:rPr>
              <a:t>2 hours and 20 </a:t>
            </a:r>
            <a:r>
              <a:rPr lang="en-US" sz="2600" dirty="0">
                <a:latin typeface="Arial" charset="0"/>
              </a:rPr>
              <a:t>minutes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We’ll </a:t>
            </a:r>
            <a:r>
              <a:rPr lang="en-US" sz="2200" dirty="0">
                <a:latin typeface="Arial" charset="0"/>
              </a:rPr>
              <a:t>start at </a:t>
            </a:r>
            <a:r>
              <a:rPr lang="en-US" sz="2200" dirty="0" smtClean="0">
                <a:latin typeface="Arial" charset="0"/>
              </a:rPr>
              <a:t>8</a:t>
            </a:r>
            <a:r>
              <a:rPr lang="en-US" sz="2200" dirty="0" smtClean="0">
                <a:latin typeface="Arial" charset="0"/>
              </a:rPr>
              <a:t>:00—</a:t>
            </a:r>
            <a:r>
              <a:rPr lang="en-US" sz="2200" b="1" u="sng" dirty="0">
                <a:latin typeface="Arial" charset="0"/>
              </a:rPr>
              <a:t>please be on time!!</a:t>
            </a:r>
            <a:endParaRPr lang="en-US" sz="22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Covers all lectures through </a:t>
            </a:r>
            <a:r>
              <a:rPr lang="en-US" sz="2600" dirty="0" smtClean="0">
                <a:latin typeface="Arial" charset="0"/>
              </a:rPr>
              <a:t>Monday</a:t>
            </a:r>
            <a:endParaRPr lang="en-US" sz="26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You will not be tested on design process, IDEs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Material starts with basic C program structure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3 questions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1 multiple </a:t>
            </a:r>
            <a:r>
              <a:rPr lang="en-US" sz="2200" dirty="0" smtClean="0">
                <a:latin typeface="Arial" charset="0"/>
              </a:rPr>
              <a:t>choice </a:t>
            </a:r>
            <a:r>
              <a:rPr lang="en-US" sz="2200" i="1" dirty="0" smtClean="0">
                <a:solidFill>
                  <a:srgbClr val="FF0000"/>
                </a:solidFill>
                <a:latin typeface="Arial" charset="0"/>
              </a:rPr>
              <a:t>(loops)</a:t>
            </a:r>
            <a:endParaRPr lang="en-US" sz="22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1 code </a:t>
            </a:r>
            <a:r>
              <a:rPr lang="en-US" sz="2200" dirty="0" smtClean="0">
                <a:latin typeface="Arial" charset="0"/>
              </a:rPr>
              <a:t>reading </a:t>
            </a:r>
            <a:r>
              <a:rPr lang="en-US" sz="2200" i="1" dirty="0" smtClean="0">
                <a:solidFill>
                  <a:srgbClr val="FF0000"/>
                </a:solidFill>
                <a:latin typeface="Arial" charset="0"/>
              </a:rPr>
              <a:t>(operators, </a:t>
            </a:r>
            <a:r>
              <a:rPr lang="en-US" sz="2200" i="1" dirty="0" err="1" smtClean="0">
                <a:solidFill>
                  <a:srgbClr val="FF0000"/>
                </a:solidFill>
                <a:latin typeface="Arial" charset="0"/>
              </a:rPr>
              <a:t>printf</a:t>
            </a:r>
            <a:r>
              <a:rPr lang="en-US" sz="2200" i="1" dirty="0" smtClean="0">
                <a:solidFill>
                  <a:srgbClr val="FF0000"/>
                </a:solidFill>
                <a:latin typeface="Arial" charset="0"/>
              </a:rPr>
              <a:t>(), </a:t>
            </a:r>
            <a:r>
              <a:rPr lang="en-US" sz="2200" i="1" dirty="0" err="1" smtClean="0">
                <a:solidFill>
                  <a:srgbClr val="FF0000"/>
                </a:solidFill>
                <a:latin typeface="Arial" charset="0"/>
              </a:rPr>
              <a:t>scanf</a:t>
            </a:r>
            <a:r>
              <a:rPr lang="en-US" sz="2200" i="1" dirty="0" smtClean="0">
                <a:solidFill>
                  <a:srgbClr val="FF0000"/>
                </a:solidFill>
                <a:latin typeface="Arial" charset="0"/>
              </a:rPr>
              <a:t>())</a:t>
            </a:r>
            <a:endParaRPr lang="en-US" sz="22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1 code writing (complete 2 of 3 parts; all 3 for extra credit</a:t>
            </a:r>
            <a:r>
              <a:rPr lang="en-US" sz="2200" dirty="0" smtClean="0">
                <a:latin typeface="Arial" charset="0"/>
              </a:rPr>
              <a:t>) </a:t>
            </a:r>
            <a:r>
              <a:rPr lang="en-US" sz="2200" i="1" dirty="0" smtClean="0">
                <a:solidFill>
                  <a:srgbClr val="FF0000"/>
                </a:solidFill>
                <a:latin typeface="Arial" charset="0"/>
              </a:rPr>
              <a:t>(</a:t>
            </a:r>
            <a:r>
              <a:rPr lang="en-US" sz="2200" i="1" dirty="0" err="1" smtClean="0">
                <a:solidFill>
                  <a:srgbClr val="FF0000"/>
                </a:solidFill>
                <a:latin typeface="Arial" charset="0"/>
              </a:rPr>
              <a:t>printf</a:t>
            </a:r>
            <a:r>
              <a:rPr lang="en-US" sz="2200" i="1" dirty="0" smtClean="0">
                <a:solidFill>
                  <a:srgbClr val="FF0000"/>
                </a:solidFill>
                <a:latin typeface="Arial" charset="0"/>
              </a:rPr>
              <a:t>(), </a:t>
            </a:r>
            <a:r>
              <a:rPr lang="en-US" sz="2200" i="1" dirty="0" err="1" smtClean="0">
                <a:solidFill>
                  <a:srgbClr val="FF0000"/>
                </a:solidFill>
                <a:latin typeface="Arial" charset="0"/>
              </a:rPr>
              <a:t>scanf</a:t>
            </a:r>
            <a:r>
              <a:rPr lang="en-US" sz="2200" i="1" dirty="0" smtClean="0">
                <a:solidFill>
                  <a:srgbClr val="FF0000"/>
                </a:solidFill>
                <a:latin typeface="Arial" charset="0"/>
              </a:rPr>
              <a:t>(), conditional statements)</a:t>
            </a:r>
            <a:endParaRPr lang="en-US" sz="22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02C89FF-0200-B645-A79A-F393F9B5A919}" type="datetime1">
              <a:rPr lang="en-US" smtClean="0">
                <a:latin typeface="Garamond" charset="0"/>
              </a:rPr>
              <a:t>5/23/16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EEADEEE-1CBF-0D43-91EB-925F9AC4C867}" type="slidenum">
              <a:rPr lang="en-US">
                <a:latin typeface="Garamond" charset="0"/>
              </a:rPr>
              <a:pPr eaLnBrk="1" hangingPunct="1"/>
              <a:t>20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80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Test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Prior to passing out exam, your instructor will verify that you only have one note sheet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If you have multiple sheets, I will take all notes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You will not be allowed to remove anything from your bag after that point in time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If you need an additional pencil, eraser, or piece of scrap paper during the exam, ask me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Only one person will be allowed to use the bathroom at a time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You must leave your cell phone either with me or clearly visible on the table near your seat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2E20CA8-C744-CF48-800D-712DF8353D99}" type="datetime1">
              <a:rPr lang="en-US" smtClean="0">
                <a:latin typeface="Garamond" charset="0"/>
              </a:rPr>
              <a:t>5/23/16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0CA3C80-E581-384F-80E7-E978009F656A}" type="slidenum">
              <a:rPr lang="en-US">
                <a:latin typeface="Garamond" charset="0"/>
              </a:rPr>
              <a:pPr eaLnBrk="1" hangingPunct="1"/>
              <a:t>21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137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Review: Basic C program structure</a:t>
            </a:r>
          </a:p>
        </p:txBody>
      </p:sp>
      <p:sp>
        <p:nvSpPr>
          <p:cNvPr id="5126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184275"/>
            <a:ext cx="8229600" cy="4987925"/>
          </a:xfrm>
        </p:spPr>
        <p:txBody>
          <a:bodyPr>
            <a:normAutofit/>
          </a:bodyPr>
          <a:lstStyle/>
          <a:p>
            <a:pPr eaLnBrk="1" hangingPunct="1">
              <a:lnSpc>
                <a:spcPct val="70000"/>
              </a:lnSpc>
            </a:pPr>
            <a:r>
              <a:rPr lang="en-US" sz="2800" dirty="0">
                <a:latin typeface="Arial" charset="0"/>
              </a:rPr>
              <a:t>Preprocessor directives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solidFill>
                  <a:srgbClr val="FF0000"/>
                </a:solidFill>
                <a:latin typeface="Arial" charset="0"/>
              </a:rPr>
              <a:t>#include</a:t>
            </a:r>
            <a:r>
              <a:rPr lang="en-US" sz="2400" dirty="0">
                <a:latin typeface="Arial" charset="0"/>
              </a:rPr>
              <a:t>: typically used to specify library files</a:t>
            </a:r>
          </a:p>
          <a:p>
            <a:pPr eaLnBrk="1" hangingPunct="1">
              <a:lnSpc>
                <a:spcPct val="70000"/>
              </a:lnSpc>
            </a:pPr>
            <a:r>
              <a:rPr lang="en-US" sz="2800" dirty="0" smtClean="0">
                <a:latin typeface="Arial" charset="0"/>
              </a:rPr>
              <a:t>Main </a:t>
            </a:r>
            <a:r>
              <a:rPr lang="en-US" sz="2800" dirty="0">
                <a:latin typeface="Arial" charset="0"/>
              </a:rPr>
              <a:t>program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Starts with: </a:t>
            </a:r>
            <a:r>
              <a:rPr lang="en-US" sz="24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 main()</a:t>
            </a:r>
            <a:r>
              <a:rPr lang="en-US" sz="2400" dirty="0">
                <a:latin typeface="Arial" charset="0"/>
                <a:cs typeface="Courier New" charset="0"/>
              </a:rPr>
              <a:t> or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void main()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Enclosed in block: specified by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{ }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Ends with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return 0;</a:t>
            </a:r>
          </a:p>
          <a:p>
            <a:pPr lvl="2" eaLnBrk="1" hangingPunct="1">
              <a:lnSpc>
                <a:spcPct val="70000"/>
              </a:lnSpc>
            </a:pPr>
            <a:r>
              <a:rPr lang="en-US" sz="2000" dirty="0">
                <a:latin typeface="Arial" charset="0"/>
              </a:rPr>
              <a:t>Indicates successful completion</a:t>
            </a:r>
          </a:p>
          <a:p>
            <a:pPr lvl="2" eaLnBrk="1" hangingPunct="1">
              <a:lnSpc>
                <a:spcPct val="70000"/>
              </a:lnSpc>
            </a:pPr>
            <a:r>
              <a:rPr lang="en-US" sz="2000" dirty="0" smtClean="0">
                <a:latin typeface="Arial" charset="0"/>
              </a:rPr>
              <a:t>Optional if </a:t>
            </a:r>
            <a:r>
              <a:rPr lang="en-US" sz="2000" dirty="0">
                <a:latin typeface="Courier New" charset="0"/>
                <a:cs typeface="Courier New" charset="0"/>
              </a:rPr>
              <a:t>main()</a:t>
            </a:r>
            <a:r>
              <a:rPr lang="en-US" sz="2000" dirty="0">
                <a:latin typeface="Arial" charset="0"/>
              </a:rPr>
              <a:t> is </a:t>
            </a:r>
            <a:r>
              <a:rPr lang="en-US" sz="2000" dirty="0" smtClean="0">
                <a:latin typeface="Courier New" charset="0"/>
                <a:cs typeface="Courier New" charset="0"/>
              </a:rPr>
              <a:t>void</a:t>
            </a:r>
          </a:p>
          <a:p>
            <a:pPr lvl="3" eaLnBrk="1" hangingPunct="1">
              <a:lnSpc>
                <a:spcPct val="70000"/>
              </a:lnSpc>
            </a:pPr>
            <a:r>
              <a:rPr lang="en-US" sz="1800" dirty="0" smtClean="0">
                <a:latin typeface="Arial"/>
                <a:cs typeface="Arial"/>
              </a:rPr>
              <a:t>Doesn’t return value: 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  <a:cs typeface="Courier New"/>
              </a:rPr>
              <a:t>return;</a:t>
            </a:r>
            <a:endParaRPr lang="en-US" sz="18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eaLnBrk="1" hangingPunct="1">
              <a:lnSpc>
                <a:spcPct val="70000"/>
              </a:lnSpc>
            </a:pPr>
            <a:r>
              <a:rPr lang="en-US" sz="2800" dirty="0">
                <a:latin typeface="Arial" charset="0"/>
              </a:rPr>
              <a:t>Basic output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Call </a:t>
            </a:r>
            <a:r>
              <a:rPr lang="en-US" sz="24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printf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Arial" charset="0"/>
                <a:cs typeface="Courier New" charset="0"/>
              </a:rPr>
              <a:t>&lt;string&gt;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&lt;string&gt; can be replaced by characters enclosed in double quotes</a:t>
            </a:r>
          </a:p>
          <a:p>
            <a:pPr lvl="2" eaLnBrk="1" hangingPunct="1">
              <a:lnSpc>
                <a:spcPct val="70000"/>
              </a:lnSpc>
            </a:pPr>
            <a:r>
              <a:rPr lang="en-US" sz="2000" dirty="0">
                <a:latin typeface="Arial" charset="0"/>
              </a:rPr>
              <a:t>May include escape sequence, e.g. 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\n</a:t>
            </a:r>
            <a:r>
              <a:rPr lang="en-US" sz="2000" dirty="0">
                <a:latin typeface="Arial" charset="0"/>
              </a:rPr>
              <a:t> (new line)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94BFAAC-1834-ED45-95BA-D87D35AAE743}" type="datetime1">
              <a:rPr lang="en-US" smtClean="0">
                <a:latin typeface="Garamond" charset="0"/>
              </a:rPr>
              <a:t>5/23/16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D568B8F-E0B3-F44B-B879-11AB56637332}" type="slidenum">
              <a:rPr lang="en-US">
                <a:latin typeface="Garamond" charset="0"/>
              </a:rPr>
              <a:pPr eaLnBrk="1" hangingPunct="1"/>
              <a:t>22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056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636239D-14DF-424C-A687-3DB52985203A}" type="datetime1">
              <a:rPr lang="en-US" smtClean="0">
                <a:latin typeface="Garamond" charset="0"/>
              </a:rPr>
              <a:t>5/23/16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E483A71-FBFF-2C4B-83D7-1E3412DA8362}" type="slidenum">
              <a:rPr lang="en-US">
                <a:latin typeface="Garamond" charset="0"/>
              </a:rPr>
              <a:pPr eaLnBrk="1" hangingPunct="1"/>
              <a:t>23</a:t>
            </a:fld>
            <a:endParaRPr lang="en-US">
              <a:latin typeface="Garamond" charset="0"/>
            </a:endParaRPr>
          </a:p>
        </p:txBody>
      </p:sp>
      <p:sp>
        <p:nvSpPr>
          <p:cNvPr id="6149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Review: Data types, variables, constants</a:t>
            </a:r>
          </a:p>
        </p:txBody>
      </p:sp>
      <p:sp>
        <p:nvSpPr>
          <p:cNvPr id="512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Four basic data types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float, double, char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Constants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Discussed viable ranges for all types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#define</a:t>
            </a:r>
            <a:r>
              <a:rPr lang="en-US" dirty="0" smtClean="0">
                <a:cs typeface="Courier New" pitchFamily="49" charset="0"/>
              </a:rPr>
              <a:t> to give symbolic name to constant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Variables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Have name, type, value, memory location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Variable declarations: examples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 a, b;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double m = 2.35;</a:t>
            </a:r>
          </a:p>
        </p:txBody>
      </p:sp>
    </p:spTree>
    <p:extLst>
      <p:ext uri="{BB962C8B-B14F-4D97-AF65-F5344CB8AC3E}">
        <p14:creationId xmlns:p14="http://schemas.microsoft.com/office/powerpoint/2010/main" val="1779012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printf() and scanf()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cs typeface="+mn-cs"/>
              </a:rPr>
              <a:t>To print variables (or constants), insert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%&lt;type&gt; </a:t>
            </a:r>
            <a:r>
              <a:rPr lang="en-US" dirty="0">
                <a:cs typeface="+mn-cs"/>
              </a:rPr>
              <a:t>in your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>
                <a:cs typeface="+mn-cs"/>
              </a:rPr>
              <a:t> format string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%c</a:t>
            </a:r>
            <a:r>
              <a:rPr lang="en-US" dirty="0"/>
              <a:t>: single character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%d </a:t>
            </a:r>
            <a:r>
              <a:rPr lang="en-US" dirty="0"/>
              <a:t>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/>
              <a:t>: signed decimal integer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%f</a:t>
            </a:r>
            <a:r>
              <a:rPr lang="en-US" dirty="0"/>
              <a:t>: float;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%lf</a:t>
            </a:r>
            <a:r>
              <a:rPr lang="en-US" dirty="0"/>
              <a:t>: double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Prints 6 digits after decimal point by default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To control # digits, use precision 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"%.4lf"</a:t>
            </a:r>
            <a:r>
              <a:rPr lang="en-US" dirty="0"/>
              <a:t> prints with 4 digits (4</a:t>
            </a:r>
            <a:r>
              <a:rPr lang="en-US" baseline="30000" dirty="0"/>
              <a:t>th</a:t>
            </a:r>
            <a:r>
              <a:rPr lang="en-US" dirty="0"/>
              <a:t> digit rounds)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"%.0lf"</a:t>
            </a:r>
            <a:r>
              <a:rPr lang="en-US" dirty="0"/>
              <a:t> prints with 0 digits (round to nearest integer)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cs typeface="+mn-cs"/>
              </a:rPr>
              <a:t>Each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%&lt;type&gt; </a:t>
            </a:r>
            <a:r>
              <a:rPr lang="en-US" dirty="0">
                <a:cs typeface="+mn-cs"/>
              </a:rPr>
              <a:t>must correspond to a variable or constant that follows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>
                <a:latin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</a:rPr>
              <a:t>("a=%.3f, b=%.2f", a, b);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To read input, use same format </a:t>
            </a:r>
            <a:r>
              <a:rPr lang="en-US" dirty="0" err="1" smtClean="0">
                <a:ea typeface="+mn-ea"/>
                <a:cs typeface="+mn-cs"/>
              </a:rPr>
              <a:t>specifiers</a:t>
            </a:r>
            <a:r>
              <a:rPr lang="en-US" dirty="0" smtClean="0">
                <a:ea typeface="+mn-ea"/>
                <a:cs typeface="+mn-cs"/>
              </a:rPr>
              <a:t> in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() </a:t>
            </a:r>
            <a:r>
              <a:rPr lang="en-US" dirty="0" smtClean="0">
                <a:ea typeface="+mn-ea"/>
                <a:cs typeface="+mn-cs"/>
              </a:rPr>
              <a:t>format string, followed by addresses of variables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sz="2800" dirty="0" err="1" smtClean="0">
                <a:latin typeface="Courier New" pitchFamily="49" charset="0"/>
              </a:rPr>
              <a:t>scanf</a:t>
            </a:r>
            <a:r>
              <a:rPr lang="en-US" sz="2800" dirty="0" smtClean="0">
                <a:latin typeface="Courier New" pitchFamily="49" charset="0"/>
              </a:rPr>
              <a:t>("%d %</a:t>
            </a:r>
            <a:r>
              <a:rPr lang="en-US" sz="2800" dirty="0" err="1" smtClean="0">
                <a:latin typeface="Courier New" pitchFamily="49" charset="0"/>
              </a:rPr>
              <a:t>f",&amp;hours,&amp;rate</a:t>
            </a:r>
            <a:r>
              <a:rPr lang="en-US" sz="2800" dirty="0" smtClean="0">
                <a:latin typeface="Courier New" pitchFamily="49" charset="0"/>
              </a:rPr>
              <a:t>);</a:t>
            </a: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402EFEA-8CFA-1148-AAC4-D3FAF0DC948D}" type="datetime1">
              <a:rPr lang="en-US" sz="1200" smtClean="0">
                <a:latin typeface="Garamond" charset="0"/>
              </a:rPr>
              <a:t>5/23/16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BBBD54E-4C50-4040-93BD-C0EB85745AC9}" type="slidenum">
              <a:rPr lang="en-US" sz="1200">
                <a:latin typeface="Garamond" charset="0"/>
              </a:rPr>
              <a:pPr/>
              <a:t>24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585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772400" cy="838200"/>
          </a:xfrm>
        </p:spPr>
        <p:txBody>
          <a:bodyPr/>
          <a:lstStyle/>
          <a:p>
            <a:r>
              <a:rPr lang="en-US">
                <a:latin typeface="Garamond" charset="0"/>
              </a:rPr>
              <a:t>Review: C operators</a:t>
            </a:r>
          </a:p>
        </p:txBody>
      </p:sp>
      <p:graphicFrame>
        <p:nvGraphicFramePr>
          <p:cNvPr id="51203" name="Group 3"/>
          <p:cNvGraphicFramePr>
            <a:graphicFrameLocks noGrp="1"/>
          </p:cNvGraphicFramePr>
          <p:nvPr>
            <p:ph type="tbl" idx="1"/>
          </p:nvPr>
        </p:nvGraphicFramePr>
        <p:xfrm>
          <a:off x="685800" y="1143000"/>
          <a:ext cx="7772400" cy="2301877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457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Operator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Associativity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Innermost ( 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Left to right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28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Unary -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Right to left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*    /    %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Left to right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     -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Left to right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69836D8-407D-F847-AE1F-D1BCBCA2786B}" type="slidenum">
              <a:rPr lang="en-US">
                <a:latin typeface="Garamond" charset="0"/>
              </a:rPr>
              <a:pPr eaLnBrk="1" hangingPunct="1"/>
              <a:t>25</a:t>
            </a:fld>
            <a:endParaRPr lang="en-US">
              <a:latin typeface="Garamond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5002A4-2EC2-FF46-A9E1-ED76E0719DA3}" type="datetime1">
              <a:rPr lang="en-US" smtClean="0">
                <a:latin typeface="Garamond" charset="0"/>
              </a:rPr>
              <a:t>5/23/16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 Application Programming: Lecture 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53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Operators and statements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Operators can be used either with constants or variables</a:t>
            </a:r>
          </a:p>
          <a:p>
            <a:r>
              <a:rPr lang="en-US">
                <a:latin typeface="Arial" charset="0"/>
              </a:rPr>
              <a:t>More complex statements are allowed</a:t>
            </a:r>
          </a:p>
          <a:p>
            <a:pPr lvl="1"/>
            <a:r>
              <a:rPr lang="en-US">
                <a:latin typeface="Arial" charset="0"/>
              </a:rPr>
              <a:t>e.g. x = 1 + 2 - 3;</a:t>
            </a:r>
          </a:p>
          <a:p>
            <a:r>
              <a:rPr lang="en-US">
                <a:latin typeface="Arial" charset="0"/>
              </a:rPr>
              <a:t>Parentheses help you prioritize parts of statement</a:t>
            </a:r>
          </a:p>
          <a:p>
            <a:pPr lvl="1"/>
            <a:r>
              <a:rPr lang="en-US">
                <a:latin typeface="Arial" charset="0"/>
              </a:rPr>
              <a:t>Makes difference with order of operations</a:t>
            </a:r>
          </a:p>
          <a:p>
            <a:pPr lvl="1"/>
            <a:r>
              <a:rPr lang="en-US">
                <a:latin typeface="Arial" charset="0"/>
              </a:rPr>
              <a:t>x = 1 + 2 * 3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Arial" charset="0"/>
              </a:rPr>
              <a:t>			is different than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Arial" charset="0"/>
              </a:rPr>
              <a:t>	x = (1 + 2) * 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841F2D0-0B73-F64A-8000-2B43EAB9EE31}" type="datetime1">
              <a:rPr lang="en-US" smtClean="0">
                <a:latin typeface="Garamond" charset="0"/>
              </a:rPr>
              <a:t>5/23/16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28AC5AE-A358-C84A-AB6D-373BEA2E6378}" type="slidenum">
              <a:rPr lang="en-US">
                <a:latin typeface="Garamond" charset="0"/>
              </a:rPr>
              <a:pPr eaLnBrk="1" hangingPunct="1"/>
              <a:t>26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996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2788"/>
          </a:xfrm>
        </p:spPr>
        <p:txBody>
          <a:bodyPr/>
          <a:lstStyle/>
          <a:p>
            <a:r>
              <a:rPr lang="en-US">
                <a:latin typeface="Garamond" charset="0"/>
              </a:rPr>
              <a:t>Review: 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3340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Conditional execution using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if 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statements</a:t>
            </a:r>
            <a:r>
              <a:rPr lang="en-US" dirty="0" smtClean="0">
                <a:ea typeface="+mn-ea"/>
              </a:rPr>
              <a:t>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Form: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(&lt;expression&gt;)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&lt;statement&gt;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[ else				</a:t>
            </a:r>
            <a:r>
              <a:rPr lang="en-US" i="1" dirty="0" smtClean="0">
                <a:solidFill>
                  <a:srgbClr val="FF0000"/>
                </a:solidFill>
                <a:cs typeface="Courier New" pitchFamily="49" charset="0"/>
              </a:rPr>
              <a:t>brackets show</a:t>
            </a:r>
            <a:endParaRPr lang="en-US" i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&lt;statement&gt; ]		</a:t>
            </a:r>
            <a:r>
              <a:rPr lang="en-US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i="1" dirty="0" smtClean="0">
                <a:solidFill>
                  <a:srgbClr val="FF0000"/>
                </a:solidFill>
                <a:cs typeface="Courier New" pitchFamily="49" charset="0"/>
              </a:rPr>
              <a:t> is optional</a:t>
            </a:r>
            <a:endParaRPr lang="en-US" dirty="0" smtClean="0"/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Expression frequently uses relational operators to test equality/inequality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  &gt;  &lt;=  &gt;=  ==   !=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(x &lt;= 5)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Can combine conditions using logical operators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AND 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&amp;&amp; 	</a:t>
            </a:r>
            <a:r>
              <a:rPr lang="en-US" dirty="0" smtClean="0">
                <a:cs typeface="Courier New" pitchFamily="49" charset="0"/>
              </a:rPr>
              <a:t>OR: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||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((x &lt;= 5) &amp;&amp; (x &gt; 0))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Can test if condition is false using logical NOT: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!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(!(x &lt; 5))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545D6D1-E6B5-0941-A84E-C7541617DA38}" type="datetime1">
              <a:rPr lang="en-US" smtClean="0">
                <a:latin typeface="Garamond" charset="0"/>
              </a:rPr>
              <a:t>5/23/16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95955E9-CF9A-8349-A883-FFA5191CD682}" type="slidenum">
              <a:rPr lang="en-US">
                <a:latin typeface="Garamond" charset="0"/>
              </a:rPr>
              <a:pPr eaLnBrk="1" hangingPunct="1"/>
              <a:t>27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6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switch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When checking multiple exact values for expression, more sense to use 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switch statement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switch (&lt;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case &lt;val1&gt; 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case &lt;val2&gt; 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default: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break</a:t>
            </a:r>
            <a:r>
              <a:rPr lang="en-US" dirty="0" smtClean="0">
                <a:ea typeface="+mn-ea"/>
                <a:cs typeface="Courier New" pitchFamily="49" charset="0"/>
              </a:rPr>
              <a:t> allows you to exit switch statement after completing code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Otherwise, program will continue to run through cases until finding break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default</a:t>
            </a:r>
            <a:r>
              <a:rPr lang="en-US" dirty="0" smtClean="0">
                <a:ea typeface="+mn-ea"/>
                <a:cs typeface="Courier New" pitchFamily="49" charset="0"/>
              </a:rPr>
              <a:t> covers any values without specific case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BF3FDCC-29D7-0E44-ABA7-006D765141AF}" type="datetime1">
              <a:rPr lang="en-US" smtClean="0">
                <a:latin typeface="Garamond" charset="0"/>
              </a:rPr>
              <a:t>5/23/16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09F8DB-453B-AF4D-A32F-8152B3290C06}" type="slidenum">
              <a:rPr lang="en-US">
                <a:latin typeface="Garamond" charset="0"/>
              </a:rPr>
              <a:pPr eaLnBrk="1" hangingPunct="1"/>
              <a:t>28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52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while/do-while loops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Used for repetition of code</a:t>
            </a:r>
          </a:p>
          <a:p>
            <a:r>
              <a:rPr lang="en-US">
                <a:latin typeface="Courier New" charset="0"/>
                <a:cs typeface="Courier New" charset="0"/>
              </a:rPr>
              <a:t>while (&lt;expression&gt;)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</a:t>
            </a:r>
            <a:r>
              <a:rPr lang="en-US" sz="3000">
                <a:latin typeface="Courier New" charset="0"/>
                <a:cs typeface="Courier New" charset="0"/>
              </a:rPr>
              <a:t>&lt;statement&gt;</a:t>
            </a:r>
            <a:r>
              <a:rPr lang="en-US">
                <a:latin typeface="Courier New" charset="0"/>
                <a:cs typeface="Courier New" charset="0"/>
              </a:rPr>
              <a:t>	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 </a:t>
            </a:r>
            <a:r>
              <a:rPr lang="en-US" i="1">
                <a:latin typeface="Arial" charset="0"/>
                <a:cs typeface="Courier New" charset="0"/>
                <a:sym typeface="Wingdings" charset="0"/>
              </a:rPr>
              <a:t>loop body</a:t>
            </a:r>
          </a:p>
          <a:p>
            <a:r>
              <a:rPr lang="en-US">
                <a:latin typeface="Courier New" charset="0"/>
              </a:rPr>
              <a:t>do {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	&lt;statements&gt;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} while ( &lt;expression&gt;  )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;</a:t>
            </a:r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7E5D336-3523-EB4F-A482-E4EA1194BDCD}" type="datetime1">
              <a:rPr lang="en-US" smtClean="0">
                <a:latin typeface="Garamond" charset="0"/>
              </a:rPr>
              <a:t>5/23/16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B2CD03C-ED28-FB43-87DC-5533CC68F0B5}" type="slidenum">
              <a:rPr lang="en-US">
                <a:latin typeface="Garamond" charset="0"/>
              </a:rPr>
              <a:pPr eaLnBrk="1" hangingPunct="1"/>
              <a:t>29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175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while/do-while loops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Used for repetition of code</a:t>
            </a:r>
          </a:p>
          <a:p>
            <a:r>
              <a:rPr lang="en-US">
                <a:latin typeface="Courier New" charset="0"/>
                <a:cs typeface="Courier New" charset="0"/>
              </a:rPr>
              <a:t>while (&lt;expression&gt;)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</a:t>
            </a:r>
            <a:r>
              <a:rPr lang="en-US" sz="3000">
                <a:latin typeface="Courier New" charset="0"/>
                <a:cs typeface="Courier New" charset="0"/>
              </a:rPr>
              <a:t>&lt;statement&gt;</a:t>
            </a:r>
            <a:r>
              <a:rPr lang="en-US">
                <a:latin typeface="Courier New" charset="0"/>
                <a:cs typeface="Courier New" charset="0"/>
              </a:rPr>
              <a:t>	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 </a:t>
            </a:r>
            <a:r>
              <a:rPr lang="en-US" i="1">
                <a:latin typeface="Arial" charset="0"/>
                <a:cs typeface="Courier New" charset="0"/>
                <a:sym typeface="Wingdings" charset="0"/>
              </a:rPr>
              <a:t>loop body</a:t>
            </a:r>
          </a:p>
          <a:p>
            <a:r>
              <a:rPr lang="en-US">
                <a:latin typeface="Courier New" charset="0"/>
              </a:rPr>
              <a:t>do {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	&lt;statements&gt;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} while ( &lt;expression&gt;  )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;</a:t>
            </a:r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5294D0E-1092-B943-9299-0EDFB36A7636}" type="datetime1">
              <a:rPr lang="en-US" smtClean="0">
                <a:latin typeface="Garamond" charset="0"/>
              </a:rPr>
              <a:t>5/23/16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B2CD03C-ED28-FB43-87DC-5533CC68F0B5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617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for loops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for (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init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var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&lt;test&gt;</a:t>
            </a: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&lt;change </a:t>
            </a:r>
            <a:r>
              <a:rPr lang="en-US" sz="2400" b="1" dirty="0" err="1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var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		&lt;statements&gt;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Courier New" pitchFamily="49" charset="0"/>
              </a:rPr>
              <a:t>Operators to directly change variable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x++, x--</a:t>
            </a:r>
            <a:r>
              <a:rPr lang="en-US" dirty="0">
                <a:cs typeface="Courier New" pitchFamily="49" charset="0"/>
              </a:rPr>
              <a:t> 		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 post-increment/decrement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++x, --x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 		 pre-increment/decrement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+=, -=, *=, /=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 	 augmented assignment</a:t>
            </a:r>
            <a:endParaRPr lang="en-US" dirty="0"/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C513490-7484-C14F-A8BA-CBE39537C5C7}" type="datetime1">
              <a:rPr lang="en-US" sz="1200" smtClean="0">
                <a:latin typeface="Garamond" charset="0"/>
              </a:rPr>
              <a:t>5/23/16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500D2A3-580C-3347-BDFE-667287F5F64E}" type="slidenum">
              <a:rPr lang="en-US" sz="1200">
                <a:latin typeface="Garamond" charset="0"/>
              </a:rPr>
              <a:pPr eaLnBrk="1" hangingPunct="1"/>
              <a:t>30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92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Exam </a:t>
            </a:r>
            <a:r>
              <a:rPr lang="en-US" dirty="0" smtClean="0">
                <a:latin typeface="Arial" charset="0"/>
              </a:rPr>
              <a:t>1</a:t>
            </a:r>
          </a:p>
          <a:p>
            <a:r>
              <a:rPr lang="en-US" dirty="0" smtClean="0">
                <a:latin typeface="Arial" charset="0"/>
              </a:rPr>
              <a:t>Reminders</a:t>
            </a:r>
            <a:r>
              <a:rPr lang="en-US" dirty="0">
                <a:latin typeface="Arial" charset="0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Program 3 due Friday, 5/27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Program 4 due Wednesday, 6/</a:t>
            </a:r>
            <a:r>
              <a:rPr lang="en-US" dirty="0" smtClean="0">
                <a:latin typeface="Arial" charset="0"/>
              </a:rPr>
              <a:t>1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No lecture Monday, 5/30 (Memorial Day)</a:t>
            </a:r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0CA4C31-3E3B-8648-854B-901AA8D013C3}" type="datetime1">
              <a:rPr lang="en-US" sz="1200" smtClean="0">
                <a:latin typeface="Garamond" charset="0"/>
              </a:rPr>
              <a:t>5/23/16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0F026B3-6960-BE40-8933-9E6C731C3A33}" type="slidenum">
              <a:rPr lang="en-US" sz="1200">
                <a:latin typeface="Garamond" charset="0"/>
              </a:rPr>
              <a:pPr/>
              <a:t>31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for loops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for (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init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var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&lt;test&gt;</a:t>
            </a: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&lt;change </a:t>
            </a:r>
            <a:r>
              <a:rPr lang="en-US" sz="2400" b="1" dirty="0" err="1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var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		&lt;statements&gt;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Courier New" pitchFamily="49" charset="0"/>
              </a:rPr>
              <a:t>Operators to directly change variable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x++, x--</a:t>
            </a:r>
            <a:r>
              <a:rPr lang="en-US" dirty="0">
                <a:cs typeface="Courier New" pitchFamily="49" charset="0"/>
              </a:rPr>
              <a:t> 		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 post-increment/decrement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++x, --x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 		 pre-increment/decrement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+=, -=, *=, /=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 	 augmented assignment</a:t>
            </a:r>
            <a:endParaRPr lang="en-US" dirty="0"/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C513490-7484-C14F-A8BA-CBE39537C5C7}" type="datetime1">
              <a:rPr lang="en-US" sz="1200" smtClean="0">
                <a:latin typeface="Garamond" charset="0"/>
              </a:rPr>
              <a:t>5/23/16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500D2A3-580C-3347-BDFE-667287F5F64E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257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Iterative </a:t>
            </a:r>
            <a:r>
              <a:rPr lang="en-US" dirty="0" smtClean="0">
                <a:latin typeface="Garamond" charset="0"/>
              </a:rPr>
              <a:t>methods </a:t>
            </a:r>
            <a:r>
              <a:rPr lang="en-US" smtClean="0">
                <a:latin typeface="Garamond" charset="0"/>
              </a:rPr>
              <a:t>(Program 4)</a:t>
            </a:r>
            <a:endParaRPr lang="en-US">
              <a:latin typeface="Garamond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300" dirty="0">
                <a:latin typeface="Arial" charset="0"/>
              </a:rPr>
              <a:t>Repeat calculation until correct value reached</a:t>
            </a:r>
          </a:p>
          <a:p>
            <a:pPr>
              <a:lnSpc>
                <a:spcPct val="80000"/>
              </a:lnSpc>
            </a:pPr>
            <a:r>
              <a:rPr lang="ja-JP" altLang="en-US" sz="2300" dirty="0">
                <a:latin typeface="Arial" charset="0"/>
              </a:rPr>
              <a:t>“</a:t>
            </a:r>
            <a:r>
              <a:rPr lang="en-US" altLang="ja-JP" sz="2300" dirty="0">
                <a:latin typeface="Arial" charset="0"/>
              </a:rPr>
              <a:t>Correctness</a:t>
            </a:r>
            <a:r>
              <a:rPr lang="ja-JP" altLang="en-US" sz="2300" dirty="0">
                <a:latin typeface="Arial" charset="0"/>
              </a:rPr>
              <a:t>”</a:t>
            </a:r>
            <a:r>
              <a:rPr lang="en-US" altLang="ja-JP" sz="2300" dirty="0">
                <a:latin typeface="Arial" charset="0"/>
              </a:rPr>
              <a:t> defined as: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Difference between old, new value &lt;= max error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Max error == .000001 in </a:t>
            </a:r>
            <a:r>
              <a:rPr lang="en-US" sz="2000" dirty="0" err="1">
                <a:latin typeface="Arial" charset="0"/>
              </a:rPr>
              <a:t>Prog</a:t>
            </a:r>
            <a:r>
              <a:rPr lang="en-US" sz="2000" dirty="0">
                <a:latin typeface="Arial" charset="0"/>
              </a:rPr>
              <a:t>. 4</a:t>
            </a:r>
          </a:p>
          <a:p>
            <a:pPr>
              <a:lnSpc>
                <a:spcPct val="80000"/>
              </a:lnSpc>
            </a:pPr>
            <a:r>
              <a:rPr lang="en-US" sz="2300" dirty="0">
                <a:latin typeface="Arial" charset="0"/>
              </a:rPr>
              <a:t>General process: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 dirty="0" err="1">
                <a:latin typeface="Courier New" charset="0"/>
                <a:cs typeface="Courier New" charset="0"/>
              </a:rPr>
              <a:t>newVal</a:t>
            </a:r>
            <a:r>
              <a:rPr lang="en-US" sz="2300" dirty="0">
                <a:latin typeface="Courier New" charset="0"/>
                <a:cs typeface="Courier New" charset="0"/>
              </a:rPr>
              <a:t> = &lt;initial value&gt;;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 dirty="0">
                <a:latin typeface="Courier New" charset="0"/>
                <a:cs typeface="Courier New" charset="0"/>
              </a:rPr>
              <a:t>do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 dirty="0">
                <a:latin typeface="Courier New" charset="0"/>
                <a:cs typeface="Courier New" charset="0"/>
              </a:rPr>
              <a:t>	</a:t>
            </a:r>
            <a:r>
              <a:rPr lang="en-US" sz="2300" dirty="0" err="1">
                <a:latin typeface="Courier New" charset="0"/>
                <a:cs typeface="Courier New" charset="0"/>
              </a:rPr>
              <a:t>oldVal</a:t>
            </a:r>
            <a:r>
              <a:rPr lang="en-US" sz="2300" dirty="0">
                <a:latin typeface="Courier New" charset="0"/>
                <a:cs typeface="Courier New" charset="0"/>
              </a:rPr>
              <a:t> = </a:t>
            </a:r>
            <a:r>
              <a:rPr lang="en-US" sz="2300" dirty="0" err="1">
                <a:latin typeface="Courier New" charset="0"/>
                <a:cs typeface="Courier New" charset="0"/>
              </a:rPr>
              <a:t>newVal</a:t>
            </a:r>
            <a:r>
              <a:rPr lang="en-US" sz="2300" dirty="0">
                <a:latin typeface="Courier New" charset="0"/>
                <a:cs typeface="Courier New" charset="0"/>
              </a:rPr>
              <a:t>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 dirty="0">
                <a:latin typeface="Courier New" charset="0"/>
                <a:cs typeface="Courier New" charset="0"/>
              </a:rPr>
              <a:t>	</a:t>
            </a:r>
            <a:r>
              <a:rPr lang="en-US" sz="2300" dirty="0" err="1">
                <a:latin typeface="Courier New" charset="0"/>
                <a:cs typeface="Courier New" charset="0"/>
              </a:rPr>
              <a:t>newVal</a:t>
            </a:r>
            <a:r>
              <a:rPr lang="en-US" sz="2300" dirty="0">
                <a:latin typeface="Courier New" charset="0"/>
                <a:cs typeface="Courier New" charset="0"/>
              </a:rPr>
              <a:t> = &lt;equation based on </a:t>
            </a:r>
            <a:r>
              <a:rPr lang="en-US" sz="2300" dirty="0" err="1">
                <a:latin typeface="Courier New" charset="0"/>
                <a:cs typeface="Courier New" charset="0"/>
              </a:rPr>
              <a:t>oldVal</a:t>
            </a:r>
            <a:r>
              <a:rPr lang="en-US" sz="2300" dirty="0">
                <a:latin typeface="Courier New" charset="0"/>
                <a:cs typeface="Courier New" charset="0"/>
              </a:rPr>
              <a:t>&gt;;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 dirty="0">
                <a:latin typeface="Courier New" charset="0"/>
                <a:cs typeface="Courier New" charset="0"/>
              </a:rPr>
              <a:t>} while (</a:t>
            </a:r>
            <a:r>
              <a:rPr lang="en-US" sz="2300" dirty="0" err="1">
                <a:latin typeface="Courier New" charset="0"/>
                <a:cs typeface="Courier New" charset="0"/>
              </a:rPr>
              <a:t>fabs</a:t>
            </a:r>
            <a:r>
              <a:rPr lang="en-US" sz="2300" dirty="0">
                <a:latin typeface="Courier New" charset="0"/>
                <a:cs typeface="Courier New" charset="0"/>
              </a:rPr>
              <a:t>(</a:t>
            </a:r>
            <a:r>
              <a:rPr lang="en-US" sz="2300" dirty="0" err="1">
                <a:latin typeface="Courier New" charset="0"/>
                <a:cs typeface="Courier New" charset="0"/>
              </a:rPr>
              <a:t>newVal</a:t>
            </a:r>
            <a:r>
              <a:rPr lang="en-US" sz="2300" dirty="0">
                <a:latin typeface="Courier New" charset="0"/>
                <a:cs typeface="Courier New" charset="0"/>
              </a:rPr>
              <a:t> – </a:t>
            </a:r>
            <a:r>
              <a:rPr lang="en-US" sz="2300" dirty="0" err="1">
                <a:latin typeface="Courier New" charset="0"/>
                <a:cs typeface="Courier New" charset="0"/>
              </a:rPr>
              <a:t>oldVal</a:t>
            </a:r>
            <a:r>
              <a:rPr lang="en-US" sz="2300" dirty="0">
                <a:latin typeface="Courier New" charset="0"/>
                <a:cs typeface="Courier New" charset="0"/>
              </a:rPr>
              <a:t>) &gt; </a:t>
            </a:r>
            <a:r>
              <a:rPr lang="en-US" sz="2300" dirty="0" err="1">
                <a:latin typeface="Courier New" charset="0"/>
                <a:cs typeface="Courier New" charset="0"/>
              </a:rPr>
              <a:t>max_err</a:t>
            </a:r>
            <a:r>
              <a:rPr lang="en-US" sz="2300" dirty="0"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</a:pPr>
            <a:endParaRPr lang="en-US" sz="2300" dirty="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</a:pPr>
            <a:r>
              <a:rPr lang="en-US" sz="2300" dirty="0" smtClean="0">
                <a:latin typeface="Arial" charset="0"/>
                <a:cs typeface="Courier New" charset="0"/>
              </a:rPr>
              <a:t>You can</a:t>
            </a:r>
            <a:r>
              <a:rPr lang="ja-JP" altLang="en-US" sz="2300" dirty="0" smtClean="0">
                <a:latin typeface="Arial" charset="0"/>
                <a:cs typeface="Courier New" charset="0"/>
              </a:rPr>
              <a:t>’</a:t>
            </a:r>
            <a:r>
              <a:rPr lang="en-US" altLang="ja-JP" sz="2300" dirty="0" smtClean="0">
                <a:latin typeface="Arial" charset="0"/>
                <a:cs typeface="Courier New" charset="0"/>
              </a:rPr>
              <a:t>t </a:t>
            </a:r>
            <a:r>
              <a:rPr lang="en-US" altLang="ja-JP" sz="2300" dirty="0">
                <a:latin typeface="Arial" charset="0"/>
                <a:cs typeface="Courier New" charset="0"/>
              </a:rPr>
              <a:t>use </a:t>
            </a:r>
            <a:r>
              <a:rPr lang="en-US" altLang="ja-JP" sz="2300" dirty="0">
                <a:latin typeface="Courier New" charset="0"/>
                <a:cs typeface="Courier New" charset="0"/>
              </a:rPr>
              <a:t>&lt;</a:t>
            </a:r>
            <a:r>
              <a:rPr lang="en-US" altLang="ja-JP" sz="2300" dirty="0" err="1">
                <a:latin typeface="Courier New" charset="0"/>
                <a:cs typeface="Courier New" charset="0"/>
              </a:rPr>
              <a:t>math.h</a:t>
            </a:r>
            <a:r>
              <a:rPr lang="en-US" altLang="ja-JP" sz="2300" dirty="0">
                <a:latin typeface="Courier New" charset="0"/>
                <a:cs typeface="Courier New" charset="0"/>
              </a:rPr>
              <a:t>&gt;</a:t>
            </a:r>
            <a:r>
              <a:rPr lang="en-US" altLang="ja-JP" sz="2300" dirty="0">
                <a:latin typeface="Arial" charset="0"/>
                <a:cs typeface="Courier New" charset="0"/>
              </a:rPr>
              <a:t>, so you</a:t>
            </a:r>
            <a:r>
              <a:rPr lang="ja-JP" altLang="en-US" sz="2300" dirty="0">
                <a:latin typeface="Arial" charset="0"/>
                <a:cs typeface="Courier New" charset="0"/>
              </a:rPr>
              <a:t>’</a:t>
            </a:r>
            <a:r>
              <a:rPr lang="en-US" altLang="ja-JP" sz="2300" dirty="0" err="1">
                <a:latin typeface="Arial" charset="0"/>
                <a:cs typeface="Courier New" charset="0"/>
              </a:rPr>
              <a:t>ll</a:t>
            </a:r>
            <a:r>
              <a:rPr lang="en-US" altLang="ja-JP" sz="2300" dirty="0">
                <a:latin typeface="Arial" charset="0"/>
                <a:cs typeface="Courier New" charset="0"/>
              </a:rPr>
              <a:t> need your own way of computing absolute value (</a:t>
            </a:r>
            <a:r>
              <a:rPr lang="en-US" altLang="ja-JP" sz="2300" dirty="0" err="1">
                <a:latin typeface="Courier New" charset="0"/>
                <a:cs typeface="Courier New" charset="0"/>
              </a:rPr>
              <a:t>fabs</a:t>
            </a:r>
            <a:r>
              <a:rPr lang="en-US" altLang="ja-JP" sz="2300" dirty="0">
                <a:latin typeface="Courier New" charset="0"/>
                <a:cs typeface="Courier New" charset="0"/>
              </a:rPr>
              <a:t>()</a:t>
            </a:r>
            <a:r>
              <a:rPr lang="en-US" altLang="ja-JP" sz="2300" dirty="0">
                <a:latin typeface="Arial" charset="0"/>
                <a:cs typeface="Courier New" charset="0"/>
              </a:rPr>
              <a:t>)</a:t>
            </a:r>
            <a:endParaRPr lang="en-US" sz="2300" dirty="0">
              <a:latin typeface="Arial" charset="0"/>
              <a:cs typeface="Courier New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82CD793-4714-8346-B693-78FA4C10C143}" type="datetime1">
              <a:rPr lang="en-US" sz="1200" smtClean="0">
                <a:latin typeface="Garamond" charset="0"/>
              </a:rPr>
              <a:t>5/23/16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65BAA3E-7D64-C346-802B-746F8B0060FE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550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Today</a:t>
            </a:r>
            <a:r>
              <a:rPr lang="en-US" dirty="0" smtClean="0">
                <a:latin typeface="Garamond" charset="0"/>
              </a:rPr>
              <a:t>’</a:t>
            </a:r>
            <a:r>
              <a:rPr lang="en-US" altLang="ja-JP" dirty="0" smtClean="0">
                <a:latin typeface="Garamond" charset="0"/>
              </a:rPr>
              <a:t>s </a:t>
            </a:r>
            <a:r>
              <a:rPr lang="en-US" altLang="ja-JP" dirty="0">
                <a:latin typeface="Garamond" charset="0"/>
              </a:rPr>
              <a:t>program should:</a:t>
            </a:r>
            <a:endParaRPr lang="en-US" dirty="0">
              <a:latin typeface="Garamond" charset="0"/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500" dirty="0">
                <a:latin typeface="Arial" charset="0"/>
              </a:rPr>
              <a:t>Prompt user to enter an input character and an integer, </a:t>
            </a:r>
            <a:r>
              <a:rPr lang="en-US" sz="2500" dirty="0">
                <a:latin typeface="Courier New" charset="0"/>
                <a:cs typeface="Courier New" charset="0"/>
              </a:rPr>
              <a:t>n</a:t>
            </a:r>
            <a:r>
              <a:rPr lang="en-US" sz="2500" dirty="0">
                <a:latin typeface="Arial" charset="0"/>
              </a:rPr>
              <a:t>.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If not correctly formatted, print error, clear line, and </a:t>
            </a:r>
            <a:r>
              <a:rPr lang="en-US" sz="2200" dirty="0" smtClean="0">
                <a:latin typeface="Arial" charset="0"/>
              </a:rPr>
              <a:t>repeat</a:t>
            </a:r>
            <a:endParaRPr lang="en-US" sz="22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500" dirty="0">
                <a:latin typeface="Arial" charset="0"/>
              </a:rPr>
              <a:t>Depending on the character entered, do the following:</a:t>
            </a:r>
          </a:p>
          <a:p>
            <a:pPr lvl="1">
              <a:lnSpc>
                <a:spcPct val="80000"/>
              </a:lnSpc>
            </a:pPr>
            <a:r>
              <a:rPr lang="ja-JP" altLang="en-US" sz="2200" dirty="0">
                <a:latin typeface="Arial" charset="0"/>
              </a:rPr>
              <a:t>‘</a:t>
            </a:r>
            <a:r>
              <a:rPr lang="en-US" altLang="ja-JP" sz="2200" dirty="0">
                <a:latin typeface="Courier New" charset="0"/>
                <a:cs typeface="Courier New" charset="0"/>
              </a:rPr>
              <a:t>F</a:t>
            </a:r>
            <a:r>
              <a:rPr lang="ja-JP" altLang="en-US" sz="2200" dirty="0">
                <a:latin typeface="Arial" charset="0"/>
              </a:rPr>
              <a:t>’</a:t>
            </a:r>
            <a:r>
              <a:rPr lang="en-US" altLang="ja-JP" sz="2200" dirty="0">
                <a:latin typeface="Arial" charset="0"/>
              </a:rPr>
              <a:t> or </a:t>
            </a:r>
            <a:r>
              <a:rPr lang="ja-JP" altLang="en-US" sz="2200" dirty="0">
                <a:latin typeface="Arial" charset="0"/>
              </a:rPr>
              <a:t>‘</a:t>
            </a:r>
            <a:r>
              <a:rPr lang="en-US" altLang="ja-JP" sz="2200" dirty="0">
                <a:latin typeface="Courier New" charset="0"/>
                <a:cs typeface="Courier New" charset="0"/>
              </a:rPr>
              <a:t>f</a:t>
            </a:r>
            <a:r>
              <a:rPr lang="ja-JP" altLang="en-US" sz="2200" dirty="0">
                <a:latin typeface="Arial" charset="0"/>
              </a:rPr>
              <a:t>’</a:t>
            </a:r>
            <a:r>
              <a:rPr lang="en-US" altLang="ja-JP" sz="2200" dirty="0">
                <a:latin typeface="Arial" charset="0"/>
              </a:rPr>
              <a:t>: Compute and print the factorial of </a:t>
            </a:r>
            <a:r>
              <a:rPr lang="en-US" altLang="ja-JP" sz="2200" dirty="0">
                <a:latin typeface="Courier New" charset="0"/>
                <a:cs typeface="Courier New" charset="0"/>
              </a:rPr>
              <a:t>n</a:t>
            </a:r>
            <a:r>
              <a:rPr lang="en-US" altLang="ja-JP" sz="2200" dirty="0">
                <a:latin typeface="Arial" charset="0"/>
              </a:rPr>
              <a:t>, </a:t>
            </a:r>
            <a:r>
              <a:rPr lang="en-US" altLang="ja-JP" sz="2200" dirty="0">
                <a:latin typeface="Courier New" charset="0"/>
                <a:cs typeface="Courier New" charset="0"/>
              </a:rPr>
              <a:t>n!</a:t>
            </a: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For example, if the user enters </a:t>
            </a:r>
            <a:r>
              <a:rPr lang="en-US" sz="1900" b="1" dirty="0">
                <a:latin typeface="Courier New" charset="0"/>
                <a:cs typeface="Courier New" charset="0"/>
              </a:rPr>
              <a:t>F 5</a:t>
            </a:r>
            <a:r>
              <a:rPr lang="en-US" sz="1900" dirty="0">
                <a:latin typeface="Arial" charset="0"/>
              </a:rPr>
              <a:t>, print </a:t>
            </a:r>
            <a:r>
              <a:rPr lang="en-US" sz="1900" b="1" dirty="0">
                <a:latin typeface="Courier New" charset="0"/>
                <a:cs typeface="Courier New" charset="0"/>
              </a:rPr>
              <a:t>5! = 120</a:t>
            </a:r>
            <a:endParaRPr lang="en-US" sz="1900" dirty="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ja-JP" altLang="en-US" sz="2200" dirty="0">
                <a:latin typeface="Arial" charset="0"/>
              </a:rPr>
              <a:t>‘</a:t>
            </a:r>
            <a:r>
              <a:rPr lang="en-US" altLang="ja-JP" sz="2200" dirty="0">
                <a:latin typeface="Courier New" charset="0"/>
                <a:cs typeface="Courier New" charset="0"/>
              </a:rPr>
              <a:t>P</a:t>
            </a:r>
            <a:r>
              <a:rPr lang="ja-JP" altLang="en-US" sz="2200" dirty="0">
                <a:latin typeface="Arial" charset="0"/>
              </a:rPr>
              <a:t>’</a:t>
            </a:r>
            <a:r>
              <a:rPr lang="en-US" altLang="ja-JP" sz="2200" dirty="0">
                <a:latin typeface="Arial" charset="0"/>
              </a:rPr>
              <a:t> or </a:t>
            </a:r>
            <a:r>
              <a:rPr lang="ja-JP" altLang="en-US" sz="2200" dirty="0">
                <a:latin typeface="Arial" charset="0"/>
              </a:rPr>
              <a:t>‘</a:t>
            </a:r>
            <a:r>
              <a:rPr lang="en-US" altLang="ja-JP" sz="2200" dirty="0">
                <a:latin typeface="Courier New" charset="0"/>
                <a:cs typeface="Courier New" charset="0"/>
              </a:rPr>
              <a:t>p</a:t>
            </a:r>
            <a:r>
              <a:rPr lang="ja-JP" altLang="en-US" sz="2200" dirty="0">
                <a:latin typeface="Arial" charset="0"/>
              </a:rPr>
              <a:t>’</a:t>
            </a:r>
            <a:r>
              <a:rPr lang="en-US" altLang="ja-JP" sz="2200" dirty="0">
                <a:latin typeface="Arial" charset="0"/>
              </a:rPr>
              <a:t>: </a:t>
            </a:r>
            <a:r>
              <a:rPr lang="en-US" altLang="ja-JP" sz="2200" dirty="0" smtClean="0">
                <a:latin typeface="Arial" charset="0"/>
              </a:rPr>
              <a:t>Compute </a:t>
            </a:r>
            <a:r>
              <a:rPr lang="en-US" altLang="ja-JP" sz="2200" dirty="0" smtClean="0">
                <a:latin typeface="Courier New" charset="0"/>
                <a:cs typeface="Courier New" charset="0"/>
              </a:rPr>
              <a:t>2</a:t>
            </a:r>
            <a:r>
              <a:rPr lang="en-US" altLang="ja-JP" sz="2200" baseline="30000" dirty="0" smtClean="0">
                <a:latin typeface="Courier New" charset="0"/>
                <a:cs typeface="Courier New" charset="0"/>
              </a:rPr>
              <a:t>n</a:t>
            </a:r>
            <a:r>
              <a:rPr lang="en-US" altLang="ja-JP" sz="2200" dirty="0" smtClean="0">
                <a:latin typeface="Arial" charset="0"/>
              </a:rPr>
              <a:t>, but only if </a:t>
            </a:r>
            <a:r>
              <a:rPr lang="en-US" altLang="ja-JP" sz="2200" dirty="0" smtClean="0">
                <a:latin typeface="Courier New" charset="0"/>
                <a:cs typeface="Courier New" charset="0"/>
              </a:rPr>
              <a:t>n &gt;= 0</a:t>
            </a:r>
            <a:r>
              <a:rPr lang="en-US" altLang="ja-JP" sz="2200" dirty="0" smtClean="0">
                <a:latin typeface="Arial" charset="0"/>
              </a:rPr>
              <a:t>.</a:t>
            </a:r>
            <a:endParaRPr lang="en-US" altLang="ja-JP" sz="2200" dirty="0">
              <a:latin typeface="Arial" charset="0"/>
            </a:endParaRP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For example, if the user enters </a:t>
            </a:r>
            <a:r>
              <a:rPr lang="en-US" sz="1900" b="1" dirty="0">
                <a:latin typeface="Courier New" charset="0"/>
                <a:cs typeface="Courier New" charset="0"/>
              </a:rPr>
              <a:t>p 2</a:t>
            </a:r>
            <a:r>
              <a:rPr lang="en-US" sz="1900" dirty="0">
                <a:latin typeface="Arial" charset="0"/>
              </a:rPr>
              <a:t>, print </a:t>
            </a:r>
            <a:r>
              <a:rPr lang="en-US" sz="1900" b="1" dirty="0">
                <a:latin typeface="Courier New" charset="0"/>
                <a:cs typeface="Courier New" charset="0"/>
              </a:rPr>
              <a:t>2^2 = 4</a:t>
            </a:r>
            <a:endParaRPr lang="en-US" sz="1900" dirty="0">
              <a:latin typeface="Courier New" charset="0"/>
              <a:cs typeface="Courier New" charset="0"/>
            </a:endParaRP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Print an error if </a:t>
            </a:r>
            <a:r>
              <a:rPr lang="en-US" sz="1900" dirty="0">
                <a:latin typeface="Courier New" charset="0"/>
                <a:cs typeface="Courier New" charset="0"/>
              </a:rPr>
              <a:t>n &lt; 0</a:t>
            </a:r>
            <a:r>
              <a:rPr lang="en-US" sz="1900" dirty="0">
                <a:latin typeface="Arial" charset="0"/>
              </a:rPr>
              <a:t>.</a:t>
            </a:r>
          </a:p>
          <a:p>
            <a:pPr lvl="1">
              <a:lnSpc>
                <a:spcPct val="80000"/>
              </a:lnSpc>
            </a:pPr>
            <a:r>
              <a:rPr lang="ja-JP" altLang="en-US" sz="2200" dirty="0">
                <a:latin typeface="Arial" charset="0"/>
              </a:rPr>
              <a:t>‘</a:t>
            </a:r>
            <a:r>
              <a:rPr lang="en-US" altLang="ja-JP" sz="2200" dirty="0">
                <a:latin typeface="Courier New" charset="0"/>
                <a:cs typeface="Courier New" charset="0"/>
              </a:rPr>
              <a:t>X</a:t>
            </a:r>
            <a:r>
              <a:rPr lang="ja-JP" altLang="en-US" sz="2200" dirty="0">
                <a:latin typeface="Arial" charset="0"/>
              </a:rPr>
              <a:t>’</a:t>
            </a:r>
            <a:r>
              <a:rPr lang="en-US" altLang="ja-JP" sz="2200" dirty="0">
                <a:latin typeface="Arial" charset="0"/>
              </a:rPr>
              <a:t> or </a:t>
            </a:r>
            <a:r>
              <a:rPr lang="ja-JP" altLang="en-US" sz="2200" dirty="0">
                <a:latin typeface="Arial" charset="0"/>
              </a:rPr>
              <a:t>‘</a:t>
            </a:r>
            <a:r>
              <a:rPr lang="en-US" altLang="ja-JP" sz="2200" dirty="0">
                <a:latin typeface="Courier New" charset="0"/>
                <a:cs typeface="Courier New" charset="0"/>
              </a:rPr>
              <a:t>x</a:t>
            </a:r>
            <a:r>
              <a:rPr lang="ja-JP" altLang="en-US" sz="2200" dirty="0">
                <a:latin typeface="Arial" charset="0"/>
              </a:rPr>
              <a:t>’</a:t>
            </a:r>
            <a:r>
              <a:rPr lang="en-US" altLang="ja-JP" sz="2200" dirty="0">
                <a:latin typeface="Arial" charset="0"/>
              </a:rPr>
              <a:t>: Exit the program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In all other cases, print an error: </a:t>
            </a: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For example: </a:t>
            </a:r>
            <a:r>
              <a:rPr lang="en-US" sz="1900" dirty="0">
                <a:latin typeface="Courier New" charset="0"/>
                <a:cs typeface="Courier New" charset="0"/>
              </a:rPr>
              <a:t>Invalid command Z entered</a:t>
            </a:r>
          </a:p>
          <a:p>
            <a:pPr>
              <a:lnSpc>
                <a:spcPct val="80000"/>
              </a:lnSpc>
            </a:pPr>
            <a:r>
              <a:rPr lang="en-US" sz="2500" dirty="0">
                <a:latin typeface="Arial" charset="0"/>
              </a:rPr>
              <a:t>If the user enters any command other than </a:t>
            </a:r>
            <a:r>
              <a:rPr lang="ja-JP" altLang="en-US" sz="2500" dirty="0">
                <a:latin typeface="Arial" charset="0"/>
              </a:rPr>
              <a:t>‘</a:t>
            </a:r>
            <a:r>
              <a:rPr lang="en-US" altLang="ja-JP" sz="2500" dirty="0">
                <a:latin typeface="Courier New" charset="0"/>
                <a:cs typeface="Courier New" charset="0"/>
              </a:rPr>
              <a:t>X</a:t>
            </a:r>
            <a:r>
              <a:rPr lang="ja-JP" altLang="en-US" sz="2500" dirty="0">
                <a:latin typeface="Arial" charset="0"/>
              </a:rPr>
              <a:t>’</a:t>
            </a:r>
            <a:r>
              <a:rPr lang="en-US" altLang="ja-JP" sz="2500" dirty="0">
                <a:latin typeface="Arial" charset="0"/>
              </a:rPr>
              <a:t> or </a:t>
            </a:r>
            <a:r>
              <a:rPr lang="ja-JP" altLang="en-US" sz="2500" dirty="0">
                <a:latin typeface="Arial" charset="0"/>
              </a:rPr>
              <a:t>‘</a:t>
            </a:r>
            <a:r>
              <a:rPr lang="en-US" altLang="ja-JP" sz="2500" dirty="0">
                <a:latin typeface="Courier New" charset="0"/>
                <a:cs typeface="Courier New" charset="0"/>
              </a:rPr>
              <a:t>x</a:t>
            </a:r>
            <a:r>
              <a:rPr lang="ja-JP" altLang="en-US" sz="2500" dirty="0">
                <a:latin typeface="Arial" charset="0"/>
              </a:rPr>
              <a:t>’</a:t>
            </a:r>
            <a:r>
              <a:rPr lang="en-US" altLang="ja-JP" sz="2500" dirty="0">
                <a:latin typeface="Arial" charset="0"/>
              </a:rPr>
              <a:t>, return to the initial prompt and repeat the program</a:t>
            </a:r>
            <a:r>
              <a:rPr lang="en-US" altLang="ja-JP" sz="2500" dirty="0" smtClean="0">
                <a:latin typeface="Arial" charset="0"/>
              </a:rPr>
              <a:t>.</a:t>
            </a:r>
            <a:endParaRPr lang="en-US" altLang="ja-JP" sz="2500" dirty="0" smtClean="0">
              <a:latin typeface="Arial" charset="0"/>
            </a:endParaRP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3985CC8-CE36-464F-8D87-BBC40D9472FE}" type="datetime1">
              <a:rPr lang="en-US" sz="1200" smtClean="0">
                <a:latin typeface="Garamond" charset="0"/>
              </a:rPr>
              <a:t>5/23/16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BD8F176-1449-444F-9CB4-A93768F7E476}" type="slidenum">
              <a:rPr lang="en-US" sz="1200">
                <a:latin typeface="Garamond" charset="0"/>
              </a:rPr>
              <a:pPr/>
              <a:t>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 charts: overall flow</a:t>
            </a:r>
          </a:p>
        </p:txBody>
      </p:sp>
      <p:sp>
        <p:nvSpPr>
          <p:cNvPr id="819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8433664-5D2E-7B4B-8814-8C041D0C6B81}" type="datetime1">
              <a:rPr lang="en-US" sz="1200" smtClean="0">
                <a:latin typeface="Garamond" charset="0"/>
              </a:rPr>
              <a:t>5/23/16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208B308-C2AE-A240-A38E-398476301A24}" type="slidenum">
              <a:rPr lang="en-US" sz="1200">
                <a:latin typeface="Garamond" charset="0"/>
              </a:rPr>
              <a:pPr/>
              <a:t>7</a:t>
            </a:fld>
            <a:endParaRPr lang="en-US" sz="1200">
              <a:latin typeface="Garamond" charset="0"/>
            </a:endParaRPr>
          </a:p>
        </p:txBody>
      </p:sp>
      <p:pic>
        <p:nvPicPr>
          <p:cNvPr id="71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450" y="1000125"/>
            <a:ext cx="5645150" cy="512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Discussion: Overall flow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Whole program contains loop</a:t>
            </a:r>
          </a:p>
          <a:p>
            <a:pPr lvl="1"/>
            <a:r>
              <a:rPr lang="en-US">
                <a:latin typeface="Arial" charset="0"/>
              </a:rPr>
              <a:t>Repeats process until user enters </a:t>
            </a:r>
            <a:r>
              <a:rPr lang="ja-JP" altLang="en-US">
                <a:latin typeface="Arial" charset="0"/>
              </a:rPr>
              <a:t>‘</a:t>
            </a:r>
            <a:r>
              <a:rPr lang="en-US" altLang="ja-JP">
                <a:latin typeface="Courier New" charset="0"/>
                <a:cs typeface="Courier New" charset="0"/>
              </a:rPr>
              <a:t>X</a:t>
            </a:r>
            <a:r>
              <a:rPr lang="ja-JP" altLang="en-US">
                <a:latin typeface="Arial" charset="0"/>
              </a:rPr>
              <a:t>’</a:t>
            </a:r>
            <a:r>
              <a:rPr lang="en-US" altLang="ja-JP">
                <a:latin typeface="Arial" charset="0"/>
              </a:rPr>
              <a:t> or </a:t>
            </a:r>
            <a:r>
              <a:rPr lang="ja-JP" altLang="en-US">
                <a:latin typeface="Arial" charset="0"/>
              </a:rPr>
              <a:t>‘</a:t>
            </a:r>
            <a:r>
              <a:rPr lang="en-US" altLang="ja-JP">
                <a:latin typeface="Courier New" charset="0"/>
                <a:cs typeface="Courier New" charset="0"/>
              </a:rPr>
              <a:t>x</a:t>
            </a:r>
            <a:r>
              <a:rPr lang="ja-JP" altLang="en-US">
                <a:latin typeface="Arial" charset="0"/>
              </a:rPr>
              <a:t>’</a:t>
            </a:r>
            <a:endParaRPr lang="en-US" altLang="ja-JP">
              <a:latin typeface="Arial" charset="0"/>
            </a:endParaRPr>
          </a:p>
          <a:p>
            <a:pPr lvl="1"/>
            <a:r>
              <a:rPr lang="en-US">
                <a:latin typeface="Arial" charset="0"/>
              </a:rPr>
              <a:t>Use </a:t>
            </a:r>
            <a:r>
              <a:rPr lang="en-US">
                <a:latin typeface="Courier New" charset="0"/>
                <a:cs typeface="Courier New" charset="0"/>
              </a:rPr>
              <a:t>while</a:t>
            </a:r>
            <a:r>
              <a:rPr lang="en-US">
                <a:latin typeface="Arial" charset="0"/>
              </a:rPr>
              <a:t> or </a:t>
            </a:r>
            <a:r>
              <a:rPr lang="en-US">
                <a:latin typeface="Courier New" charset="0"/>
                <a:cs typeface="Courier New" charset="0"/>
              </a:rPr>
              <a:t>do-while</a:t>
            </a:r>
            <a:r>
              <a:rPr lang="en-US">
                <a:latin typeface="Arial" charset="0"/>
              </a:rPr>
              <a:t>—unknown # of iterations</a:t>
            </a:r>
          </a:p>
          <a:p>
            <a:pPr lvl="1"/>
            <a:r>
              <a:rPr lang="en-US">
                <a:latin typeface="Arial" charset="0"/>
              </a:rPr>
              <a:t>Since exit condition ends program, infinite loop</a:t>
            </a:r>
          </a:p>
          <a:p>
            <a:r>
              <a:rPr lang="en-US">
                <a:latin typeface="Arial" charset="0"/>
              </a:rPr>
              <a:t>Testing </a:t>
            </a:r>
            <a:r>
              <a:rPr lang="en-US">
                <a:latin typeface="Courier New" charset="0"/>
                <a:cs typeface="Courier New" charset="0"/>
              </a:rPr>
              <a:t>cmd</a:t>
            </a:r>
            <a:r>
              <a:rPr lang="en-US">
                <a:latin typeface="Arial" charset="0"/>
              </a:rPr>
              <a:t>: </a:t>
            </a:r>
            <a:r>
              <a:rPr lang="en-US">
                <a:latin typeface="Courier New" charset="0"/>
                <a:cs typeface="Courier New" charset="0"/>
              </a:rPr>
              <a:t>switch</a:t>
            </a:r>
            <a:r>
              <a:rPr lang="en-US">
                <a:latin typeface="Arial" charset="0"/>
              </a:rPr>
              <a:t> statement</a:t>
            </a:r>
          </a:p>
          <a:p>
            <a:pPr lvl="1"/>
            <a:r>
              <a:rPr lang="en-US">
                <a:latin typeface="Arial" charset="0"/>
              </a:rPr>
              <a:t>Checking equality of </a:t>
            </a:r>
            <a:r>
              <a:rPr lang="en-US">
                <a:latin typeface="Courier New" charset="0"/>
                <a:cs typeface="Courier New" charset="0"/>
              </a:rPr>
              <a:t>cmd</a:t>
            </a:r>
            <a:r>
              <a:rPr lang="en-US">
                <a:latin typeface="Arial" charset="0"/>
              </a:rPr>
              <a:t> to constant values</a:t>
            </a:r>
          </a:p>
          <a:p>
            <a:r>
              <a:rPr lang="en-US">
                <a:latin typeface="Arial" charset="0"/>
              </a:rPr>
              <a:t>Exiting program: </a:t>
            </a:r>
            <a:r>
              <a:rPr lang="en-US">
                <a:latin typeface="Courier New" charset="0"/>
                <a:cs typeface="Courier New" charset="0"/>
              </a:rPr>
              <a:t>return</a:t>
            </a:r>
            <a:r>
              <a:rPr lang="en-US">
                <a:latin typeface="Arial" charset="0"/>
              </a:rPr>
              <a:t> statement</a:t>
            </a:r>
          </a:p>
          <a:p>
            <a:pPr lvl="1"/>
            <a:r>
              <a:rPr lang="en-US">
                <a:latin typeface="Arial" charset="0"/>
              </a:rPr>
              <a:t>Use </a:t>
            </a:r>
            <a:r>
              <a:rPr lang="en-US">
                <a:latin typeface="Courier New" charset="0"/>
                <a:cs typeface="Courier New" charset="0"/>
              </a:rPr>
              <a:t>return</a:t>
            </a:r>
            <a:r>
              <a:rPr lang="en-US">
                <a:latin typeface="Arial" charset="0"/>
              </a:rPr>
              <a:t> at any point to end current function (including </a:t>
            </a:r>
            <a:r>
              <a:rPr lang="en-US">
                <a:latin typeface="Courier New" charset="0"/>
                <a:cs typeface="Courier New" charset="0"/>
              </a:rPr>
              <a:t>main</a:t>
            </a:r>
            <a:r>
              <a:rPr lang="en-US">
                <a:latin typeface="Arial" charset="0"/>
              </a:rPr>
              <a:t>)</a:t>
            </a: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61D86FE-7473-CA4D-8E32-366ED2B9DF77}" type="datetime1">
              <a:rPr lang="en-US" sz="1200" smtClean="0">
                <a:latin typeface="Garamond" charset="0"/>
              </a:rPr>
              <a:t>5/23/16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CDC4358-3A4F-C54C-B154-9C92CB1195F5}" type="slidenum">
              <a:rPr lang="en-US" sz="1200">
                <a:latin typeface="Garamond" charset="0"/>
              </a:rPr>
              <a:pPr/>
              <a:t>8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Code: overall flow (skeleton code)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while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(1) {	</a:t>
            </a: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Loop repeats until user enters 'X' or 'x'</a:t>
            </a:r>
            <a:endParaRPr lang="en-US" sz="3200" b="1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/* Code to read </a:t>
            </a:r>
            <a:r>
              <a:rPr lang="en-US" sz="3200" b="1" dirty="0" err="1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cmd</a:t>
            </a: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, n */</a:t>
            </a:r>
            <a:endParaRPr lang="en-US" sz="3200" b="1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57200" indent="0">
              <a:buFont typeface="Wingdings" pitchFamily="2" charset="2"/>
              <a:buNone/>
              <a:defRPr/>
            </a:pPr>
            <a:endParaRPr lang="en-US" sz="3200" b="1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/* Evaluate </a:t>
            </a:r>
            <a:r>
              <a:rPr lang="en-US" sz="3200" b="1" dirty="0" err="1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cmd</a:t>
            </a: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and perform appropriate operation */</a:t>
            </a:r>
            <a:endParaRPr lang="en-US" sz="3200" b="1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5720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switch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(</a:t>
            </a:r>
            <a:r>
              <a:rPr lang="en-US" sz="3200" b="1" dirty="0" err="1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cmd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'F'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'f'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9144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/* Calculate n! */</a:t>
            </a:r>
            <a:endParaRPr lang="en-US" sz="3200" b="1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9144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break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'P'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'p'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9144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/* Calculate 2^n, if n &gt;= 0; print error otherwise */</a:t>
            </a:r>
            <a:endParaRPr lang="en-US" sz="3200" b="1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9144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break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'X'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'x'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9144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return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;	</a:t>
            </a: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Exit program</a:t>
            </a:r>
            <a:endParaRPr lang="en-US" sz="3200" b="1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default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914400" indent="0">
              <a:buFont typeface="Wingdings" pitchFamily="2" charset="2"/>
              <a:buNone/>
              <a:defRPr/>
            </a:pPr>
            <a:r>
              <a:rPr lang="en-US" sz="3200" b="1" dirty="0" err="1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"Invalid command %c entered\n"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3200" b="1" dirty="0" err="1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cmd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3200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B57360A-9432-DA4E-B52F-7A73B63DF11D}" type="datetime1">
              <a:rPr lang="en-US" sz="1200" smtClean="0">
                <a:latin typeface="Garamond" charset="0"/>
              </a:rPr>
              <a:t>5/23/16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843CA58-2F93-844C-B7D0-AED808399449}" type="slidenum">
              <a:rPr lang="en-US" sz="1200">
                <a:latin typeface="Garamond" charset="0"/>
              </a:rPr>
              <a:pPr/>
              <a:t>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7629</TotalTime>
  <Words>1617</Words>
  <Application>Microsoft Macintosh PowerPoint</Application>
  <PresentationFormat>On-screen Show (4:3)</PresentationFormat>
  <Paragraphs>385</Paragraphs>
  <Slides>31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Edge</vt:lpstr>
      <vt:lpstr>EECE.2160 ECE Application Programming</vt:lpstr>
      <vt:lpstr>Lecture outline</vt:lpstr>
      <vt:lpstr>Review: while/do-while loops</vt:lpstr>
      <vt:lpstr>Review: for loops</vt:lpstr>
      <vt:lpstr>Iterative methods (Program 4)</vt:lpstr>
      <vt:lpstr>Today’s program should:</vt:lpstr>
      <vt:lpstr>Flow charts: overall flow</vt:lpstr>
      <vt:lpstr>Discussion: Overall flow</vt:lpstr>
      <vt:lpstr>Code: overall flow (skeleton code)</vt:lpstr>
      <vt:lpstr>Flow charts: reading input</vt:lpstr>
      <vt:lpstr>Discussion: Reading input</vt:lpstr>
      <vt:lpstr>Code: Reading input</vt:lpstr>
      <vt:lpstr>Input errors</vt:lpstr>
      <vt:lpstr>Next step</vt:lpstr>
      <vt:lpstr>Flow charts: Calculating n!</vt:lpstr>
      <vt:lpstr>Flow charts: Calculating 2n</vt:lpstr>
      <vt:lpstr>Discussion: Factorial/2n</vt:lpstr>
      <vt:lpstr>Code: factorial</vt:lpstr>
      <vt:lpstr>Code: 2n</vt:lpstr>
      <vt:lpstr>Exam 1 notes</vt:lpstr>
      <vt:lpstr>Test policies</vt:lpstr>
      <vt:lpstr>Review: Basic C program structure</vt:lpstr>
      <vt:lpstr>Review: Data types, variables, constants</vt:lpstr>
      <vt:lpstr>Review: printf() and scanf() basics</vt:lpstr>
      <vt:lpstr>Review: C operators</vt:lpstr>
      <vt:lpstr>Review: Operators and statements</vt:lpstr>
      <vt:lpstr>Review: if statements</vt:lpstr>
      <vt:lpstr>Review: switch statements</vt:lpstr>
      <vt:lpstr>Review: while/do-while loops</vt:lpstr>
      <vt:lpstr>Review: for loops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1591</cp:revision>
  <dcterms:created xsi:type="dcterms:W3CDTF">2006-04-03T05:03:01Z</dcterms:created>
  <dcterms:modified xsi:type="dcterms:W3CDTF">2016-05-24T03:43:14Z</dcterms:modified>
</cp:coreProperties>
</file>