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67" r:id="rId4"/>
    <p:sldId id="368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24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5B2E8E7-B48B-0241-ADF9-40807F456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5491FC2-557C-6648-812D-131A6EBD9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29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92E6D3-4749-784F-B4D3-A075CBD9D167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85231F-1F7A-6644-9C8E-BEAA5E646760}" type="datetime1">
              <a:rPr lang="en-US" sz="1200">
                <a:cs typeface="Arial" charset="0"/>
              </a:rPr>
              <a:pPr eaLnBrk="1" hangingPunct="1"/>
              <a:t>6/17/16</a:t>
            </a:fld>
            <a:endParaRPr lang="en-US" sz="1200">
              <a:cs typeface="Arial" charset="0"/>
            </a:endParaRPr>
          </a:p>
        </p:txBody>
      </p:sp>
      <p:sp>
        <p:nvSpPr>
          <p:cNvPr id="2457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cs typeface="Arial" charset="0"/>
              </a:rPr>
              <a:t>Chapter 9</a:t>
            </a:r>
          </a:p>
        </p:txBody>
      </p:sp>
      <p:sp>
        <p:nvSpPr>
          <p:cNvPr id="245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3F5DEA-A371-CA4E-ACFD-321FA35DCF4D}" type="slidenum">
              <a:rPr lang="en-US" sz="120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  <p:sp>
        <p:nvSpPr>
          <p:cNvPr id="2458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715DD-C752-9447-BAC4-0C9AA55DB55D}" type="slidenum">
              <a:rPr lang="en-US" sz="1200">
                <a:cs typeface="Arial" charset="0"/>
              </a:rPr>
              <a:pPr eaLnBrk="1" hangingPunct="1"/>
              <a:t>6</a:t>
            </a:fld>
            <a:endParaRPr lang="en-US" sz="1200">
              <a:cs typeface="Arial" charset="0"/>
            </a:endParaRPr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F8126-AC35-A546-A649-F1C68A82CFD8}" type="slidenum">
              <a:rPr lang="en-US" sz="120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D899E-EA2A-D64B-BD6A-8371E3386320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E139-2400-1B4C-A0D9-47B8A506B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21AA-9E6D-4949-B41D-F75AD7D6E040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182F7-2310-8741-A08B-2E6C6F460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4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9AB21-BB5F-F948-A49A-75DDFDF29D93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282BA-9978-2A4B-9A49-3C736C0B8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9341-944A-D441-8EAB-316E711AD5CF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0288C-0973-1248-8BB6-7EB830210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0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3E876-A153-2F4A-B7CE-F3428D6A2E12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BBE9-3D70-6442-B775-FC0125BA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24B4-66E0-4C43-9035-667E292BFCCD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Lecture 28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8123A-2DEF-544C-AD28-5605B731C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9E4B0-41E7-D04C-9546-AE933A0502A5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4D90-074C-4241-B723-E02C51D56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C6FCD-E9F3-9A4D-B59C-12B9A2680FB1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67E56-8947-8F4F-B343-6075A6799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9910-8A26-DE4F-A27A-6C6CF83DC646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57088-FEDA-6241-B725-88701BBDD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56EEA-4398-4745-A59E-39CF951058F8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4F4E8-A039-CD44-9F0F-5EB07043C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BAA00-9789-A247-849C-C2C256B3FBE9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1D652-9F20-7849-BD88-A6919739C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F4A78-4009-A743-ABD0-1B5836C95489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F9E6-27DF-A249-98A1-5A39EF976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3C99B-5CDD-F148-AF37-181A387C2F5B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20B63-BBF7-8744-8C3B-E4DD2AF5F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496AF-DCC7-B945-80A8-1D0FB3E7CF26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1E718-3422-444A-B0F9-CD1A86AF7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11F199E-4CD9-6C42-9129-EBF600C50F7A}" type="datetime1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0E82F1C-6C86-994C-BCEE-E06ECB108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123" r:id="rId2"/>
    <p:sldLayoutId id="2147485124" r:id="rId3"/>
    <p:sldLayoutId id="2147485125" r:id="rId4"/>
    <p:sldLayoutId id="2147485126" r:id="rId5"/>
    <p:sldLayoutId id="2147485127" r:id="rId6"/>
    <p:sldLayoutId id="2147485128" r:id="rId7"/>
    <p:sldLayoutId id="2147485129" r:id="rId8"/>
    <p:sldLayoutId id="2147485130" r:id="rId9"/>
    <p:sldLayoutId id="2147485131" r:id="rId10"/>
    <p:sldLayoutId id="2147485132" r:id="rId11"/>
    <p:sldLayoutId id="2147485133" r:id="rId12"/>
    <p:sldLayoutId id="2147485134" r:id="rId13"/>
    <p:sldLayoutId id="2147485136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EECE.3170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Summer 2016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12:</a:t>
            </a:r>
            <a:endParaRPr lang="en-US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PICkit introduction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Working with delay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1: Light single LED (.asm)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TRISC   	;select 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TRISC,0 	;make C0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	;select 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LATC	;initialize the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; LATCH by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; turning off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; everything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LATC,0	;turn on LED C0 (DS1)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$      	;sit here forever!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F258F-4B42-3E49-8A5C-EDD46B44AAD2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2D3B7C-D59B-0A4F-A287-F6B4F5C873E3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1 notes (.asm)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TRISC: controls state of Port C pins</a:t>
            </a:r>
          </a:p>
          <a:p>
            <a:pPr lvl="1"/>
            <a:r>
              <a:rPr lang="en-US">
                <a:latin typeface="Arial" charset="0"/>
              </a:rPr>
              <a:t>TRISC bits = 1 </a:t>
            </a:r>
            <a:r>
              <a:rPr lang="en-US">
                <a:latin typeface="Arial" charset="0"/>
                <a:sym typeface="Wingdings" charset="0"/>
              </a:rPr>
              <a:t> corresponding pins are inputs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TRISC bits = 0  corresponding pins are outputs</a:t>
            </a:r>
          </a:p>
          <a:p>
            <a:r>
              <a:rPr lang="en-US">
                <a:latin typeface="Arial" charset="0"/>
                <a:sym typeface="Wingdings" charset="0"/>
              </a:rPr>
              <a:t>LATC: used for writing data to Port C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Equivalent to writing to PORTC register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Convention: for input, read PORTC; for output, write LATC</a:t>
            </a:r>
          </a:p>
          <a:p>
            <a:r>
              <a:rPr lang="en-US">
                <a:latin typeface="Arial" charset="0"/>
              </a:rPr>
              <a:t>Infinite loop at end</a:t>
            </a:r>
          </a:p>
          <a:p>
            <a:pPr lvl="1"/>
            <a:r>
              <a:rPr lang="en-US">
                <a:latin typeface="Arial" charset="0"/>
              </a:rPr>
              <a:t>$ symbol—special label for current instruction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CA2482-D6A6-B64A-83C8-D66DDCBDC573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831531-99DA-014C-8BEC-58ABAAC47C43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1: Light single LED (C)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marL="0" indent="0">
              <a:buFont typeface="Wingdings" charset="0"/>
              <a:buNone/>
              <a:tabLst>
                <a:tab pos="288925" algn="l"/>
              </a:tabLst>
            </a:pPr>
            <a:r>
              <a:rPr lang="en-US">
                <a:latin typeface="Courier New" charset="0"/>
                <a:cs typeface="Courier New" charset="0"/>
              </a:rPr>
              <a:t>void main(void) {</a:t>
            </a:r>
          </a:p>
          <a:p>
            <a:pPr marL="0" indent="0">
              <a:buFont typeface="Wingdings" charset="0"/>
              <a:buNone/>
              <a:tabLst>
                <a:tab pos="288925" algn="l"/>
              </a:tabLst>
            </a:pPr>
            <a:r>
              <a:rPr lang="en-US">
                <a:latin typeface="Courier New" charset="0"/>
                <a:cs typeface="Courier New" charset="0"/>
              </a:rPr>
              <a:t>	TRISCbits.TRISC0 = 0;	// Pin 0 =</a:t>
            </a:r>
          </a:p>
          <a:p>
            <a:pPr marL="0" indent="0">
              <a:buFont typeface="Wingdings" charset="0"/>
              <a:buNone/>
              <a:tabLst>
                <a:tab pos="288925" algn="l"/>
              </a:tabLst>
            </a:pPr>
            <a:r>
              <a:rPr lang="en-US">
                <a:latin typeface="Courier New" charset="0"/>
                <a:cs typeface="Courier New" charset="0"/>
              </a:rPr>
              <a:t>							// output</a:t>
            </a:r>
          </a:p>
          <a:p>
            <a:pPr marL="0" indent="0">
              <a:buFont typeface="Wingdings" charset="0"/>
              <a:buNone/>
              <a:tabLst>
                <a:tab pos="288925" algn="l"/>
              </a:tabLst>
            </a:pPr>
            <a:r>
              <a:rPr lang="en-US">
                <a:latin typeface="Courier New" charset="0"/>
                <a:cs typeface="Courier New" charset="0"/>
              </a:rPr>
              <a:t> 	LATC = 0; //clear all pins to 0</a:t>
            </a:r>
          </a:p>
          <a:p>
            <a:pPr marL="0" indent="0">
              <a:buFont typeface="Wingdings" charset="0"/>
              <a:buNone/>
              <a:tabLst>
                <a:tab pos="288925" algn="l"/>
              </a:tabLst>
            </a:pPr>
            <a:r>
              <a:rPr lang="en-US">
                <a:latin typeface="Courier New" charset="0"/>
                <a:cs typeface="Courier New" charset="0"/>
              </a:rPr>
              <a:t>	LATCbits.LATC0 = 1; // turn ON LED</a:t>
            </a:r>
          </a:p>
          <a:p>
            <a:pPr marL="0" indent="0">
              <a:buFont typeface="Wingdings" charset="0"/>
              <a:buNone/>
              <a:tabLst>
                <a:tab pos="288925" algn="l"/>
              </a:tabLst>
            </a:pPr>
            <a:r>
              <a:rPr lang="en-US">
                <a:latin typeface="Courier New" charset="0"/>
                <a:cs typeface="Courier New" charset="0"/>
              </a:rPr>
              <a:t>	while(1) continue;                      </a:t>
            </a:r>
          </a:p>
          <a:p>
            <a:pPr marL="0" indent="0">
              <a:buFont typeface="Wingdings" charset="0"/>
              <a:buNone/>
              <a:tabLst>
                <a:tab pos="288925" algn="l"/>
              </a:tabLst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8C30C3-02EA-C643-A4A4-8C5D8801C7D4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813B4F-F78D-3A40-A36A-5AF00322513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1 notes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access entire registers by name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access individual bits, use form: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regname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bits.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regname</a:t>
            </a:r>
            <a:r>
              <a:rPr lang="en-US" b="1" i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Example: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TRISC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bits.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TRISC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B25068-6541-4D4F-AF18-3246B6676DC5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5EB0DC-9391-E04E-9911-52B907FC4CB4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Running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Choose target device under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File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Project Properties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Either use PICkit3 or Simulator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Compilation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Clean and Build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Make and Program Device (PICkit3 only)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Separate options required for debug configuration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Click arrow on right of button to build/make for debug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Window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 smtClean="0">
                <a:ea typeface="+mn-ea"/>
                <a:cs typeface="+mn-cs"/>
              </a:rPr>
              <a:t>PIC Memory Views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Allows you to view file registers and/or SFRs</a:t>
            </a:r>
            <a:endParaRPr lang="en-US" dirty="0"/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660FCB-8971-1D42-8FA6-00876B0CB0E1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435A1F-7344-BB4A-B409-CE45D0D02068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Blink LED (.asm)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0x70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Delay1          ;Two registers for delay loop in shared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mem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Delay2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ORG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OSCCON     	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b'00111000'  	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speed of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OSCCON      	;OSCCON configures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;  internal clock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TRISC,0     	;Pin C0 = output for DS1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	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LATC       	;Turn off all of the LEDs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F87AB3-891C-8847-BA97-9965646D7E9E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68402E-AA56-E446-9B04-DC3F7F5193E4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2: Blink LED (.asm)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LATC, 0             ;turn on DS1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Delay1,f     	;Waste time.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	;Inner loop takes 3 instructions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per loop * 256 loops = 768 instructions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Delay2,f     	;The outer loop takes an additional 3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; instructions per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loopp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256 loops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	;(768+3) * 256 = 197376 instructions /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; 125K instructions per second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;   1.579 sec.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LATC,0	;Turn off LED C0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OffDelayLoop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Delay1,f	;same delay as above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OffDelayLoop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Delay2,f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OffDelayLoop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;Do it again...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E25763-BD94-4D43-84DC-00685C055CB6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224279-3E03-BD4C-ADA5-1C11F0EE3884}" type="slidenum">
              <a:rPr lang="en-US" sz="1200"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2: Blink LED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unsigned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delay;	// 16 bit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TRISCbits.TRISC0 = 0;	//using pin as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delay = 11250;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//each instruction is 8us  (1/(500KHz/4))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	while(delay-- != 0)continue;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LATCbits.LATC0 ^= 1;	//toggle LED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	delay = 11250;		//reset delay counter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9D4FD6-AB54-104B-AC51-9052A4634B3A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78CED1-9376-B148-8571-C6C6659A1E44}" type="slidenum">
              <a:rPr lang="en-US" sz="1200"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Oscillator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Configurable oscillators to determine controller speed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Internal or external oscillator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Multiple scalable internal clocks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Low frequency: 31 kHz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Medium frequency: 500 kHz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High frequency: 16 MHz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Generated from medium frequency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Low and medium can be divided to produce frequencies from 16 MHz to 31.25 kHz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Clock selected using appropriate bits in OSCCON register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C7F79F-37D5-2F42-A684-55AF3993537C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A78907-B4F0-424D-8BD2-50F766BBE3C1}" type="slidenum">
              <a:rPr lang="en-US" sz="1200"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“Simplified diagram” of clock sources</a:t>
            </a:r>
          </a:p>
        </p:txBody>
      </p:sp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33DD1C-9C7E-3042-BD55-E18C75B0432E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D0545E-6BD0-7847-BD75-4EAFCC73F672}" type="slidenum">
              <a:rPr lang="en-US" sz="1200"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/>
              <a:t>HW 5 to be posted; due Monday, 6/20</a:t>
            </a:r>
          </a:p>
          <a:p>
            <a:pPr lvl="1">
              <a:defRPr/>
            </a:pPr>
            <a:r>
              <a:rPr lang="en-US" dirty="0" smtClean="0"/>
              <a:t>HW 6 to be posted; due Thursday, 6/23</a:t>
            </a:r>
          </a:p>
          <a:p>
            <a:pPr lvl="2">
              <a:defRPr/>
            </a:pPr>
            <a:r>
              <a:rPr lang="en-US" dirty="0" err="1" smtClean="0"/>
              <a:t>PICkit</a:t>
            </a:r>
            <a:r>
              <a:rPr lang="en-US" dirty="0" smtClean="0"/>
              <a:t>-based programming exercise</a:t>
            </a:r>
          </a:p>
          <a:p>
            <a:pPr lvl="2">
              <a:defRPr/>
            </a:pPr>
            <a:r>
              <a:rPr lang="en-US" dirty="0" smtClean="0"/>
              <a:t>Encouraged to work in groups (maximum of 3 students)</a:t>
            </a:r>
          </a:p>
          <a:p>
            <a:pPr lvl="2">
              <a:defRPr/>
            </a:pPr>
            <a:r>
              <a:rPr lang="en-US" dirty="0" smtClean="0"/>
              <a:t>Submissions received by 11:59 PM on Wednesday, 6/22 will earn an extra 10%</a:t>
            </a:r>
          </a:p>
          <a:p>
            <a:pPr lvl="2">
              <a:defRPr/>
            </a:pPr>
            <a:r>
              <a:rPr lang="en-US" dirty="0" smtClean="0"/>
              <a:t>Must return </a:t>
            </a:r>
            <a:r>
              <a:rPr lang="en-US" dirty="0" err="1" smtClean="0"/>
              <a:t>PICkit</a:t>
            </a:r>
            <a:r>
              <a:rPr lang="en-US" dirty="0" smtClean="0"/>
              <a:t> by end of exam on Thursday, 6/23</a:t>
            </a:r>
          </a:p>
          <a:p>
            <a:pPr lvl="1">
              <a:defRPr/>
            </a:pPr>
            <a:r>
              <a:rPr lang="en-US" dirty="0" smtClean="0"/>
              <a:t>Exam 3: Thursday, 6/23</a:t>
            </a:r>
          </a:p>
          <a:p>
            <a:pPr lvl="2">
              <a:defRPr/>
            </a:pPr>
            <a:r>
              <a:rPr lang="en-US" dirty="0" smtClean="0"/>
              <a:t>Will again be allowed one 8.5” x 11” note sheet, calculator</a:t>
            </a:r>
          </a:p>
          <a:p>
            <a:pPr lvl="2">
              <a:defRPr/>
            </a:pPr>
            <a:r>
              <a:rPr lang="en-US" dirty="0" smtClean="0"/>
              <a:t>Instruction list to be provided</a:t>
            </a:r>
          </a:p>
          <a:p>
            <a:pPr>
              <a:defRPr/>
            </a:pPr>
            <a:r>
              <a:rPr lang="en-US" dirty="0" smtClean="0"/>
              <a:t>Review</a:t>
            </a:r>
          </a:p>
          <a:p>
            <a:pPr lvl="1">
              <a:defRPr/>
            </a:pPr>
            <a:r>
              <a:rPr lang="en-US" dirty="0" smtClean="0"/>
              <a:t>Sample programming sequences: delay, state machine</a:t>
            </a:r>
          </a:p>
          <a:p>
            <a:pPr>
              <a:defRPr/>
            </a:pPr>
            <a:r>
              <a:rPr lang="en-US" dirty="0" smtClean="0"/>
              <a:t>Today’</a:t>
            </a:r>
            <a:r>
              <a:rPr lang="en-US" altLang="ja-JP" dirty="0" smtClean="0"/>
              <a:t>s lecture: working with </a:t>
            </a:r>
            <a:r>
              <a:rPr lang="en-US" altLang="ja-JP" dirty="0" err="1" smtClean="0"/>
              <a:t>PICkit</a:t>
            </a:r>
            <a:endParaRPr lang="en-US" altLang="ja-JP" dirty="0" smtClean="0"/>
          </a:p>
          <a:p>
            <a:pPr lvl="1">
              <a:defRPr/>
            </a:pPr>
            <a:r>
              <a:rPr lang="en-US" dirty="0" smtClean="0"/>
              <a:t>Assembler directives</a:t>
            </a:r>
          </a:p>
          <a:p>
            <a:pPr lvl="1">
              <a:defRPr/>
            </a:pPr>
            <a:r>
              <a:rPr lang="en-US" dirty="0" smtClean="0"/>
              <a:t>MPLAB IDE</a:t>
            </a:r>
          </a:p>
          <a:p>
            <a:pPr lvl="1">
              <a:defRPr/>
            </a:pPr>
            <a:r>
              <a:rPr lang="en-US" dirty="0" smtClean="0"/>
              <a:t>Sample programs in assembly and C</a:t>
            </a:r>
            <a:endParaRPr lang="en-US" dirty="0"/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C984C5-18E3-5F46-9E40-90D945C295D2}" type="datetime1">
              <a:rPr lang="en-US" sz="1200">
                <a:latin typeface="Garamond" charset="0"/>
                <a:cs typeface="Garamond" charset="0"/>
              </a:rPr>
              <a:pPr/>
              <a:t>6/17/16</a:t>
            </a:fld>
            <a:endParaRPr lang="en-US" sz="1200">
              <a:latin typeface="Garamond" charset="0"/>
              <a:cs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Microprocessors I: Lecture 28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09462E-92D1-FC43-B4D9-8BA91119980A}" type="slidenum">
              <a:rPr lang="en-US" sz="1200">
                <a:latin typeface="Garamond" charset="0"/>
                <a:cs typeface="Garamond" charset="0"/>
              </a:rPr>
              <a:pPr/>
              <a:t>2</a:t>
            </a:fld>
            <a:endParaRPr lang="en-US" sz="1200">
              <a:latin typeface="Garamond" charset="0"/>
              <a:cs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LEDs with delay loop (asm)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OSCCON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b'00111000'         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clock speed of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OSCCON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       ;select the bank where LATC is (bank2)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the rotation by setting DS4 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Delay1,f            ;Delay loop ~ 1.5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Delay2,f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Rotate: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LATC,F              ;shift LEDs &amp; turn on LED to the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STATUS,C            ;Is carry 1? (was DS1 just lit?)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LATC, 3             ;if so, start the sequence over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section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2A0004-8843-B54B-9C93-57036812B276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D5DE1C-329C-7E46-9C0F-5BDF68FA4B37}" type="slidenum">
              <a:rPr lang="en-US" sz="1200"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LEDs with delay loop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0b0001000;	//start rotation by setting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//DS4 ON - rotate from the right to left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(500); //delay 500ms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 &gt;&gt; = 1; 	//shift to the right by 1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// 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7EF44-ACB5-444E-A88A-11EDF7F0BDC5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4450CB-4FA5-474B-BBCC-88E7D963AE44}" type="slidenum">
              <a:rPr lang="en-US" sz="1200"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Timer module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9CDC76-4388-994E-9830-7A2783BDDB41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E1AA37-CF26-7C46-AA06-32DD40B6B2C6}" type="slidenum">
              <a:rPr lang="en-US" sz="1200"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b'00111000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r>
              <a:rPr lang="en-US" altLang="ja-JP" sz="1700">
                <a:latin typeface="Courier New" charset="0"/>
                <a:cs typeface="Courier New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b'00001000</a:t>
            </a:r>
            <a:r>
              <a:rPr lang="ja-JP" altLang="en-US" sz="1700">
                <a:latin typeface="Courier New" charset="0"/>
                <a:cs typeface="Courier New" charset="0"/>
              </a:rPr>
              <a:t>‘</a:t>
            </a:r>
            <a:r>
              <a:rPr lang="en-US" altLang="ja-JP" sz="170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movlw		b'00000111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endParaRPr lang="en-US" altLang="ja-JP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075937-7224-5D4D-B355-0D9EDA7CB69E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C44E02-0E1C-7F49-ACDF-7BD428DEF7E7}" type="slidenum">
              <a:rPr lang="en-US" sz="1200"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EE4D28-0BF3-394F-9FD6-BB24083CDC7A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157C0A-8CAF-1142-B9E5-B763A9FB2A8C}" type="slidenum">
              <a:rPr lang="en-US" sz="1200"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 counts)*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LATCbits.LATC4 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(!INTCONbits.TMR0IF)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9DBB8B-B085-0442-BA1B-1F1738C8290B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1D7573-296C-3645-B041-5204883FF5E3}" type="slidenum">
              <a:rPr lang="en-US" sz="1200"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time: 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Interrupts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Analog to digital conversion</a:t>
            </a: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 smtClean="0"/>
              <a:t>HW 5 to be posted; due Monday, 6/20</a:t>
            </a:r>
          </a:p>
          <a:p>
            <a:pPr lvl="1">
              <a:defRPr/>
            </a:pPr>
            <a:r>
              <a:rPr lang="en-US" dirty="0" smtClean="0"/>
              <a:t>HW 6 to be posted; due Thursday, 6/23</a:t>
            </a:r>
          </a:p>
          <a:p>
            <a:pPr lvl="2">
              <a:defRPr/>
            </a:pPr>
            <a:r>
              <a:rPr lang="en-US" dirty="0" err="1" smtClean="0"/>
              <a:t>PICkit</a:t>
            </a:r>
            <a:r>
              <a:rPr lang="en-US" dirty="0" smtClean="0"/>
              <a:t>-based programming exercise</a:t>
            </a:r>
          </a:p>
          <a:p>
            <a:pPr lvl="2">
              <a:defRPr/>
            </a:pPr>
            <a:r>
              <a:rPr lang="en-US" dirty="0" smtClean="0"/>
              <a:t>Encouraged to work in groups (maximum of 3 students)</a:t>
            </a:r>
          </a:p>
          <a:p>
            <a:pPr lvl="2">
              <a:defRPr/>
            </a:pPr>
            <a:r>
              <a:rPr lang="en-US" dirty="0" smtClean="0"/>
              <a:t>Submissions received by 11:59 PM on Wednesday, 6/22 will earn an extra 10%</a:t>
            </a:r>
          </a:p>
          <a:p>
            <a:pPr lvl="2">
              <a:defRPr/>
            </a:pPr>
            <a:r>
              <a:rPr lang="en-US" dirty="0" smtClean="0"/>
              <a:t>Must return </a:t>
            </a:r>
            <a:r>
              <a:rPr lang="en-US" dirty="0" err="1" smtClean="0"/>
              <a:t>PICkit</a:t>
            </a:r>
            <a:r>
              <a:rPr lang="en-US" smtClean="0"/>
              <a:t> by end of exam on Thursday, 6/23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Exam 3: Thursday, 6/23</a:t>
            </a:r>
          </a:p>
          <a:p>
            <a:pPr lvl="2">
              <a:defRPr/>
            </a:pPr>
            <a:r>
              <a:rPr lang="en-US" dirty="0" smtClean="0"/>
              <a:t>Will again be allowed one 8.5” x 11” note sheet, calculator</a:t>
            </a:r>
          </a:p>
          <a:p>
            <a:pPr lvl="2">
              <a:defRPr/>
            </a:pPr>
            <a:r>
              <a:rPr lang="en-US" dirty="0" smtClean="0"/>
              <a:t>Instruction list to be provided</a:t>
            </a:r>
          </a:p>
          <a:p>
            <a:pPr lvl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D4025D-A2BC-5C4F-B367-F6B6418304BC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8AFDBE-8716-BD48-B86D-2A76E15D1A35}" type="slidenum">
              <a:rPr lang="en-US" sz="1200"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complex operations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Multiple registers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Data must be transferred through working register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Conditional jumps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Usually btfsc/btfss instruction + goto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Equality/inequality—use subtract in place of CMP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If you subtract X – Y: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X &gt; Y	 Z = 0, C = 1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X == Y	 Z = 1, C = 1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X &lt; Y	 Z = 0, C = 0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X &lt;= Y	 Z == C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X != Y	 Z = 0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X &gt;= Y	 C = 1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sym typeface="Wingdings" charset="0"/>
              </a:rPr>
              <a:t>Shift/rotate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sym typeface="Wingdings" charset="0"/>
              </a:rPr>
              <a:t>Manipulate carry before operation (or appropriate bit after)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sym typeface="Wingdings" charset="0"/>
              </a:rPr>
              <a:t>Use loop for multi-bit shift/rotate</a:t>
            </a:r>
          </a:p>
          <a:p>
            <a:pPr lvl="1"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Multi-byte data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operations can be done byte-by-byte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Arithmetic and shift/rotate operations require you to account for data flow between bytes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Carry/borrow in arithmetic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Addition: if carry from lower byte, increment one of the upper bytes (</a:t>
            </a:r>
            <a:r>
              <a:rPr lang="en-US" dirty="0" err="1" smtClean="0"/>
              <a:t>addwfc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Subtraction: if borrow from lower byte, decrement one of the upper bytes (</a:t>
            </a:r>
            <a:r>
              <a:rPr lang="en-US" dirty="0" err="1" smtClean="0"/>
              <a:t>subwfb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 shifted between bytes in shift/rotate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Performing instructions in correct order ensures bit transferred correctly through C bit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All instructions after first one must be </a:t>
            </a:r>
            <a:r>
              <a:rPr lang="en-US" dirty="0" err="1" smtClean="0"/>
              <a:t>rrf</a:t>
            </a:r>
            <a:r>
              <a:rPr lang="en-US" dirty="0" smtClean="0"/>
              <a:t>/</a:t>
            </a:r>
            <a:r>
              <a:rPr lang="en-US" dirty="0" err="1" smtClean="0"/>
              <a:t>rlf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Rotate/shift left: start with LSB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Rotate/shift right: start with MSB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28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9778D8-D088-6146-BFDA-012C8346B1F9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 Delay Subroutine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5638800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***********************************************************************************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 subroutine and its call inserts a delay of exactly ten milliseconds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into the execution of code.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It assumes a 4 MHz crystal clock. One instruction cycle = 4 * Tosc.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TenMsH	equ  13	; Initial value of TenMs Subroutine's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TenMsL	equ  250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COUNTH and COUNTL are two variables</a:t>
            </a:r>
            <a:r>
              <a:rPr lang="en-US" sz="13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3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TenMs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nop	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one cycle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TenMsH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Initialize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COUNTH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COUNTL,F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Inner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COUNTH,F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Outer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 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return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715000" y="1905000"/>
          <a:ext cx="2962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4" imgW="3002604" imgH="4058750" progId="Visio.Drawing.6">
                  <p:embed/>
                </p:oleObj>
              </mc:Choice>
              <mc:Fallback>
                <p:oleObj name="Visio" r:id="rId4" imgW="3002604" imgH="405875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2962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A0F861-C824-3D40-8D70-BDB5084D6161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Strategy to “Blink”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3200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The LEDs are toggled in sequence - green, yellow, red, green, yellow, red…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Let’s look at the lower three bits of PORTD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001=green, 010=yellow,  100=red 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The next LED to be toggled is determined by the current LED.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100" b="1">
                <a:solidFill>
                  <a:srgbClr val="000099"/>
                </a:solidFill>
                <a:latin typeface="Arial" charset="0"/>
              </a:rPr>
              <a:t>001-&gt;010-&gt;100-&gt;001-&gt;…</a:t>
            </a:r>
          </a:p>
        </p:txBody>
      </p:sp>
      <p:graphicFrame>
        <p:nvGraphicFramePr>
          <p:cNvPr id="25603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3657600" y="2057400"/>
          <a:ext cx="52197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Visio" r:id="rId4" imgW="4833524" imgH="3184989" progId="Visio.Drawing.6">
                  <p:embed/>
                </p:oleObj>
              </mc:Choice>
              <mc:Fallback>
                <p:oleObj name="Visio" r:id="rId4" imgW="4833524" imgH="3184989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52197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ED3F1-494D-524B-8CF2-331EBB69C12A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28</a:t>
            </a:r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10CB-72F4-B241-8761-8D033911841A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Garamond" charset="0"/>
              </a:rPr>
              <a:t>Review: Coding </a:t>
            </a:r>
            <a:r>
              <a:rPr lang="en-US" dirty="0">
                <a:latin typeface="Garamond" charset="0"/>
              </a:rPr>
              <a:t>“Blink” with Table Use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BlinkTable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movf	  PORTD, W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Copy present state of LEDs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andlw	  B'00000111'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and keep only LED bits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addwf   PCL,F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Change PC with PCLATH and offset in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B'00000001'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(000 -&gt;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B'00000011'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(001 -&gt; 010) green to yellow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(010 -&gt; 100) yellow to red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(011 -&gt;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B'00000101'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(100 -&gt; 001) red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B'00000100'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(101 -&gt;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>
                <a:latin typeface="Arial" charset="0"/>
              </a:rPr>
              <a:t>retlw	  B'00000111'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	; (110 -&gt;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(111 -&gt; 001) reinitialize to green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58795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i="1">
                <a:solidFill>
                  <a:srgbClr val="000099"/>
                </a:solidFill>
                <a:latin typeface="Arial" charset="0"/>
              </a:rPr>
              <a:t>In calling program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600" i="1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call	  BlinkTable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get bits to change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>
                <a:latin typeface="Arial" charset="0"/>
              </a:rPr>
              <a:t>xorwf	  PORTD, F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	; toggle them  into PORTD</a:t>
            </a:r>
          </a:p>
        </p:txBody>
      </p:sp>
      <p:sp>
        <p:nvSpPr>
          <p:cNvPr id="2765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0DECC2-3A0A-9B48-96A9-3968FB2E3B6B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28</a:t>
            </a: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CD5C31-1D17-7849-AD23-565445598C90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 programming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Done through MPLAB IDE</a:t>
            </a:r>
          </a:p>
          <a:p>
            <a:r>
              <a:rPr lang="en-US">
                <a:latin typeface="Arial" charset="0"/>
              </a:rPr>
              <a:t>Allows for generation of projects in assembly or in C</a:t>
            </a:r>
          </a:p>
          <a:p>
            <a:r>
              <a:rPr lang="en-US">
                <a:latin typeface="Arial" charset="0"/>
              </a:rPr>
              <a:t>Options to generate initialization code</a:t>
            </a:r>
          </a:p>
          <a:p>
            <a:r>
              <a:rPr lang="en-US">
                <a:latin typeface="Arial" charset="0"/>
              </a:rPr>
              <a:t>In-circuit debugger to view device state while hardware is actually running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A152EA-76A5-5147-A12E-1403A8B09B41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EB6232-7F9C-6641-B7A0-59FCBE1FC33D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banksel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i="1" dirty="0" smtClean="0">
                <a:ea typeface="+mn-ea"/>
                <a:cs typeface="+mn-cs"/>
              </a:rPr>
              <a:t>label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Changes BSR to bank containing </a:t>
            </a:r>
            <a:r>
              <a:rPr lang="en-US" i="1" dirty="0" smtClean="0"/>
              <a:t>label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banksel</a:t>
            </a:r>
            <a:r>
              <a:rPr lang="en-US" dirty="0" smtClean="0"/>
              <a:t> TRISC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cblock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endc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to define a block of variables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org </a:t>
            </a:r>
            <a:r>
              <a:rPr lang="en-US" i="1" dirty="0" smtClean="0">
                <a:ea typeface="+mn-ea"/>
                <a:cs typeface="+mn-cs"/>
              </a:rPr>
              <a:t>address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Indicates starting address for block of code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0 in simple programs (initial PC value)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#include </a:t>
            </a:r>
            <a:r>
              <a:rPr lang="en-US" i="1" dirty="0" smtClean="0">
                <a:ea typeface="+mn-ea"/>
                <a:cs typeface="+mn-cs"/>
              </a:rPr>
              <a:t>file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used to include processor-specific definitions, macros</a:t>
            </a:r>
            <a:endParaRPr lang="en-US" dirty="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FC5CE1-3F8B-F241-B64C-50E7417DEB35}" type="datetime1">
              <a:rPr lang="en-US" sz="1200">
                <a:latin typeface="Garamond" charset="0"/>
                <a:cs typeface="Arial" charset="0"/>
              </a:rPr>
              <a:pPr eaLnBrk="1" hangingPunct="1"/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E93E4C-7EE0-3549-A1B5-871593EB7A23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10331</TotalTime>
  <Words>1473</Words>
  <Application>Microsoft Macintosh PowerPoint</Application>
  <PresentationFormat>On-screen Show (4:3)</PresentationFormat>
  <Paragraphs>422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ＭＳ Ｐゴシック</vt:lpstr>
      <vt:lpstr>Garamond</vt:lpstr>
      <vt:lpstr>Wingdings</vt:lpstr>
      <vt:lpstr>Times New Roman</vt:lpstr>
      <vt:lpstr>Courier New</vt:lpstr>
      <vt:lpstr>Edge</vt:lpstr>
      <vt:lpstr>Microsoft Visio Drawing</vt:lpstr>
      <vt:lpstr>EECE.3170 Microprocessor Systems Design I</vt:lpstr>
      <vt:lpstr>Lecture outline</vt:lpstr>
      <vt:lpstr>Review: complex operations</vt:lpstr>
      <vt:lpstr>Review: Multi-byte data</vt:lpstr>
      <vt:lpstr>Review: A Delay Subroutine</vt:lpstr>
      <vt:lpstr>Review: Strategy to “Blink”</vt:lpstr>
      <vt:lpstr>Review: Coding “Blink” with Table Use</vt:lpstr>
      <vt:lpstr>PIC microcontroller programming</vt:lpstr>
      <vt:lpstr>PIC assembler directives</vt:lpstr>
      <vt:lpstr>Example 1: Light single LED (.asm)</vt:lpstr>
      <vt:lpstr>Example 1 notes (.asm)</vt:lpstr>
      <vt:lpstr>Example 1: Light single LED (C)</vt:lpstr>
      <vt:lpstr>Example 1 notes (C)</vt:lpstr>
      <vt:lpstr>Running program</vt:lpstr>
      <vt:lpstr>Example: Blink LED (.asm) (1 of 2)</vt:lpstr>
      <vt:lpstr>Example 2: Blink LED (.asm) (2 of 2)</vt:lpstr>
      <vt:lpstr>Example 2: Blink LED (C)</vt:lpstr>
      <vt:lpstr>Oscillator module</vt:lpstr>
      <vt:lpstr>“Simplified diagram” of clock sources</vt:lpstr>
      <vt:lpstr>Rotate LEDs with delay loop (asm)</vt:lpstr>
      <vt:lpstr>Rotate LEDs with delay loop (C)</vt:lpstr>
      <vt:lpstr>Timer module</vt:lpstr>
      <vt:lpstr>Rotate with timer-based delay (asm) (1/2)</vt:lpstr>
      <vt:lpstr>Rotate with timer-based delay (asm) (2/2)</vt:lpstr>
      <vt:lpstr>Rotate with timer-based delay (C)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1916</cp:revision>
  <dcterms:created xsi:type="dcterms:W3CDTF">2006-04-03T05:03:01Z</dcterms:created>
  <dcterms:modified xsi:type="dcterms:W3CDTF">2016-06-17T10:37:53Z</dcterms:modified>
</cp:coreProperties>
</file>