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99" r:id="rId4"/>
    <p:sldId id="497" r:id="rId5"/>
    <p:sldId id="498" r:id="rId6"/>
    <p:sldId id="478" r:id="rId7"/>
    <p:sldId id="479" r:id="rId8"/>
    <p:sldId id="480" r:id="rId9"/>
    <p:sldId id="481" r:id="rId10"/>
    <p:sldId id="483" r:id="rId11"/>
    <p:sldId id="484" r:id="rId12"/>
    <p:sldId id="485" r:id="rId13"/>
    <p:sldId id="486" r:id="rId14"/>
    <p:sldId id="495" r:id="rId15"/>
    <p:sldId id="496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379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1" d="100"/>
          <a:sy n="71" d="100"/>
        </p:scale>
        <p:origin x="-16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F3F540-B32D-D94E-999C-B0B8E2ECF09D}" type="datetime1">
              <a:rPr lang="en-US"/>
              <a:pPr/>
              <a:t>5/19/16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6FCF9-3E0D-3A43-99F2-FEAAD4E0706A}" type="slidenum">
              <a:rPr lang="en-US"/>
              <a:pPr/>
              <a:t>7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10C90-2634-6045-B427-81E938045AF9}" type="datetime1">
              <a:rPr lang="en-US" smtClean="0"/>
              <a:t>5/19/16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4A3E7-46EC-1747-8237-BB4F26981B24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0F685-8D3C-6D4F-9928-26AC31B4EAE6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45C2B-A5AC-0C4F-AE3F-EDBAEE838C83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1254B-52AF-1B42-BE1B-87790DDA3A85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FFAB2-6FCD-9845-AD1D-874FE9B6C99B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E0F60-8E5C-154F-BCEF-A4ACC543C5D3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88D22-9134-9C42-9F50-B3622D45FFF4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DF8B3-A195-0D4A-8D4F-5D6E393877AD}" type="datetime1">
              <a:rPr lang="en-US" smtClean="0"/>
              <a:t>5/19/16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4C9AA-D19A-7B41-9671-1F52BDDC4E90}" type="datetime1">
              <a:rPr lang="en-US" smtClean="0"/>
              <a:t>5/19/16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62A42-71D2-E545-9D47-1CFC7DBDE1F8}" type="datetime1">
              <a:rPr lang="en-US" smtClean="0"/>
              <a:t>5/19/16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67D6D-B21D-4E45-96B9-8F91EE9E697A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9F641-CC9F-4C49-B5BB-EDD54582C027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F78C74E-740B-634F-8F3D-EE4F37298D93}" type="datetime1">
              <a:rPr lang="en-US" smtClean="0"/>
              <a:t>5/19/16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 </a:t>
            </a:r>
            <a:r>
              <a:rPr lang="en-US" dirty="0" smtClean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 smtClean="0">
                <a:latin typeface="Arial" charset="0"/>
              </a:rPr>
              <a:t>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Shift and rotate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SHL / SAL / SHR / 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shift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SHL: logical shift left </a:t>
            </a:r>
            <a:r>
              <a:rPr lang="en-US" i="1" dirty="0" smtClean="0">
                <a:ea typeface="+mn-ea"/>
              </a:rPr>
              <a:t>(double-precision version SHLD)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SAL: arithmetic shift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SHR: logical shift right </a:t>
            </a:r>
            <a:r>
              <a:rPr lang="en-US" i="1" dirty="0" smtClean="0">
                <a:ea typeface="+mn-ea"/>
              </a:rPr>
              <a:t>(double-precision version SHRD)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SAR: arithmetic shift right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copy original MSB to fill MS bits (keep sign of value intact)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37846E-1B59-334C-8ED6-B19FFCB3E928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AFBD-C260-5D4A-ACA3-F842EDFCCD2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~AUT00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990600"/>
            <a:ext cx="56086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SAL/SHL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1234H   =  0001 0010 0011 0100</a:t>
            </a:r>
            <a:r>
              <a:rPr lang="en-US" baseline="-25000" dirty="0" smtClean="0"/>
              <a:t>2</a:t>
            </a:r>
            <a:r>
              <a:rPr lang="en-US" dirty="0" smtClean="0"/>
              <a:t> 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Count = 1,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value in all bits of AX are shifted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Emptied LSB is filled with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Value shifted out of MSB goes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2468H   =  0010 0100 0110 1000</a:t>
            </a:r>
            <a:r>
              <a:rPr lang="en-US" baseline="-25000" dirty="0" smtClean="0"/>
              <a:t>2</a:t>
            </a:r>
            <a:r>
              <a:rPr lang="en-US" dirty="0" smtClean="0"/>
              <a:t> , 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Notes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MSB isolated in CF; can be used by conditional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has been multiplied by 2	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8D1D4-21FC-0343-913D-0742CEB022BB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73A5B6-FA58-4B4B-B943-C01D09B234E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~AUT000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>
            <a:fillRect/>
          </a:stretch>
        </p:blipFill>
        <p:spPr bwMode="auto">
          <a:xfrm>
            <a:off x="2895600" y="1066800"/>
            <a:ext cx="56403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SHR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4660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 0001 00100011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(CL) = 02H , 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right two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filled with 0s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shifted out of LSBs go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048DH = 1165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0000 0100 1000 1101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,CF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Bit 1 isolated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Result has been divided by 4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4 X 1165 = 4660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2D6566-073E-3D41-92D3-C16B0E0A376D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3BACF-5D90-594A-8C11-90D1D371A32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~AUT010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41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SAR AX,CL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Before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091AH = 0000100100011010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= +2330, Count = 02H ,  CF = X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Operation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The value in all bits of AX are shifted right two bit positions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Emptied MSB is filled with the value of the sign bit—sign maintained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Values shifted out of LSBs go to carry flag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After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0246H =  0000001001000110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   = +582 , CF = 1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Bit 1 isolated in CF 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has been sign extended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value has been divided by 4 and rounded to integer</a:t>
            </a:r>
          </a:p>
          <a:p>
            <a:pPr lvl="2">
              <a:lnSpc>
                <a:spcPct val="80000"/>
              </a:lnSpc>
            </a:pPr>
            <a:r>
              <a:rPr lang="en-US" sz="1400">
                <a:latin typeface="Arial" charset="0"/>
                <a:sym typeface="Wingdings" charset="0"/>
              </a:rPr>
              <a:t>4 X +582 = +2328</a:t>
            </a:r>
            <a:endParaRPr lang="en-US" sz="14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214CEE-6256-4A45-9D50-E2521FD75FF2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BA28F-819C-644C-832A-6300C024434D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example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latin typeface="Arial" charset="0"/>
              </a:rPr>
              <a:t>Example:</a:t>
            </a:r>
            <a:r>
              <a:rPr lang="en-US">
                <a:latin typeface="Arial" charset="0"/>
              </a:rPr>
              <a:t> Given AL = 15H, CL = 03H, and CF = 0 show the state of AL and CF after each instruction in the sequence below:</a:t>
            </a:r>
          </a:p>
          <a:p>
            <a:pPr lvl="1"/>
            <a:r>
              <a:rPr lang="en-US">
                <a:latin typeface="Arial" charset="0"/>
              </a:rPr>
              <a:t>SHL AL, 1</a:t>
            </a:r>
          </a:p>
          <a:p>
            <a:pPr lvl="1"/>
            <a:r>
              <a:rPr lang="en-US">
                <a:latin typeface="Arial" charset="0"/>
              </a:rPr>
              <a:t>SHR AL, CL</a:t>
            </a:r>
          </a:p>
          <a:p>
            <a:pPr lvl="1"/>
            <a:r>
              <a:rPr lang="en-US">
                <a:latin typeface="Arial" charset="0"/>
              </a:rPr>
              <a:t>SAL AL, 5</a:t>
            </a:r>
          </a:p>
          <a:p>
            <a:pPr lvl="1"/>
            <a:r>
              <a:rPr lang="en-US">
                <a:latin typeface="Arial" charset="0"/>
              </a:rPr>
              <a:t>SAR AL, 2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075C36-0612-1E4F-838D-A3624CFF040F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A92C97-29BF-6947-A616-CF65422EAD5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Initially, AL = 15H = 00010101</a:t>
            </a:r>
            <a:r>
              <a:rPr lang="en-US" sz="2100" baseline="-25000">
                <a:latin typeface="Arial" charset="0"/>
              </a:rPr>
              <a:t>2</a:t>
            </a:r>
            <a:endParaRPr lang="en-US" sz="21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SHL AL, 1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(00010101 &lt;&lt; 1) = 00101010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2AH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SHR AL, CL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(00101010 &gt;&gt; 3) = 00000101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05H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SAL AL, 5</a:t>
            </a:r>
          </a:p>
          <a:p>
            <a:pPr lvl="1">
              <a:lnSpc>
                <a:spcPct val="80000"/>
              </a:lnSpc>
            </a:pP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Arithmetic</a:t>
            </a: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left shift same as SHL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(00000101 &lt;&lt; 5) = 10100000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A0H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SAR AL, 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Arithmetic right shift keeps sign intact—copy MSB to fill leftmost positions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0100000 &gt;&gt; 2) = </a:t>
            </a:r>
            <a:r>
              <a:rPr lang="en-US" sz="1800" b="1" u="sng">
                <a:solidFill>
                  <a:srgbClr val="0000CC"/>
                </a:solidFill>
                <a:latin typeface="Arial" charset="0"/>
              </a:rPr>
              <a:t>11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E8H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A1FA60-FBB1-6A48-BB83-4F503A6ECA90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83905-54BC-524F-8289-4DAEAE0D3CF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9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Difference between rotates and 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Shifts discard bits that are shifted out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Rotates take bits that are shifted out and use them to fill vacated bits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Rotate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rotate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F13366-9197-FD40-8016-3BFA93A710AA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C869D1-416E-244C-AA87-6311A30F8B63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2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/ ROL / RCR / RCL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ROR: rotate right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ROL: rotate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are moved 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RCR: rotate right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LS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(D,CF)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(from (D,CF))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RCL: rotate left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MS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(CF,D)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(from (CF,D)) are moved to LS bits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9A6E3E-79F3-2D4C-9517-4D43EAA81DD8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B4EF7-7924-B740-9E07-0BA925D9C6D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~AUT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2819400" y="990600"/>
            <a:ext cx="5638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1,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the MSB is reloaded at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2468H  =  0010010001101000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77A8B1-053E-1147-8551-586574E194C2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21FD6E-5BBD-8D4C-88DB-81A1B2DD151E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8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~AUT0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51927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04H,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right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the LSB are reloaded at MSB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4123H   = 01000001001000112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 position of hex characters in AX have been rearranged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2D55E2-DAA7-6B4A-9EE5-1A694A7A8A9E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6D63ED-28D5-CA4F-B960-F3685484D0AE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0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1:00 </a:t>
            </a:r>
            <a:r>
              <a:rPr lang="en-US" dirty="0" smtClean="0">
                <a:latin typeface="Arial" charset="0"/>
              </a:rPr>
              <a:t>PM today</a:t>
            </a:r>
          </a:p>
          <a:p>
            <a:pPr lvl="1"/>
            <a:r>
              <a:rPr lang="en-US" dirty="0" smtClean="0"/>
              <a:t>Exam </a:t>
            </a:r>
            <a:r>
              <a:rPr lang="en-US" dirty="0"/>
              <a:t>1 on Thursday, 5/26</a:t>
            </a:r>
          </a:p>
          <a:p>
            <a:pPr lvl="2"/>
            <a:r>
              <a:rPr lang="en-US" dirty="0"/>
              <a:t>Will be allowed one double-sided 8.5” x 11” note sheet, calculator</a:t>
            </a:r>
          </a:p>
          <a:p>
            <a:pPr lvl="2"/>
            <a:r>
              <a:rPr lang="en-US" dirty="0"/>
              <a:t>No other electronic devices allowed</a:t>
            </a:r>
          </a:p>
          <a:p>
            <a:pPr lvl="2"/>
            <a:r>
              <a:rPr lang="en-US" dirty="0"/>
              <a:t>Instruction list </a:t>
            </a:r>
            <a:r>
              <a:rPr lang="en-US" dirty="0" smtClean="0"/>
              <a:t>provided </a:t>
            </a:r>
            <a:r>
              <a:rPr lang="en-US" dirty="0"/>
              <a:t>(see website)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Review</a:t>
            </a:r>
            <a:endParaRPr lang="en-US" dirty="0" smtClean="0"/>
          </a:p>
          <a:p>
            <a:pPr lvl="1"/>
            <a:r>
              <a:rPr lang="en-US" dirty="0" smtClean="0"/>
              <a:t>Arithmetic instructions</a:t>
            </a:r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Logical, shift, and rotate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68C8B8-54A9-9549-9442-7818144F06B5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RCL BX,CL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1234H  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04H,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left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rotated through the carry bit back into the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Last value rotated out of MSB retained in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First rotate loads prior value of CF at the LSB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2340H  =  0010 0011 0100 0000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F52FF9-9FCE-5E47-AD7E-4E1E1369D112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58FA0E-32DD-324D-9478-D1B28ACFF830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pic>
        <p:nvPicPr>
          <p:cNvPr id="13319" name="Picture 6" descr="~AUT0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23963"/>
            <a:ext cx="6010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64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example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AL = </a:t>
            </a:r>
            <a:r>
              <a:rPr lang="en-US" dirty="0" smtClean="0">
                <a:latin typeface="Arial" charset="0"/>
              </a:rPr>
              <a:t>43h, </a:t>
            </a:r>
            <a:r>
              <a:rPr lang="en-US" dirty="0">
                <a:latin typeface="Arial" charset="0"/>
              </a:rPr>
              <a:t>CL = </a:t>
            </a:r>
            <a:r>
              <a:rPr lang="en-US" dirty="0" smtClean="0">
                <a:latin typeface="Arial" charset="0"/>
              </a:rPr>
              <a:t>04h, </a:t>
            </a:r>
            <a:r>
              <a:rPr lang="en-US" dirty="0">
                <a:latin typeface="Arial" charset="0"/>
              </a:rPr>
              <a:t>and CF = 0, show the state of AL after each instruction in the </a:t>
            </a:r>
            <a:r>
              <a:rPr lang="en-US" u="sng" dirty="0">
                <a:latin typeface="Arial" charset="0"/>
              </a:rPr>
              <a:t>sequence</a:t>
            </a:r>
            <a:r>
              <a:rPr lang="en-US" dirty="0">
                <a:latin typeface="Arial" charset="0"/>
              </a:rPr>
              <a:t> below:</a:t>
            </a:r>
          </a:p>
          <a:p>
            <a:pPr lvl="1"/>
            <a:r>
              <a:rPr lang="en-US" dirty="0">
                <a:latin typeface="Arial" charset="0"/>
              </a:rPr>
              <a:t>ROR AL, 2</a:t>
            </a:r>
          </a:p>
          <a:p>
            <a:pPr lvl="1"/>
            <a:r>
              <a:rPr lang="en-US" dirty="0">
                <a:latin typeface="Arial" charset="0"/>
              </a:rPr>
              <a:t>ROL AL, CL</a:t>
            </a:r>
          </a:p>
          <a:p>
            <a:pPr lvl="1"/>
            <a:r>
              <a:rPr lang="en-US" dirty="0">
                <a:latin typeface="Arial" charset="0"/>
              </a:rPr>
              <a:t>RCR AL, 3</a:t>
            </a:r>
          </a:p>
          <a:p>
            <a:pPr lvl="1"/>
            <a:r>
              <a:rPr lang="en-US" dirty="0">
                <a:latin typeface="Arial" charset="0"/>
              </a:rPr>
              <a:t>RCL AL, 4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DDC37B-6D3B-254B-AAB5-F566F1835468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EA8A0-B7A2-5E45-8879-456049FA73A2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4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Initially, AL = 43h = 01000011</a:t>
            </a:r>
            <a:r>
              <a:rPr lang="en-US" baseline="-25000" dirty="0" smtClean="0">
                <a:ea typeface="+mn-ea"/>
              </a:rPr>
              <a:t>2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 AL,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010000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 rotated right by 2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010000 = D0h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 AL, CL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0000 rotated left by 4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= 0000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 = 0Dh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1EB9BA-4F76-FE42-8C62-B86E471BFC0E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2F4391-25AD-824A-8CCE-F89D90A47B91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8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 AL, 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(AL,CF) = 000011</a:t>
            </a:r>
            <a:r>
              <a:rPr lang="en-US" b="1" u="sng" dirty="0" smtClean="0">
                <a:solidFill>
                  <a:srgbClr val="FF0000"/>
                </a:solidFill>
              </a:rPr>
              <a:t>01 1</a:t>
            </a:r>
            <a:r>
              <a:rPr lang="en-US" dirty="0" smtClean="0">
                <a:solidFill>
                  <a:srgbClr val="FF0000"/>
                </a:solidFill>
              </a:rPr>
              <a:t> rotated right by 3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</a:t>
            </a:r>
            <a:r>
              <a:rPr lang="en-US" b="1" u="sng" dirty="0" smtClean="0">
                <a:solidFill>
                  <a:srgbClr val="FF0000"/>
                </a:solidFill>
              </a:rPr>
              <a:t>011</a:t>
            </a:r>
            <a:r>
              <a:rPr lang="en-US" dirty="0" smtClean="0">
                <a:solidFill>
                  <a:srgbClr val="FF0000"/>
                </a:solidFill>
              </a:rPr>
              <a:t>00001 1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1, AL = 01100001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61h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 AL, 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(CF,AL) = </a:t>
            </a:r>
            <a:r>
              <a:rPr lang="en-US" b="1" u="sng" dirty="0" smtClean="0">
                <a:solidFill>
                  <a:srgbClr val="FF0000"/>
                </a:solidFill>
              </a:rPr>
              <a:t>1 011</a:t>
            </a:r>
            <a:r>
              <a:rPr lang="en-US" dirty="0" smtClean="0">
                <a:solidFill>
                  <a:srgbClr val="FF0000"/>
                </a:solidFill>
              </a:rPr>
              <a:t>00001 rotated left by 4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0 0001</a:t>
            </a:r>
            <a:r>
              <a:rPr lang="en-US" b="1" u="sng" dirty="0" smtClean="0">
                <a:solidFill>
                  <a:srgbClr val="FF0000"/>
                </a:solidFill>
              </a:rPr>
              <a:t>1011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0, AL = 00011011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1Bh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E84916-65AA-E745-B63F-E7D1A37DE04A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5BB452-9041-E644-BC64-57435DC5AC54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8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Bit </a:t>
            </a:r>
            <a:r>
              <a:rPr lang="en-US" dirty="0" smtClean="0">
                <a:latin typeface="Arial" charset="0"/>
              </a:rPr>
              <a:t>test </a:t>
            </a:r>
            <a:r>
              <a:rPr lang="en-US" dirty="0">
                <a:latin typeface="Arial" charset="0"/>
              </a:rPr>
              <a:t>and bit scan </a:t>
            </a:r>
            <a:r>
              <a:rPr lang="en-US" dirty="0" smtClean="0">
                <a:latin typeface="Arial" charset="0"/>
              </a:rPr>
              <a:t>instructions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2 due 1:00 PM today</a:t>
            </a:r>
          </a:p>
          <a:p>
            <a:pPr lvl="1"/>
            <a:r>
              <a:rPr lang="en-US" dirty="0"/>
              <a:t>Exam 1 on Thursday, 5/26</a:t>
            </a:r>
          </a:p>
          <a:p>
            <a:pPr lvl="2"/>
            <a:r>
              <a:rPr lang="en-US" dirty="0"/>
              <a:t>Will be allowed one double-sided 8.5” x 11” note sheet, calculator</a:t>
            </a:r>
          </a:p>
          <a:p>
            <a:pPr lvl="2"/>
            <a:r>
              <a:rPr lang="en-US" dirty="0"/>
              <a:t>No other electronic devices allowed</a:t>
            </a:r>
          </a:p>
          <a:p>
            <a:pPr lvl="2"/>
            <a:r>
              <a:rPr lang="en-US" dirty="0"/>
              <a:t>Instruction list provided (see website)</a:t>
            </a:r>
            <a:endParaRPr lang="en-US" dirty="0">
              <a:latin typeface="Arial" charset="0"/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66211D-B739-E243-A863-0E9824863568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addition and subtraction</a:t>
            </a:r>
            <a:endParaRPr lang="en-US" dirty="0">
              <a:latin typeface="Garamond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Reviewed </a:t>
            </a:r>
            <a:r>
              <a:rPr lang="en-US" sz="2800" dirty="0">
                <a:latin typeface="Arial" charset="0"/>
              </a:rPr>
              <a:t>flags: CF, AF, SF, ZF, PF, OF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Addition instructions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ADD AX,BX </a:t>
            </a:r>
            <a:r>
              <a:rPr lang="en-US" sz="2400" dirty="0">
                <a:latin typeface="Arial" charset="0"/>
                <a:sym typeface="Wingdings" charset="0"/>
              </a:rPr>
              <a:t> AX = AX + BX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ADC AX,BX  AX = AX + BX + CF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INC AX  AX = AX + 1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Subtraction instructions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SUB AX,BX </a:t>
            </a:r>
            <a:r>
              <a:rPr lang="en-US" sz="2400" dirty="0">
                <a:latin typeface="Arial" charset="0"/>
                <a:sym typeface="Wingdings" charset="0"/>
              </a:rPr>
              <a:t> AX = AX – BX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SBB AX,BX  AX = AX – BX – CF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DEC AX  AX = AX – 1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NEG AX  AX = -AX = 0 - AX</a:t>
            </a:r>
            <a:endParaRPr lang="en-US" sz="2400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A0314F-3245-834B-AC69-6FCB3665CC7B}" type="datetime1">
              <a:rPr lang="en-US" sz="1200" smtClean="0">
                <a:latin typeface="Garamond" charset="0"/>
              </a:rPr>
              <a:t>5/19/16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3C3EE4-DF34-704A-8D74-2C994BDA319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MUL</a:t>
            </a:r>
            <a:r>
              <a:rPr lang="en-US" dirty="0">
                <a:latin typeface="Garamond" charset="0"/>
              </a:rPr>
              <a:t>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>
                <a:latin typeface="Arial" charset="0"/>
              </a:rPr>
              <a:t>Otherwise, CF &amp; OF = 1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3A505-2460-4C47-8F17-36E512E629FF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E36E98-CB98-1545-8445-ED95F94C0EBE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6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DIV</a:t>
            </a:r>
            <a:r>
              <a:rPr lang="en-US" dirty="0">
                <a:latin typeface="Garamond" charset="0"/>
              </a:rPr>
              <a:t>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(AH)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(DX)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(EDX) = (EDX,EAX) % (S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Overflow causes exception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CBD008-0110-9847-9362-3915058C824E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2C4376-A49C-984D-B298-4BBB6A75366B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latin typeface="Garamond" charset="0"/>
              </a:rPr>
              <a:t>Logical instructions (+ shift, rotate)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AND</a:t>
            </a:r>
          </a:p>
          <a:p>
            <a:r>
              <a:rPr lang="en-US">
                <a:latin typeface="Arial" charset="0"/>
              </a:rPr>
              <a:t>OR</a:t>
            </a:r>
          </a:p>
          <a:p>
            <a:r>
              <a:rPr lang="en-US">
                <a:latin typeface="Arial" charset="0"/>
              </a:rPr>
              <a:t>XOR</a:t>
            </a:r>
          </a:p>
          <a:p>
            <a:r>
              <a:rPr lang="en-US">
                <a:latin typeface="Arial" charset="0"/>
              </a:rPr>
              <a:t>NOT</a:t>
            </a:r>
          </a:p>
          <a:p>
            <a:r>
              <a:rPr lang="en-US">
                <a:latin typeface="Arial" charset="0"/>
              </a:rPr>
              <a:t>SAL/SHL</a:t>
            </a:r>
          </a:p>
          <a:p>
            <a:r>
              <a:rPr lang="en-US">
                <a:latin typeface="Arial" charset="0"/>
              </a:rPr>
              <a:t>SHR</a:t>
            </a:r>
          </a:p>
          <a:p>
            <a:r>
              <a:rPr lang="en-US">
                <a:latin typeface="Arial" charset="0"/>
              </a:rPr>
              <a:t>SAR</a:t>
            </a:r>
          </a:p>
          <a:p>
            <a:r>
              <a:rPr lang="en-US">
                <a:latin typeface="Arial" charset="0"/>
              </a:rPr>
              <a:t>SHLD</a:t>
            </a:r>
          </a:p>
          <a:p>
            <a:r>
              <a:rPr lang="en-US">
                <a:latin typeface="Arial" charset="0"/>
              </a:rPr>
              <a:t>SHRD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ROL</a:t>
            </a:r>
          </a:p>
          <a:p>
            <a:r>
              <a:rPr lang="en-US">
                <a:latin typeface="Arial" charset="0"/>
              </a:rPr>
              <a:t>ROR</a:t>
            </a:r>
          </a:p>
          <a:p>
            <a:r>
              <a:rPr lang="en-US">
                <a:latin typeface="Arial" charset="0"/>
              </a:rPr>
              <a:t>RCL</a:t>
            </a:r>
          </a:p>
          <a:p>
            <a:r>
              <a:rPr lang="en-US">
                <a:latin typeface="Arial" charset="0"/>
              </a:rPr>
              <a:t>RCR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35104-D4B0-BE4D-B910-1F3AFA2EBC81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20FBFE-CF24-0842-98E3-D370CC404DC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AND / OR / XOR / NOT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logical operations use form: &lt;op&gt; D, S </a:t>
            </a:r>
            <a:r>
              <a:rPr lang="en-US" dirty="0" smtClean="0">
                <a:ea typeface="+mn-ea"/>
                <a:sym typeface="Wingdings" pitchFamily="2" charset="2"/>
              </a:rPr>
              <a:t> (D) = (D) &lt;op&gt; (S)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have one memory operand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Source may be immediate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updated: CF, OF, SF, ZF, PF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CF, OF </a:t>
            </a:r>
            <a:r>
              <a:rPr lang="en-US" u="sng" dirty="0" smtClean="0"/>
              <a:t>always</a:t>
            </a:r>
            <a:r>
              <a:rPr lang="en-US" dirty="0" smtClean="0"/>
              <a:t> set to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AND </a:t>
            </a:r>
            <a:r>
              <a:rPr lang="en-US" dirty="0" smtClean="0">
                <a:ea typeface="+mn-ea"/>
                <a:sym typeface="Wingdings" pitchFamily="2" charset="2"/>
              </a:rPr>
              <a:t> Logical 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OR   Logical inclusive-OR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XOR  Logical exclusive-OR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   Logical NOT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219D33-B5EC-5740-A59A-7A52F97D967F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A7B19-4E08-C64D-AA63-BA41F6796D8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example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 the state of AL after each instruction in the following sequence:</a:t>
            </a:r>
          </a:p>
          <a:p>
            <a:pPr lvl="1"/>
            <a:r>
              <a:rPr lang="en-US">
                <a:latin typeface="Arial" charset="0"/>
              </a:rPr>
              <a:t>MOV AL, 55H</a:t>
            </a:r>
          </a:p>
          <a:p>
            <a:pPr lvl="1"/>
            <a:r>
              <a:rPr lang="en-US">
                <a:latin typeface="Arial" charset="0"/>
              </a:rPr>
              <a:t>AND AL, 1FH</a:t>
            </a:r>
          </a:p>
          <a:p>
            <a:pPr lvl="1"/>
            <a:r>
              <a:rPr lang="en-US">
                <a:latin typeface="Arial" charset="0"/>
              </a:rPr>
              <a:t>OR AL, C0H</a:t>
            </a:r>
          </a:p>
          <a:p>
            <a:pPr lvl="1"/>
            <a:r>
              <a:rPr lang="en-US">
                <a:latin typeface="Arial" charset="0"/>
              </a:rPr>
              <a:t>XOR AL, 0FH</a:t>
            </a:r>
          </a:p>
          <a:p>
            <a:pPr lvl="1"/>
            <a:r>
              <a:rPr lang="en-US">
                <a:latin typeface="Arial" charset="0"/>
              </a:rPr>
              <a:t>NOT AL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C0B837-793B-4941-B2FB-494BBD83AE9B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F3F3A-0567-584F-BE3F-54E1A9785A08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state of AL after each </a:t>
            </a:r>
            <a:r>
              <a:rPr lang="en-US" dirty="0" smtClean="0">
                <a:ea typeface="+mn-ea"/>
              </a:rPr>
              <a:t>instruction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 AL, </a:t>
            </a:r>
            <a:r>
              <a:rPr lang="en-US" dirty="0" smtClean="0"/>
              <a:t>55H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AND AL, </a:t>
            </a:r>
            <a:r>
              <a:rPr lang="en-US" dirty="0" smtClean="0"/>
              <a:t>1FH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 AND 1FH = 01010101 AND 00011111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= 00010101 = 15H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OR AL, </a:t>
            </a:r>
            <a:r>
              <a:rPr lang="en-US" dirty="0" smtClean="0"/>
              <a:t>C0H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15H OR C0H = 00010101 OR 11000000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11010101 = D5H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XOR AL, </a:t>
            </a:r>
            <a:r>
              <a:rPr lang="en-US" dirty="0" smtClean="0"/>
              <a:t>0FH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D5H XOR 0FH = 11010101 XOR 00001111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11011010 = DAH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NOT </a:t>
            </a:r>
            <a:r>
              <a:rPr lang="en-US" dirty="0" smtClean="0"/>
              <a:t>AL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NOT DAH = NOT(11011010) = 00100101 = 25H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8A1B7C-7825-6A49-B617-8F83935FEEBE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CA7CCA-BAFB-DD4A-BCD8-D7F3E1C1515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9020</TotalTime>
  <Words>1905</Words>
  <Application>Microsoft Macintosh PowerPoint</Application>
  <PresentationFormat>On-screen Show (4:3)</PresentationFormat>
  <Paragraphs>349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Edge</vt:lpstr>
      <vt:lpstr>EECE.3170 Microprocessor Systems Design I</vt:lpstr>
      <vt:lpstr>Lecture outline</vt:lpstr>
      <vt:lpstr>Review: addition and subtraction</vt:lpstr>
      <vt:lpstr>Review: MUL/IMUL</vt:lpstr>
      <vt:lpstr>Review: DIV/IDIV</vt:lpstr>
      <vt:lpstr>Logical instructions (+ shift, rotate)</vt:lpstr>
      <vt:lpstr>AND / OR / XOR / NOT</vt:lpstr>
      <vt:lpstr>Logical instructions: example</vt:lpstr>
      <vt:lpstr>Logical instructions: solution</vt:lpstr>
      <vt:lpstr>SHL / SAL / SHR / SAR</vt:lpstr>
      <vt:lpstr>SAL/SHL example</vt:lpstr>
      <vt:lpstr>SHR example</vt:lpstr>
      <vt:lpstr>SAR example</vt:lpstr>
      <vt:lpstr>Shift example</vt:lpstr>
      <vt:lpstr>Solution</vt:lpstr>
      <vt:lpstr>Rotate instructions</vt:lpstr>
      <vt:lpstr>ROR / ROL / RCR / RCL</vt:lpstr>
      <vt:lpstr>ROL example</vt:lpstr>
      <vt:lpstr>ROR example</vt:lpstr>
      <vt:lpstr>RCL example</vt:lpstr>
      <vt:lpstr>Rotate example</vt:lpstr>
      <vt:lpstr>Solution</vt:lpstr>
      <vt:lpstr>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1703</cp:revision>
  <dcterms:created xsi:type="dcterms:W3CDTF">2006-04-03T05:03:01Z</dcterms:created>
  <dcterms:modified xsi:type="dcterms:W3CDTF">2016-05-20T00:28:55Z</dcterms:modified>
</cp:coreProperties>
</file>