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560" r:id="rId4"/>
    <p:sldId id="561" r:id="rId5"/>
    <p:sldId id="540" r:id="rId6"/>
    <p:sldId id="541" r:id="rId7"/>
    <p:sldId id="542" r:id="rId8"/>
    <p:sldId id="543" r:id="rId9"/>
    <p:sldId id="544" r:id="rId10"/>
    <p:sldId id="545" r:id="rId11"/>
    <p:sldId id="546" r:id="rId12"/>
    <p:sldId id="547" r:id="rId13"/>
    <p:sldId id="553" r:id="rId14"/>
    <p:sldId id="548" r:id="rId15"/>
    <p:sldId id="549" r:id="rId16"/>
    <p:sldId id="550" r:id="rId17"/>
    <p:sldId id="551" r:id="rId18"/>
    <p:sldId id="552" r:id="rId19"/>
    <p:sldId id="554" r:id="rId20"/>
    <p:sldId id="555" r:id="rId21"/>
    <p:sldId id="556" r:id="rId22"/>
    <p:sldId id="557" r:id="rId23"/>
    <p:sldId id="558" r:id="rId24"/>
    <p:sldId id="559" r:id="rId25"/>
    <p:sldId id="379" r:id="rId2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7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Relationship Id="rId2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EB9D8F-8C14-0842-B914-7C154B5687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251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F79AD5-3D0C-B549-90BB-AABF6FD97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9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4AB8BFC-510E-E147-A7A1-13A0E12303F9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A116312-2962-F74D-9015-C8D7FC122E26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1B70D8B-13F8-5A45-B228-FC5351C398C1}" type="datetime1">
              <a:rPr lang="en-US"/>
              <a:pPr/>
              <a:t>6/1/16</a:t>
            </a:fld>
            <a:endParaRPr lang="en-US"/>
          </a:p>
        </p:txBody>
      </p:sp>
      <p:sp>
        <p:nvSpPr>
          <p:cNvPr id="2355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2</a:t>
            </a:r>
          </a:p>
        </p:txBody>
      </p:sp>
      <p:sp>
        <p:nvSpPr>
          <p:cNvPr id="2355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BE3F6FF-09D5-A241-8A8E-32E13AAD542A}" type="slidenum">
              <a:rPr lang="en-US"/>
              <a:pPr/>
              <a:t>5</a:t>
            </a:fld>
            <a:endParaRPr lang="en-US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2F77213-E4DF-8046-B6B7-C948CDB94C91}" type="datetime1">
              <a:rPr lang="en-US"/>
              <a:pPr/>
              <a:t>6/1/16</a:t>
            </a:fld>
            <a:endParaRPr lang="en-US"/>
          </a:p>
        </p:txBody>
      </p:sp>
      <p:sp>
        <p:nvSpPr>
          <p:cNvPr id="2457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2</a:t>
            </a:r>
          </a:p>
        </p:txBody>
      </p:sp>
      <p:sp>
        <p:nvSpPr>
          <p:cNvPr id="2458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1A2BE1-F343-1B4B-B034-4BFCC544AB33}" type="slidenum">
              <a:rPr lang="en-US"/>
              <a:pPr/>
              <a:t>6</a:t>
            </a:fld>
            <a:endParaRPr lang="en-U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BAA5A01-D7C2-5C48-9C0C-67033BE1EF57}" type="datetime1">
              <a:rPr lang="en-US"/>
              <a:pPr/>
              <a:t>6/1/16</a:t>
            </a:fld>
            <a:endParaRPr lang="en-US"/>
          </a:p>
        </p:txBody>
      </p:sp>
      <p:sp>
        <p:nvSpPr>
          <p:cNvPr id="2560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2</a:t>
            </a:r>
          </a:p>
        </p:txBody>
      </p:sp>
      <p:sp>
        <p:nvSpPr>
          <p:cNvPr id="2560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C6FAC79-BAF7-9B48-83AE-29DDBD7F2827}" type="slidenum">
              <a:rPr lang="en-US"/>
              <a:pPr/>
              <a:t>16</a:t>
            </a:fld>
            <a:endParaRPr lang="en-US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BAF50C-A405-0640-8281-9FDCC179EF70}" type="slidenum">
              <a:rPr lang="en-US" sz="1200">
                <a:cs typeface="Arial" charset="0"/>
              </a:rPr>
              <a:pPr eaLnBrk="1" hangingPunct="1"/>
              <a:t>21</a:t>
            </a:fld>
            <a:endParaRPr lang="en-US" sz="1200">
              <a:cs typeface="Arial" charset="0"/>
            </a:endParaRPr>
          </a:p>
        </p:txBody>
      </p:sp>
      <p:sp>
        <p:nvSpPr>
          <p:cNvPr id="24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315E7B-25E8-ED4A-AD0E-7FC0380400B7}" type="slidenum">
              <a:rPr lang="en-US" sz="1200">
                <a:cs typeface="Arial" charset="0"/>
              </a:rPr>
              <a:pPr eaLnBrk="1" hangingPunct="1"/>
              <a:t>22</a:t>
            </a:fld>
            <a:endParaRPr lang="en-US" sz="1200">
              <a:cs typeface="Arial" charset="0"/>
            </a:endParaRPr>
          </a:p>
        </p:txBody>
      </p:sp>
      <p:sp>
        <p:nvSpPr>
          <p:cNvPr id="26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E726B1-7E26-8A4B-8630-19827C642F2F}" type="datetime1">
              <a:rPr lang="en-US" smtClean="0"/>
              <a:t>6/1/16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C70283-4748-EA4F-A308-65049DF3B9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8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D6E3F2-EF7D-9F45-A94D-B1DC831C6CA2}" type="datetime1">
              <a:rPr lang="en-US" smtClean="0"/>
              <a:t>6/1/16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03B4A-F921-1947-B010-911E4525C7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7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9A4F4-0AF0-DD4F-A738-EEF202989E85}" type="datetime1">
              <a:rPr lang="en-US" smtClean="0"/>
              <a:t>6/1/16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8B427D-4A17-464F-AF1B-28BA8FFB94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45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BE4233-D9A2-A84B-88B8-11773F46DCB2}" type="datetime1">
              <a:rPr lang="en-US" smtClean="0"/>
              <a:t>6/1/16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25F5B-DE4E-5A4C-BDE2-E61061F78A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44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84647-A22A-4744-9CFE-CEC0ACAAFF68}" type="datetime1">
              <a:rPr lang="en-US" smtClean="0"/>
              <a:t>6/1/16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FCEE11-91B6-0E4E-90F6-E38AC5B548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5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D8B61E-041C-4248-818E-1B65058E6805}" type="datetime1">
              <a:rPr lang="en-US" smtClean="0"/>
              <a:t>6/1/16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ECDDB-88BE-9B4A-A13B-7652259A8C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4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D0C86-104F-CF4E-977C-5A7AA2ED936D}" type="datetime1">
              <a:rPr lang="en-US" smtClean="0"/>
              <a:t>6/1/16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4AE8F0-59AC-A743-9342-04215FC910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3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EFCF94-1A37-4B46-B2E1-135A0519B51F}" type="datetime1">
              <a:rPr lang="en-US" smtClean="0"/>
              <a:t>6/1/16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36B54F-E5F8-E549-AFD3-108C00AB6C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3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8ABC36-3AC4-A248-B1A9-3D532D10605E}" type="datetime1">
              <a:rPr lang="en-US" smtClean="0"/>
              <a:t>6/1/16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4F1E63-D43F-A042-87CB-6D4C066CAE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7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EA1250-9209-3948-970E-971112AC75C1}" type="datetime1">
              <a:rPr lang="en-US" smtClean="0"/>
              <a:t>6/1/16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16C1B9-FC1A-1C49-A959-9AE1D02305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2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2DE4C4-5574-7E41-98F9-2BAA1F602EEA}" type="datetime1">
              <a:rPr lang="en-US" smtClean="0"/>
              <a:t>6/1/16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C3B9C2-1D68-7C4C-848A-5A49D3BA9B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89D31E-2C14-F346-BFC5-D598A8FB2668}" type="datetime1">
              <a:rPr lang="en-US" smtClean="0"/>
              <a:t>6/1/16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FCB602-5679-AE43-86EA-225CD1D2C9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9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AC558B-AAAB-0348-8AD3-3E3249296A59}" type="datetime1">
              <a:rPr lang="en-US" smtClean="0"/>
              <a:t>6/1/16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0927B0-681E-044D-B124-155DC60416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2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3A2C51B-0D65-CF43-A432-56A75AD877FA}" type="datetime1">
              <a:rPr lang="en-US" smtClean="0"/>
              <a:t>6/1/16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7EC5FDE7-355F-AB4C-ACD7-ABE4B8FB80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0" r:id="rId1"/>
    <p:sldLayoutId id="2147484698" r:id="rId2"/>
    <p:sldLayoutId id="2147484699" r:id="rId3"/>
    <p:sldLayoutId id="2147484700" r:id="rId4"/>
    <p:sldLayoutId id="2147484701" r:id="rId5"/>
    <p:sldLayoutId id="2147484702" r:id="rId6"/>
    <p:sldLayoutId id="2147484703" r:id="rId7"/>
    <p:sldLayoutId id="2147484704" r:id="rId8"/>
    <p:sldLayoutId id="2147484705" r:id="rId9"/>
    <p:sldLayoutId id="2147484706" r:id="rId10"/>
    <p:sldLayoutId id="2147484707" r:id="rId11"/>
    <p:sldLayoutId id="2147484708" r:id="rId12"/>
    <p:sldLayoutId id="214748470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Lectur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e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7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Subroutines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HLL </a:t>
            </a:r>
            <a:r>
              <a:rPr lang="en-US" dirty="0" smtClean="0">
                <a:latin typeface="Arial" charset="0"/>
                <a:sym typeface="Wingdings"/>
              </a:rPr>
              <a:t> assembly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Assuming AX = 2 and BX = 4, show the results of the following sequence: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Assume the addresses of the first three instructions are 0005, 0008, and 0009, respectively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CALL	SUM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RET			; End main function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SUM PROC NEAR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MOV	DX, AX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ADD	DX, BX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RET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SUM ENDP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C775B13-86FF-C64B-BBAB-CED85D94735B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7</a:t>
            </a:r>
            <a:endParaRPr 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5E1D94-AF91-4443-BA6F-981E5B997242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CALL	SUM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RET			; End main function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SUM PROC NEAR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MOV	DX, </a:t>
            </a:r>
            <a:r>
              <a:rPr lang="en-US" dirty="0" smtClean="0"/>
              <a:t>AX	</a:t>
            </a:r>
            <a:r>
              <a:rPr lang="en-US" dirty="0" smtClean="0">
                <a:solidFill>
                  <a:srgbClr val="FF0000"/>
                </a:solidFill>
              </a:rPr>
              <a:t>DX = AX = 2</a:t>
            </a:r>
            <a:endParaRPr lang="en-US" dirty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ADD	DX, </a:t>
            </a:r>
            <a:r>
              <a:rPr lang="en-US" dirty="0" smtClean="0"/>
              <a:t>BX	</a:t>
            </a:r>
            <a:r>
              <a:rPr lang="en-US" dirty="0" smtClean="0">
                <a:solidFill>
                  <a:srgbClr val="FF0000"/>
                </a:solidFill>
              </a:rPr>
              <a:t>DX = DX + BX </a:t>
            </a:r>
            <a:r>
              <a:rPr lang="en-US" smtClean="0">
                <a:solidFill>
                  <a:srgbClr val="FF0000"/>
                </a:solidFill>
              </a:rPr>
              <a:t>= 2 + 4 </a:t>
            </a:r>
            <a:r>
              <a:rPr lang="en-US" dirty="0" smtClean="0">
                <a:solidFill>
                  <a:srgbClr val="FF0000"/>
                </a:solidFill>
              </a:rPr>
              <a:t>= 6</a:t>
            </a:r>
            <a:endParaRPr lang="en-US" dirty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RET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SUM ENDP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E66BC1-F2B3-DB4C-A2EE-9D5C9604DD1E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36D11F-6F11-1F41-93A4-05E6671BC7C1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Saving state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May need to save state before routine starts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Overwritten registers (that aren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t return values)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Flags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Placing data on stack: PUSH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Store data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above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current TOS; decrement SP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Stack grows toward lower addresses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New SP points to start of data just stored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Basic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PUSH</a:t>
            </a:r>
            <a:r>
              <a:rPr lang="en-US">
                <a:latin typeface="Arial" charset="0"/>
              </a:rPr>
              <a:t> stores word or double word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Directly storing flags: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PUSHF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Storing all 16-/32-bit general purpose registers: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PUSHA/PUSHAD</a:t>
            </a:r>
          </a:p>
          <a:p>
            <a:pPr lvl="1"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6055573-295A-8D4F-9F31-C94A6DEB6FED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7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9625F6-88B8-814E-A9E8-6FF11164D2BC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0490-523D-164B-ABCA-44A583D327AC}" type="datetime1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CDDB-88BE-9B4A-A13B-7652259A8CF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68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Restoring state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Removing data from TOS: POP</a:t>
            </a:r>
          </a:p>
          <a:p>
            <a:pPr lvl="1"/>
            <a:r>
              <a:rPr lang="en-US">
                <a:latin typeface="Arial" charset="0"/>
              </a:rPr>
              <a:t>Data removed from TOS; SP incremented</a:t>
            </a:r>
          </a:p>
          <a:p>
            <a:pPr lvl="1"/>
            <a:r>
              <a:rPr lang="en-US">
                <a:latin typeface="Arial" charset="0"/>
              </a:rPr>
              <a:t>Basic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POP</a:t>
            </a:r>
            <a:r>
              <a:rPr lang="en-US">
                <a:latin typeface="Arial" charset="0"/>
              </a:rPr>
              <a:t> removes word/double word</a:t>
            </a:r>
          </a:p>
          <a:p>
            <a:pPr lvl="1"/>
            <a:r>
              <a:rPr lang="en-US">
                <a:latin typeface="Arial" charset="0"/>
              </a:rPr>
              <a:t>Directly removing flags: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POPF</a:t>
            </a:r>
          </a:p>
          <a:p>
            <a:pPr lvl="1"/>
            <a:r>
              <a:rPr lang="en-US">
                <a:latin typeface="Arial" charset="0"/>
              </a:rPr>
              <a:t>Removing all 16-/32-bit general purpose registers: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POPA/POPAD</a:t>
            </a:r>
          </a:p>
          <a:p>
            <a:r>
              <a:rPr lang="en-US">
                <a:latin typeface="Arial" charset="0"/>
              </a:rPr>
              <a:t>POP instructions generally executed in reverse order of corresponding PUSH instructions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24BAB4-2712-5D4C-8DA5-E712F18B5707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7</a:t>
            </a:r>
            <a:endParaRPr 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DD9596-46E7-C045-AFC4-F7CE791A8235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Revisiting subroutine 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SQUARE PROC NEAR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PUSH AX		; Save AX to stack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MOV AL, BL	; Copy BL to AL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IMUL BL		; AL = BL * AL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			; = original BL squared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MOV BX, AX 	; Copy result to BX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POP AX		; Restore AX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RET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SQUARE ENDP</a:t>
            </a:r>
          </a:p>
          <a:p>
            <a:pPr marL="0" indent="0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DF1AEA6-7A17-6E4B-8A08-D0F0510E3DA4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7</a:t>
            </a:r>
            <a:endParaRPr 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1213175-27E2-9B44-A0A5-CD536841404F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Garamond" charset="0"/>
              </a:rPr>
              <a:t>Push All and Pop All Operations</a:t>
            </a:r>
          </a:p>
        </p:txBody>
      </p:sp>
      <p:pic>
        <p:nvPicPr>
          <p:cNvPr id="16387" name="Picture 6" descr="~AUT005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4740275" cy="5029200"/>
          </a:xfrm>
          <a:noFill/>
        </p:spPr>
      </p:pic>
      <p:sp>
        <p:nvSpPr>
          <p:cNvPr id="1638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C42BB9-E5F5-B143-BD5E-7EC0708026CA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7</a:t>
            </a:r>
            <a:endParaRPr lang="en-US"/>
          </a:p>
        </p:txBody>
      </p:sp>
      <p:sp>
        <p:nvSpPr>
          <p:cNvPr id="163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8C8692-5B59-5947-8E4E-88CB62DEF710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Stack examples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Assume initial state shown in handout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is the resulting stack state of each of the following sequences?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 BX</a:t>
            </a:r>
          </a:p>
          <a:p>
            <a:pPr marL="738188" lvl="1" indent="0">
              <a:buFont typeface="Wingdings" pitchFamily="2" charset="2"/>
              <a:buNone/>
              <a:defRPr/>
            </a:pPr>
            <a:r>
              <a:rPr lang="en-US" dirty="0" smtClean="0"/>
              <a:t>PUSH AX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 EBX</a:t>
            </a:r>
          </a:p>
          <a:p>
            <a:pPr marL="738188" lvl="1" indent="0">
              <a:buFont typeface="Wingdings" pitchFamily="2" charset="2"/>
              <a:buNone/>
              <a:defRPr/>
            </a:pPr>
            <a:r>
              <a:rPr lang="en-US" dirty="0" smtClean="0"/>
              <a:t>PUSH EAX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PUSHA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1741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2D72C93-B45C-E141-AD4D-118467F81D29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7</a:t>
            </a:r>
            <a:endParaRPr lang="en-US"/>
          </a:p>
        </p:txBody>
      </p:sp>
      <p:sp>
        <p:nvSpPr>
          <p:cNvPr id="174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E38C81-55C2-F942-AB29-9C822E1B9568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is the resulting stack state of each of the following sequences?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PUSH BX</a:t>
            </a:r>
          </a:p>
          <a:p>
            <a:pPr marL="738188" lvl="1" indent="0">
              <a:buFont typeface="Wingdings" pitchFamily="2" charset="2"/>
              <a:buNone/>
              <a:defRPr/>
            </a:pPr>
            <a:r>
              <a:rPr lang="en-US" dirty="0"/>
              <a:t>PUSH </a:t>
            </a:r>
            <a:r>
              <a:rPr lang="en-US" dirty="0" smtClean="0"/>
              <a:t>AX</a:t>
            </a:r>
            <a:endParaRPr lang="en-US" dirty="0"/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4 bytes pushed to stack, so SP decremented by 4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ESP = 00001FFCH</a:t>
            </a:r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AX is at top of stack; BX is below that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PUSH EBX</a:t>
            </a:r>
          </a:p>
          <a:p>
            <a:pPr marL="738188" lvl="1" indent="0">
              <a:buFont typeface="Wingdings" pitchFamily="2" charset="2"/>
              <a:buNone/>
              <a:defRPr/>
            </a:pPr>
            <a:r>
              <a:rPr lang="en-US" dirty="0"/>
              <a:t>PUSH </a:t>
            </a:r>
            <a:r>
              <a:rPr lang="en-US" dirty="0" smtClean="0"/>
              <a:t>EAX</a:t>
            </a:r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8 </a:t>
            </a:r>
            <a:r>
              <a:rPr lang="en-US" dirty="0">
                <a:solidFill>
                  <a:srgbClr val="FF0000"/>
                </a:solidFill>
              </a:rPr>
              <a:t>bytes pushed to stack, so SP decremented by </a:t>
            </a:r>
            <a:r>
              <a:rPr lang="en-US" dirty="0" smtClean="0">
                <a:solidFill>
                  <a:srgbClr val="FF0000"/>
                </a:solidFill>
              </a:rPr>
              <a:t>8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ESP =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00001FF8H</a:t>
            </a:r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EAX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is at top of stack;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EBX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is below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that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PUSHA</a:t>
            </a:r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8 words = 16 bytes pushed to stack, </a:t>
            </a:r>
            <a:r>
              <a:rPr lang="en-US" dirty="0">
                <a:solidFill>
                  <a:srgbClr val="FF0000"/>
                </a:solidFill>
              </a:rPr>
              <a:t>so SP decremented by </a:t>
            </a:r>
            <a:r>
              <a:rPr lang="en-US" dirty="0" smtClean="0">
                <a:solidFill>
                  <a:srgbClr val="FF0000"/>
                </a:solidFill>
              </a:rPr>
              <a:t>16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ESP =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00001FF0H</a:t>
            </a:r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As shown in slide 13, DI is at top of stack, followed by SI, BP, old SP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, BX, DX, CX, and AX</a:t>
            </a:r>
            <a:endParaRPr lang="en-US" dirty="0">
              <a:solidFill>
                <a:srgbClr val="FF0000"/>
              </a:solidFill>
            </a:endParaRPr>
          </a:p>
          <a:p>
            <a:pPr marL="671512" lvl="2" indent="0">
              <a:buFont typeface="Wingdings" pitchFamily="2" charset="2"/>
              <a:buNone/>
              <a:defRPr/>
            </a:pP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EB51BB-8B8E-894F-B3C1-49364F880FDD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C3B040-25D5-8041-9139-DAC3B9AFD5A2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229B39-C5F2-004E-9530-4C865B3A8EE3}" type="datetime1">
              <a:rPr lang="en-US" sz="1200" smtClean="0">
                <a:latin typeface="Garamond" charset="0"/>
                <a:cs typeface="Arial" charset="0"/>
              </a:rPr>
              <a:t>6/1/16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240370-C8BB-EE47-ACBB-FDD77D656653}" type="slidenum">
              <a:rPr lang="en-US" sz="1200">
                <a:latin typeface="Garamond" charset="0"/>
                <a:cs typeface="Arial" charset="0"/>
              </a:rPr>
              <a:pPr eaLnBrk="1" hangingPunct="1"/>
              <a:t>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HLL </a:t>
            </a:r>
            <a:r>
              <a:rPr lang="en-US">
                <a:latin typeface="Garamond" charset="0"/>
                <a:sym typeface="Wingdings" charset="0"/>
              </a:rPr>
              <a:t> assembly</a:t>
            </a:r>
            <a:endParaRPr lang="en-US">
              <a:latin typeface="Garamond" charset="0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</a:rPr>
              <a:t>Given some brief examples already; want to think about common HLL concepts and their assembly counterparts</a:t>
            </a:r>
          </a:p>
          <a:p>
            <a:pPr eaLnBrk="1" hangingPunct="1"/>
            <a:r>
              <a:rPr lang="en-US" sz="2800">
                <a:latin typeface="Arial" charset="0"/>
              </a:rPr>
              <a:t>Compiling HLL to assembly</a:t>
            </a:r>
          </a:p>
          <a:p>
            <a:pPr lvl="1" eaLnBrk="1" hangingPunct="1"/>
            <a:r>
              <a:rPr lang="en-US" sz="2400">
                <a:latin typeface="Arial" charset="0"/>
              </a:rPr>
              <a:t>Data accesses</a:t>
            </a:r>
          </a:p>
          <a:p>
            <a:pPr lvl="1" eaLnBrk="1" hangingPunct="1"/>
            <a:r>
              <a:rPr lang="en-US" sz="2400">
                <a:latin typeface="Arial" charset="0"/>
              </a:rPr>
              <a:t>Stack usage with function calls</a:t>
            </a:r>
          </a:p>
          <a:p>
            <a:pPr lvl="1" eaLnBrk="1" hangingPunct="1"/>
            <a:r>
              <a:rPr lang="en-US" sz="2400">
                <a:latin typeface="Arial" charset="0"/>
              </a:rPr>
              <a:t>Conditional statements (if-then-else)</a:t>
            </a:r>
          </a:p>
          <a:p>
            <a:pPr lvl="1" eaLnBrk="1" hangingPunct="1"/>
            <a:r>
              <a:rPr lang="en-US" sz="2400">
                <a:latin typeface="Arial" charset="0"/>
              </a:rPr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53073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HW </a:t>
            </a:r>
            <a:r>
              <a:rPr lang="en-US" dirty="0" smtClean="0">
                <a:latin typeface="Arial" charset="0"/>
              </a:rPr>
              <a:t>3 due 1:00 PM, 6/6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Conditional execution</a:t>
            </a:r>
          </a:p>
          <a:p>
            <a:pPr lvl="1"/>
            <a:r>
              <a:rPr lang="en-US" dirty="0" smtClean="0">
                <a:latin typeface="Arial" charset="0"/>
              </a:rPr>
              <a:t>Jump/loop instructions</a:t>
            </a:r>
          </a:p>
          <a:p>
            <a:r>
              <a:rPr lang="en-US" dirty="0" smtClean="0">
                <a:latin typeface="Arial" charset="0"/>
              </a:rPr>
              <a:t>Today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>
                <a:latin typeface="Arial" charset="0"/>
              </a:rPr>
              <a:t>Subroutines</a:t>
            </a:r>
          </a:p>
          <a:p>
            <a:pPr lvl="1"/>
            <a:r>
              <a:rPr lang="en-US" dirty="0">
                <a:latin typeface="Arial" charset="0"/>
              </a:rPr>
              <a:t>Stack </a:t>
            </a:r>
            <a:r>
              <a:rPr lang="en-US" dirty="0" smtClean="0">
                <a:latin typeface="Arial" charset="0"/>
              </a:rPr>
              <a:t>details</a:t>
            </a:r>
          </a:p>
          <a:p>
            <a:pPr lvl="1"/>
            <a:r>
              <a:rPr lang="en-US" dirty="0" smtClean="0">
                <a:latin typeface="Arial" charset="0"/>
              </a:rPr>
              <a:t>HLL </a:t>
            </a:r>
            <a:r>
              <a:rPr lang="en-US" dirty="0" smtClean="0">
                <a:latin typeface="Arial" charset="0"/>
                <a:sym typeface="Wingdings"/>
              </a:rPr>
              <a:t> assembly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9FBEF2-9DF4-5047-BFC0-21F5BFBDE22E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FE933B-3E60-9B40-A3B0-4DD1E52380BC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7FC317-9836-7F4B-887D-6B05EEA468E1}" type="datetime1">
              <a:rPr lang="en-US" sz="1200" smtClean="0">
                <a:latin typeface="Garamond" charset="0"/>
                <a:cs typeface="Arial" charset="0"/>
              </a:rPr>
              <a:t>6/1/16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1898D2-ED7F-F940-B843-844657CB121B}" type="slidenum">
              <a:rPr lang="en-US" sz="1200">
                <a:latin typeface="Garamond" charset="0"/>
                <a:cs typeface="Arial" charset="0"/>
              </a:rPr>
              <a:pPr eaLnBrk="1" hangingPunct="1"/>
              <a:t>20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Sample program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600">
                <a:latin typeface="Courier New" charset="0"/>
              </a:rPr>
              <a:t>	</a:t>
            </a:r>
            <a:r>
              <a:rPr lang="en-US" sz="2000">
                <a:latin typeface="Courier New" charset="0"/>
              </a:rPr>
              <a:t>int X[10], Y[10];	// integer arrays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Courier New" charset="0"/>
              </a:rPr>
              <a:t>	int i, j;			// index variables</a:t>
            </a:r>
          </a:p>
          <a:p>
            <a:pPr eaLnBrk="1" hangingPunct="1">
              <a:buFont typeface="Wingdings" charset="0"/>
              <a:buNone/>
            </a:pPr>
            <a:endParaRPr lang="en-US" sz="2000"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Courier New" charset="0"/>
              </a:rPr>
              <a:t>	for (i = 0; i &lt; 10; i++) {		// outer loop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Courier New" charset="0"/>
              </a:rPr>
              <a:t>		X[i] = i * 2;			// set X[i]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Courier New" charset="0"/>
              </a:rPr>
              <a:t>		for (j = 0; j &lt; 10; j++) {	// inner loop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Courier New" charset="0"/>
              </a:rPr>
              <a:t>		  if (j &lt; 5)			// set Y[j]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Courier New" charset="0"/>
              </a:rPr>
              <a:t>			Y[j] = X[i] + j;		//  based on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Courier New" charset="0"/>
              </a:rPr>
              <a:t>		  else				//  value of j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Courier New" charset="0"/>
              </a:rPr>
              <a:t>			Y[j] = X[i] – j;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Courier New" charset="0"/>
              </a:rPr>
              <a:t>		}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Courier New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9670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D7EDFE-DC9C-D647-A735-3A2AE04CD30E}" type="datetime1">
              <a:rPr lang="en-US" sz="1200" smtClean="0">
                <a:latin typeface="Garamond" charset="0"/>
                <a:cs typeface="Arial" charset="0"/>
              </a:rPr>
              <a:t>6/1/16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ACB368-196D-2748-9E28-92259A9FE019}" type="slidenum">
              <a:rPr lang="en-US" sz="1200">
                <a:latin typeface="Garamond" charset="0"/>
                <a:cs typeface="Arial" charset="0"/>
              </a:rPr>
              <a:pPr eaLnBrk="1" hangingPunct="1"/>
              <a:t>21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Data representations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>
                <a:latin typeface="Arial" charset="0"/>
              </a:rPr>
              <a:t>Program references four pieces of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>
                <a:latin typeface="Arial" charset="0"/>
              </a:rPr>
              <a:t>Two integer arrays:  </a:t>
            </a:r>
            <a:r>
              <a:rPr lang="en-US" sz="2200">
                <a:latin typeface="Courier New" charset="0"/>
              </a:rPr>
              <a:t>X[10], Y[10]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>
                <a:latin typeface="Arial" charset="0"/>
              </a:rPr>
              <a:t>Two integer index variables:  </a:t>
            </a:r>
            <a:r>
              <a:rPr lang="en-US" sz="2200">
                <a:latin typeface="Courier New" charset="0"/>
              </a:rPr>
              <a:t>i, j</a:t>
            </a:r>
          </a:p>
          <a:p>
            <a:pPr eaLnBrk="1" hangingPunct="1">
              <a:lnSpc>
                <a:spcPct val="80000"/>
              </a:lnSpc>
            </a:pPr>
            <a:r>
              <a:rPr lang="en-US" sz="2600">
                <a:latin typeface="Arial" charset="0"/>
              </a:rPr>
              <a:t>Compilers must account for: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i="1">
                <a:solidFill>
                  <a:srgbClr val="0000FF"/>
                </a:solidFill>
                <a:latin typeface="Arial" charset="0"/>
              </a:rPr>
              <a:t>Data size</a:t>
            </a:r>
            <a:r>
              <a:rPr lang="en-US" sz="2200">
                <a:latin typeface="Arial" charset="0"/>
              </a:rPr>
              <a:t>:  is variable a double word, word, or byte?</a:t>
            </a:r>
          </a:p>
          <a:p>
            <a:pPr lvl="2"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Characters (</a:t>
            </a:r>
            <a:r>
              <a:rPr lang="en-US">
                <a:latin typeface="Courier New" charset="0"/>
              </a:rPr>
              <a:t>char</a:t>
            </a:r>
            <a:r>
              <a:rPr lang="en-US">
                <a:latin typeface="Arial" charset="0"/>
              </a:rPr>
              <a:t>) are always 8 bits </a:t>
            </a:r>
            <a:r>
              <a:rPr lang="en-US">
                <a:latin typeface="Arial" charset="0"/>
                <a:sym typeface="Wingdings" charset="0"/>
              </a:rPr>
              <a:t> 1 byte</a:t>
            </a:r>
          </a:p>
          <a:p>
            <a:pPr lvl="2" eaLnBrk="1" hangingPunct="1">
              <a:lnSpc>
                <a:spcPct val="80000"/>
              </a:lnSpc>
            </a:pPr>
            <a:r>
              <a:rPr lang="en-US">
                <a:latin typeface="Arial" charset="0"/>
                <a:sym typeface="Wingdings" charset="0"/>
              </a:rPr>
              <a:t>Other types system-dependent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800">
                <a:latin typeface="Arial" charset="0"/>
              </a:rPr>
              <a:t>In x86, integers (</a:t>
            </a:r>
            <a:r>
              <a:rPr lang="en-US" sz="1800">
                <a:latin typeface="Courier New" charset="0"/>
              </a:rPr>
              <a:t>int</a:t>
            </a:r>
            <a:r>
              <a:rPr lang="en-US" sz="1800">
                <a:latin typeface="Arial" charset="0"/>
              </a:rPr>
              <a:t>) are 32 bits </a:t>
            </a:r>
            <a:r>
              <a:rPr lang="en-US" sz="1800">
                <a:latin typeface="Arial" charset="0"/>
                <a:sym typeface="Wingdings" charset="0"/>
              </a:rPr>
              <a:t> 4 bytes  double word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800">
                <a:latin typeface="Arial" charset="0"/>
              </a:rPr>
              <a:t>Short integers (</a:t>
            </a:r>
            <a:r>
              <a:rPr lang="en-US" sz="1800">
                <a:latin typeface="Courier New" charset="0"/>
              </a:rPr>
              <a:t>short</a:t>
            </a:r>
            <a:r>
              <a:rPr lang="en-US" sz="1800">
                <a:latin typeface="Arial" charset="0"/>
              </a:rPr>
              <a:t>) are 16 bits </a:t>
            </a:r>
            <a:r>
              <a:rPr lang="en-US" sz="1800">
                <a:latin typeface="Arial" charset="0"/>
                <a:sym typeface="Wingdings" charset="0"/>
              </a:rPr>
              <a:t> 2 bytes  word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i="1">
                <a:solidFill>
                  <a:srgbClr val="0000FF"/>
                </a:solidFill>
                <a:latin typeface="Arial" charset="0"/>
              </a:rPr>
              <a:t>Data location</a:t>
            </a:r>
            <a:r>
              <a:rPr lang="en-US" sz="2200" i="1">
                <a:latin typeface="Arial" charset="0"/>
              </a:rPr>
              <a:t>:</a:t>
            </a:r>
            <a:r>
              <a:rPr lang="en-US" sz="2200">
                <a:latin typeface="Arial" charset="0"/>
              </a:rPr>
              <a:t> where is data allocated?</a:t>
            </a:r>
          </a:p>
          <a:p>
            <a:pPr lvl="2"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Depends on </a:t>
            </a:r>
            <a:r>
              <a:rPr lang="en-US" u="sng">
                <a:latin typeface="Arial" charset="0"/>
              </a:rPr>
              <a:t>how</a:t>
            </a:r>
            <a:r>
              <a:rPr lang="en-US">
                <a:latin typeface="Arial" charset="0"/>
              </a:rPr>
              <a:t> it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s allocated …</a:t>
            </a:r>
          </a:p>
          <a:p>
            <a:pPr lvl="2"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If writing assembly by hand, static data </a:t>
            </a:r>
            <a:r>
              <a:rPr lang="en-US">
                <a:latin typeface="Arial" charset="0"/>
                <a:sym typeface="Wingdings" charset="0"/>
              </a:rPr>
              <a:t> directly allocated in memory</a:t>
            </a:r>
            <a:endParaRPr lang="en-US">
              <a:latin typeface="Arial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If compiled code or function call, allocated on stack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800">
                <a:latin typeface="Arial" charset="0"/>
              </a:rPr>
              <a:t>Variables declared inside functions, function arguments</a:t>
            </a:r>
          </a:p>
        </p:txBody>
      </p:sp>
    </p:spTree>
    <p:extLst>
      <p:ext uri="{BB962C8B-B14F-4D97-AF65-F5344CB8AC3E}">
        <p14:creationId xmlns:p14="http://schemas.microsoft.com/office/powerpoint/2010/main" val="204691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Static data accesses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Global declarations in high-level program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Stored in data segment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Offset into data segment declared as symbol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 (from testfile2.asm)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DWORD PTR _c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422F89-77CC-734C-B9DE-C26A4FA0B901}" type="datetime1">
              <a:rPr lang="en-US" sz="1200" smtClean="0">
                <a:latin typeface="Garamond" charset="0"/>
                <a:cs typeface="Arial" charset="0"/>
              </a:rPr>
              <a:t>6/1/16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F233BF-2248-0D4D-9A7B-B6121BDBA07C}" type="slidenum">
              <a:rPr lang="en-US" sz="1200">
                <a:latin typeface="Garamond" charset="0"/>
                <a:cs typeface="Arial" charset="0"/>
              </a:rPr>
              <a:pPr eaLnBrk="1" hangingPunct="1"/>
              <a:t>22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069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49" name="Object 2"/>
          <p:cNvGraphicFramePr>
            <a:graphicFrameLocks noChangeAspect="1"/>
          </p:cNvGraphicFramePr>
          <p:nvPr/>
        </p:nvGraphicFramePr>
        <p:xfrm>
          <a:off x="76200" y="990600"/>
          <a:ext cx="6400800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Document" r:id="rId3" imgW="5651292" imgH="4736926" progId="Word.Document.12">
                  <p:embed/>
                </p:oleObj>
              </mc:Choice>
              <mc:Fallback>
                <p:oleObj name="Document" r:id="rId3" imgW="5651292" imgH="47369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990600"/>
                        <a:ext cx="6400800" cy="536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Stack accesses</a:t>
            </a:r>
          </a:p>
        </p:txBody>
      </p:sp>
      <p:sp>
        <p:nvSpPr>
          <p:cNvPr id="27651" name="Content Placeholder 7"/>
          <p:cNvSpPr>
            <a:spLocks noGrp="1"/>
          </p:cNvSpPr>
          <p:nvPr>
            <p:ph sz="half" idx="2"/>
          </p:nvPr>
        </p:nvSpPr>
        <p:spPr>
          <a:xfrm>
            <a:off x="5029200" y="974725"/>
            <a:ext cx="40386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On function call</a:t>
            </a:r>
          </a:p>
          <a:p>
            <a:r>
              <a:rPr lang="en-US">
                <a:latin typeface="Arial" charset="0"/>
              </a:rPr>
              <a:t>SP or ESP: points to current top of stack</a:t>
            </a:r>
          </a:p>
          <a:p>
            <a:pPr lvl="1"/>
            <a:r>
              <a:rPr lang="en-US">
                <a:latin typeface="Arial" charset="0"/>
              </a:rPr>
              <a:t>Lowest address in current stack frame</a:t>
            </a:r>
          </a:p>
          <a:p>
            <a:r>
              <a:rPr lang="en-US">
                <a:latin typeface="Arial" charset="0"/>
              </a:rPr>
              <a:t>BP or EBP: used to reference data within frame</a:t>
            </a:r>
          </a:p>
          <a:p>
            <a:pPr lvl="1"/>
            <a:r>
              <a:rPr lang="en-US">
                <a:latin typeface="Arial" charset="0"/>
              </a:rPr>
              <a:t>Arguments</a:t>
            </a:r>
          </a:p>
          <a:p>
            <a:pPr lvl="1"/>
            <a:r>
              <a:rPr lang="en-US">
                <a:latin typeface="Arial" charset="0"/>
              </a:rPr>
              <a:t>Local variables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41641E-9AE2-E34D-84E7-99DC439CFD8B}" type="datetime1">
              <a:rPr lang="en-US" sz="1200" smtClean="0">
                <a:latin typeface="Garamond" charset="0"/>
                <a:cs typeface="Arial" charset="0"/>
              </a:rPr>
              <a:t>6/1/16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63E068-33B5-E247-9F28-EE843DD12F5C}" type="slidenum">
              <a:rPr lang="en-US" sz="1200">
                <a:latin typeface="Garamond" charset="0"/>
                <a:cs typeface="Arial" charset="0"/>
              </a:rPr>
              <a:pPr eaLnBrk="1" hangingPunct="1"/>
              <a:t>23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64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3" name="Object 8"/>
          <p:cNvGraphicFramePr>
            <a:graphicFrameLocks noChangeAspect="1"/>
          </p:cNvGraphicFramePr>
          <p:nvPr/>
        </p:nvGraphicFramePr>
        <p:xfrm>
          <a:off x="-304800" y="1035050"/>
          <a:ext cx="6400800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Document" r:id="rId3" imgW="5651292" imgH="4736926" progId="Word.Document.12">
                  <p:embed/>
                </p:oleObj>
              </mc:Choice>
              <mc:Fallback>
                <p:oleObj name="Document" r:id="rId3" imgW="5651292" imgH="47369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4800" y="1035050"/>
                        <a:ext cx="6400800" cy="536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Stack accesses (cont.)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95800" y="1108075"/>
            <a:ext cx="4648200" cy="49879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Arguments start at offset 8 from EBP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Local variables start at offset -4 from EBP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Starting offset of each variable can be defined as symbol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Ex. (testfile1.asm)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_j$ = -120; size = 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_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 = -108; size = 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_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Y$ = -96; size = 40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_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X$ = -48; size =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40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nn-NO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mov	DWORD </a:t>
            </a:r>
            <a:r>
              <a:rPr lang="nn-NO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 _i$[ebp], </a:t>
            </a:r>
            <a:r>
              <a:rPr lang="nn-NO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nn-NO" b="1" dirty="0" smtClean="0">
                <a:solidFill>
                  <a:srgbClr val="0000FF"/>
                </a:solidFill>
                <a:ea typeface="+mn-ea"/>
                <a:cs typeface="Courier New" pitchFamily="49" charset="0"/>
                <a:sym typeface="Wingdings" pitchFamily="2" charset="2"/>
              </a:rPr>
              <a:t> sets i = 0</a:t>
            </a:r>
            <a:endParaRPr lang="nn-NO" b="1" dirty="0">
              <a:solidFill>
                <a:srgbClr val="0000FF"/>
              </a:solidFill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FC8428-EC84-5E45-8E86-3F861D2205BD}" type="datetime1">
              <a:rPr lang="en-US" sz="1200" smtClean="0">
                <a:latin typeface="Garamond" charset="0"/>
                <a:cs typeface="Arial" charset="0"/>
              </a:rPr>
              <a:t>6/1/16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B451A1-FD47-724B-A3F7-E3B8A7072B73}" type="slidenum">
              <a:rPr lang="en-US" sz="1200">
                <a:latin typeface="Garamond" charset="0"/>
                <a:cs typeface="Arial" charset="0"/>
              </a:rPr>
              <a:pPr eaLnBrk="1" hangingPunct="1"/>
              <a:t>24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93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More on HLL </a:t>
            </a:r>
            <a:r>
              <a:rPr lang="en-US" dirty="0" smtClean="0">
                <a:latin typeface="Arial" charset="0"/>
                <a:sym typeface="Wingdings"/>
              </a:rPr>
              <a:t> assembly</a:t>
            </a:r>
            <a:endParaRPr lang="en-US" dirty="0" smtClean="0">
              <a:latin typeface="Arial" charset="0"/>
              <a:sym typeface="Wingdings" charset="0"/>
            </a:endParaRPr>
          </a:p>
          <a:p>
            <a:pPr lvl="1"/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Announcements/reminders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HW 3 due 1:00 PM, 6/6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1A04ABA-4D09-E54A-80FE-07AC54AA9E8F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EDBCFB-DE42-1747-87A6-6C5F972C4518}" type="slidenum">
              <a:rPr lang="en-US" sz="1200">
                <a:latin typeface="Garamond" charset="0"/>
              </a:rPr>
              <a:pPr/>
              <a:t>25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conditional instructions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sym typeface="Wingdings" charset="0"/>
              </a:rPr>
              <a:t>Conditional move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Move performed only if condition is true</a:t>
            </a:r>
          </a:p>
          <a:p>
            <a:r>
              <a:rPr lang="en-US">
                <a:latin typeface="Arial" charset="0"/>
                <a:sym typeface="Wingdings" charset="0"/>
              </a:rPr>
              <a:t>SETcc D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Sets single byte destination to 1 (01H) if condition true; all 0s (00H) if condition false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Can be used to build up complex conditions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5BEAAB-6DF3-164E-870E-12BB9CBFB195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7</a:t>
            </a:r>
            <a:endParaRPr lang="en-US" dirty="0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75F7D7-CEAC-134F-86CF-F52D3F3F3A65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96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jump, loop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general types of jump</a:t>
            </a:r>
          </a:p>
          <a:p>
            <a:pPr lvl="1"/>
            <a:r>
              <a:rPr lang="en-US">
                <a:latin typeface="Arial" charset="0"/>
              </a:rPr>
              <a:t>Unconditional: JMP &lt;target&gt;</a:t>
            </a:r>
          </a:p>
          <a:p>
            <a:pPr lvl="2"/>
            <a:r>
              <a:rPr lang="en-US">
                <a:latin typeface="Arial" charset="0"/>
              </a:rPr>
              <a:t>Always go to target address</a:t>
            </a:r>
          </a:p>
          <a:p>
            <a:pPr lvl="1"/>
            <a:r>
              <a:rPr lang="en-US">
                <a:latin typeface="Arial" charset="0"/>
              </a:rPr>
              <a:t>Conditional: Jcc &lt;target&gt;</a:t>
            </a:r>
          </a:p>
          <a:p>
            <a:pPr lvl="2"/>
            <a:r>
              <a:rPr lang="en-US">
                <a:latin typeface="Arial" charset="0"/>
              </a:rPr>
              <a:t>Go to target address if condition true</a:t>
            </a:r>
          </a:p>
          <a:p>
            <a:r>
              <a:rPr lang="en-US">
                <a:latin typeface="Arial" charset="0"/>
              </a:rPr>
              <a:t>Loop instructions</a:t>
            </a:r>
          </a:p>
          <a:p>
            <a:pPr lvl="1"/>
            <a:r>
              <a:rPr lang="en-US">
                <a:latin typeface="Arial" charset="0"/>
              </a:rPr>
              <a:t>Combines CX decrement with JNZ test</a:t>
            </a:r>
          </a:p>
          <a:p>
            <a:pPr lvl="1"/>
            <a:r>
              <a:rPr lang="en-US">
                <a:latin typeface="Arial" charset="0"/>
              </a:rPr>
              <a:t>May add additional required condition</a:t>
            </a:r>
          </a:p>
          <a:p>
            <a:pPr lvl="2"/>
            <a:r>
              <a:rPr lang="en-US">
                <a:latin typeface="Arial" charset="0"/>
              </a:rPr>
              <a:t>LOOPE/LOOPZ: loop if ((CX != 0) &amp;&amp; (ZF == 1))</a:t>
            </a:r>
          </a:p>
          <a:p>
            <a:pPr lvl="2"/>
            <a:r>
              <a:rPr lang="en-US">
                <a:latin typeface="Arial" charset="0"/>
              </a:rPr>
              <a:t>LOOPNE/LOOPNZ: loop if (CX != 0) &amp;&amp; (ZF == 0))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2CBD8E-E1D9-6D4C-AA80-9F3068171401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7</a:t>
            </a:r>
            <a:endParaRPr 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5BFE27-DC51-344B-9EAB-F1B069AFF3A8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66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Subroutines</a:t>
            </a:r>
          </a:p>
        </p:txBody>
      </p:sp>
      <p:pic>
        <p:nvPicPr>
          <p:cNvPr id="5123" name="Picture 6" descr="~AUT0028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133600"/>
            <a:ext cx="4456113" cy="3108325"/>
          </a:xfrm>
        </p:spPr>
      </p:pic>
      <p:sp>
        <p:nvSpPr>
          <p:cNvPr id="5124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>
                <a:solidFill>
                  <a:srgbClr val="0000CC"/>
                </a:solidFill>
                <a:latin typeface="Arial" charset="0"/>
              </a:rPr>
              <a:t>Subroutine:</a:t>
            </a:r>
            <a:r>
              <a:rPr lang="en-US">
                <a:latin typeface="Arial" charset="0"/>
              </a:rPr>
              <a:t> special program segment that can be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called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from any point in program</a:t>
            </a:r>
          </a:p>
          <a:p>
            <a:pPr lvl="1"/>
            <a:r>
              <a:rPr lang="en-US">
                <a:latin typeface="Arial" charset="0"/>
              </a:rPr>
              <a:t>Implements HLL functions/procedures</a:t>
            </a:r>
          </a:p>
          <a:p>
            <a:pPr lvl="1"/>
            <a:r>
              <a:rPr lang="en-US">
                <a:latin typeface="Arial" charset="0"/>
              </a:rPr>
              <a:t>Written to perform operation that must be repeated in program</a:t>
            </a:r>
          </a:p>
          <a:p>
            <a:pPr lvl="1"/>
            <a:r>
              <a:rPr lang="en-US">
                <a:latin typeface="Arial" charset="0"/>
              </a:rPr>
              <a:t>Actual subroutine code only written once</a:t>
            </a:r>
          </a:p>
        </p:txBody>
      </p:sp>
      <p:sp>
        <p:nvSpPr>
          <p:cNvPr id="5125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3E85646-56F1-DB43-B9FC-6963093EF91E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7</a:t>
            </a:r>
            <a:endParaRPr lang="en-US"/>
          </a:p>
        </p:txBody>
      </p:sp>
      <p:sp>
        <p:nvSpPr>
          <p:cNvPr id="51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B1C31E-DAC5-E84D-A9AA-44A31D750F0B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Subroutine operation</a:t>
            </a:r>
          </a:p>
        </p:txBody>
      </p:sp>
      <p:pic>
        <p:nvPicPr>
          <p:cNvPr id="6147" name="Picture 6" descr="~AUT002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133600"/>
            <a:ext cx="4456113" cy="3108325"/>
          </a:xfrm>
        </p:spPr>
      </p:pic>
      <p:sp>
        <p:nvSpPr>
          <p:cNvPr id="31748" name="Rectangle 3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When </a:t>
            </a:r>
            <a:r>
              <a:rPr lang="en-US" dirty="0" smtClean="0">
                <a:solidFill>
                  <a:srgbClr val="0000CC"/>
                </a:solidFill>
                <a:ea typeface="+mn-ea"/>
                <a:cs typeface="+mn-cs"/>
              </a:rPr>
              <a:t>called</a:t>
            </a:r>
            <a:r>
              <a:rPr lang="en-US" dirty="0" smtClean="0">
                <a:ea typeface="+mn-ea"/>
                <a:cs typeface="+mn-cs"/>
              </a:rPr>
              <a:t>, address of next instruction saved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State may need to be saved before call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Parameters can be passed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Control of program transferred to subroutine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subroutine finished, </a:t>
            </a:r>
            <a:r>
              <a:rPr lang="en-US" dirty="0" smtClean="0">
                <a:solidFill>
                  <a:srgbClr val="0000CC"/>
                </a:solidFill>
                <a:ea typeface="+mn-ea"/>
                <a:cs typeface="+mn-cs"/>
              </a:rPr>
              <a:t>return</a:t>
            </a:r>
            <a:r>
              <a:rPr lang="en-US" dirty="0" smtClean="0">
                <a:ea typeface="+mn-ea"/>
                <a:cs typeface="+mn-cs"/>
              </a:rPr>
              <a:t> instruction goes back to saved address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614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09C0C26-5B64-1A41-9C96-1D24EF495AD4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7</a:t>
            </a:r>
            <a:endParaRPr lang="en-US"/>
          </a:p>
        </p:txBody>
      </p:sp>
      <p:sp>
        <p:nvSpPr>
          <p:cNvPr id="61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68738DD-F61E-C44A-8D30-5E7875381917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x86 </a:t>
            </a:r>
            <a:r>
              <a:rPr lang="en-US" dirty="0">
                <a:latin typeface="Garamond" charset="0"/>
              </a:rPr>
              <a:t>subroutines</a:t>
            </a:r>
          </a:p>
        </p:txBody>
      </p:sp>
      <p:sp>
        <p:nvSpPr>
          <p:cNvPr id="717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Specify starting point with pseudo-op</a:t>
            </a:r>
          </a:p>
          <a:p>
            <a:pPr lvl="1"/>
            <a:r>
              <a:rPr lang="en-US" dirty="0">
                <a:latin typeface="Arial" charset="0"/>
              </a:rPr>
              <a:t>&lt;name&gt; </a:t>
            </a:r>
            <a:r>
              <a:rPr lang="en-US" dirty="0" smtClean="0">
                <a:latin typeface="Arial" charset="0"/>
              </a:rPr>
              <a:t>PROC</a:t>
            </a:r>
            <a:endParaRPr lang="en-US" dirty="0">
              <a:latin typeface="Arial" charset="0"/>
              <a:sym typeface="Wingdings" charset="0"/>
            </a:endParaRPr>
          </a:p>
          <a:p>
            <a:r>
              <a:rPr lang="en-US" dirty="0" smtClean="0">
                <a:latin typeface="Arial" charset="0"/>
              </a:rPr>
              <a:t>May </a:t>
            </a:r>
            <a:r>
              <a:rPr lang="en-US" dirty="0">
                <a:latin typeface="Arial" charset="0"/>
              </a:rPr>
              <a:t>save state/allocate variables at start</a:t>
            </a:r>
          </a:p>
          <a:p>
            <a:pPr lvl="1"/>
            <a:r>
              <a:rPr lang="en-US" dirty="0">
                <a:latin typeface="Arial" charset="0"/>
              </a:rPr>
              <a:t>If so, will restore at end of subroutine</a:t>
            </a:r>
          </a:p>
          <a:p>
            <a:r>
              <a:rPr lang="en-US" dirty="0">
                <a:latin typeface="Arial" charset="0"/>
              </a:rPr>
              <a:t>Last instruction returns to saved address</a:t>
            </a:r>
          </a:p>
          <a:p>
            <a:pPr lvl="1"/>
            <a:r>
              <a:rPr lang="en-US" dirty="0">
                <a:latin typeface="Arial" charset="0"/>
              </a:rPr>
              <a:t>Always RET</a:t>
            </a:r>
          </a:p>
          <a:p>
            <a:r>
              <a:rPr lang="en-US" dirty="0">
                <a:latin typeface="Arial" charset="0"/>
              </a:rPr>
              <a:t>Pseudo-op after RET indicates routine end</a:t>
            </a:r>
          </a:p>
          <a:p>
            <a:pPr lvl="1"/>
            <a:r>
              <a:rPr lang="en-US" dirty="0">
                <a:latin typeface="Arial" charset="0"/>
              </a:rPr>
              <a:t>&lt;name&gt; ENDP</a:t>
            </a:r>
          </a:p>
        </p:txBody>
      </p:sp>
      <p:sp>
        <p:nvSpPr>
          <p:cNvPr id="717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A37428C-845E-BE48-A364-042D4E3EEC90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7</a:t>
            </a:r>
            <a:endParaRPr lang="en-US"/>
          </a:p>
        </p:txBody>
      </p:sp>
      <p:sp>
        <p:nvSpPr>
          <p:cNvPr id="71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B578E0-B9B0-E545-AB39-BE3A412AE7CA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Subroutine 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SQUARE </a:t>
            </a:r>
            <a:r>
              <a:rPr lang="en-US" dirty="0" smtClean="0">
                <a:latin typeface="Arial" charset="0"/>
              </a:rPr>
              <a:t>PROC</a:t>
            </a:r>
            <a:endParaRPr lang="en-US" dirty="0">
              <a:latin typeface="Arial" charset="0"/>
            </a:endParaRP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PUSH AX		; Save AX to stack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MOV AL, BL	; Copy BL to AL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IMUL BL		; AX = BL * AL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			; = original BL squared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MOV BX, AX 	; Copy result to BX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POP AX		; Restore AX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RET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SQUARE ENDP</a:t>
            </a:r>
          </a:p>
          <a:p>
            <a:pPr marL="0" indent="0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46FCB2-51FB-BC48-AF1B-2CA253B8194A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7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07B1BFC-3E45-6646-AAFC-C91482439868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Call/return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Calling subroutine: CALL &lt;proc&gt;</a:t>
            </a:r>
          </a:p>
          <a:p>
            <a:pPr lvl="1"/>
            <a:r>
              <a:rPr lang="en-US" dirty="0">
                <a:latin typeface="Arial" charset="0"/>
              </a:rPr>
              <a:t>Address of next instruction saved on stack</a:t>
            </a:r>
          </a:p>
          <a:p>
            <a:pPr lvl="2"/>
            <a:r>
              <a:rPr lang="en-US" dirty="0">
                <a:latin typeface="Arial" charset="0"/>
              </a:rPr>
              <a:t>Either </a:t>
            </a:r>
            <a:r>
              <a:rPr lang="en-US" dirty="0" smtClean="0">
                <a:latin typeface="Arial" charset="0"/>
              </a:rPr>
              <a:t>IP or EIP (instruction pointer)</a:t>
            </a:r>
          </a:p>
          <a:p>
            <a:r>
              <a:rPr lang="en-US" dirty="0" smtClean="0">
                <a:latin typeface="Arial" charset="0"/>
              </a:rPr>
              <a:t>When function ends, use return instruction (RET)</a:t>
            </a:r>
          </a:p>
          <a:p>
            <a:pPr lvl="1"/>
            <a:r>
              <a:rPr lang="en-US" dirty="0" smtClean="0">
                <a:latin typeface="Arial" charset="0"/>
              </a:rPr>
              <a:t>Jumps to saved return address (IP/EIP)</a:t>
            </a:r>
            <a:endParaRPr lang="en-US" dirty="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C6AA357-A55F-C14B-92F6-B6354D115DFB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7</a:t>
            </a:r>
            <a:endParaRPr 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DCACDA8-5D15-CD47-807A-63DF174A0435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8730</TotalTime>
  <Words>1188</Words>
  <Application>Microsoft Macintosh PowerPoint</Application>
  <PresentationFormat>On-screen Show (4:3)</PresentationFormat>
  <Paragraphs>290</Paragraphs>
  <Slides>25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Edge</vt:lpstr>
      <vt:lpstr>Microsoft Word Document</vt:lpstr>
      <vt:lpstr>EECE.3170 Microprocessor Systems Design I</vt:lpstr>
      <vt:lpstr>Lecture outline</vt:lpstr>
      <vt:lpstr>Review: conditional instructions</vt:lpstr>
      <vt:lpstr>Review: jump, loop</vt:lpstr>
      <vt:lpstr>Subroutines</vt:lpstr>
      <vt:lpstr>Subroutine operation</vt:lpstr>
      <vt:lpstr>x86 subroutines</vt:lpstr>
      <vt:lpstr>Subroutine example</vt:lpstr>
      <vt:lpstr>Call/return</vt:lpstr>
      <vt:lpstr>Example</vt:lpstr>
      <vt:lpstr>Example results</vt:lpstr>
      <vt:lpstr>Saving state</vt:lpstr>
      <vt:lpstr>PowerPoint Presentation</vt:lpstr>
      <vt:lpstr>Restoring state</vt:lpstr>
      <vt:lpstr>Revisiting subroutine example</vt:lpstr>
      <vt:lpstr>Push All and Pop All Operations</vt:lpstr>
      <vt:lpstr>Stack examples</vt:lpstr>
      <vt:lpstr>Solution</vt:lpstr>
      <vt:lpstr>HLL  assembly</vt:lpstr>
      <vt:lpstr>Sample program</vt:lpstr>
      <vt:lpstr>Data representations</vt:lpstr>
      <vt:lpstr>Static data accesses</vt:lpstr>
      <vt:lpstr>Stack accesses</vt:lpstr>
      <vt:lpstr>Stack accesses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1711</cp:revision>
  <dcterms:created xsi:type="dcterms:W3CDTF">2006-04-03T05:03:01Z</dcterms:created>
  <dcterms:modified xsi:type="dcterms:W3CDTF">2016-06-02T03:51:00Z</dcterms:modified>
</cp:coreProperties>
</file>