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29" r:id="rId4"/>
    <p:sldId id="330" r:id="rId5"/>
    <p:sldId id="331" r:id="rId6"/>
    <p:sldId id="352" r:id="rId7"/>
    <p:sldId id="332" r:id="rId8"/>
    <p:sldId id="333" r:id="rId9"/>
    <p:sldId id="353" r:id="rId10"/>
    <p:sldId id="334" r:id="rId11"/>
    <p:sldId id="335" r:id="rId12"/>
    <p:sldId id="336" r:id="rId13"/>
    <p:sldId id="337" r:id="rId14"/>
    <p:sldId id="354" r:id="rId15"/>
    <p:sldId id="340" r:id="rId16"/>
    <p:sldId id="341" r:id="rId17"/>
    <p:sldId id="342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24" r:id="rId3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4082B3-9B09-C646-B32E-9A749439A4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3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FF72C0-A195-7D47-9119-F58E1F874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66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885500F-D78A-B34A-A6E0-6B6217D72C8B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32A4743-6A85-BA44-9C68-3321059A67F2}" type="datetime1">
              <a:rPr lang="en-US"/>
              <a:pPr/>
              <a:t>6/8/2016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5C56BE2-3B88-D94B-B944-288E168702E4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31" tIns="44966" rIns="89931" bIns="4496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DD78F6-2E2A-B745-831F-D5C2E156477E}" type="datetime1">
              <a:rPr lang="en-US" sz="1200"/>
              <a:pPr eaLnBrk="1" hangingPunct="1"/>
              <a:t>6/8/2016</a:t>
            </a:fld>
            <a:endParaRPr lang="en-US" sz="1200"/>
          </a:p>
        </p:txBody>
      </p:sp>
      <p:sp>
        <p:nvSpPr>
          <p:cNvPr id="2253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253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BB9DF2-4DCA-3B4D-B577-5A51CD0A6231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668D94-9293-E247-A260-91BAFB16E618}" type="datetime1">
              <a:rPr lang="en-US" sz="1200"/>
              <a:pPr eaLnBrk="1" hangingPunct="1"/>
              <a:t>6/8/2016</a:t>
            </a:fld>
            <a:endParaRPr lang="en-US" sz="1200"/>
          </a:p>
        </p:txBody>
      </p:sp>
      <p:sp>
        <p:nvSpPr>
          <p:cNvPr id="24578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457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E4CE0-5D4F-D64B-AE16-51DADB937EA6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734F48-A6EC-6641-BBB5-C8A8D2D8B4C7}" type="datetime1">
              <a:rPr lang="en-US" sz="1200"/>
              <a:pPr eaLnBrk="1" hangingPunct="1"/>
              <a:t>6/8/2016</a:t>
            </a:fld>
            <a:endParaRPr lang="en-US" sz="1200"/>
          </a:p>
        </p:txBody>
      </p:sp>
      <p:sp>
        <p:nvSpPr>
          <p:cNvPr id="29698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2969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33D784-D541-0E44-ADB4-455C6D68952E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F6E36D-4969-594A-8F0E-03E5E64F5FF3}" type="datetime1">
              <a:rPr lang="en-US" sz="1200"/>
              <a:pPr eaLnBrk="1" hangingPunct="1"/>
              <a:t>6/8/2016</a:t>
            </a:fld>
            <a:endParaRPr lang="en-US" sz="1200"/>
          </a:p>
        </p:txBody>
      </p:sp>
      <p:sp>
        <p:nvSpPr>
          <p:cNvPr id="31746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317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B4D5E7-356B-8F41-852C-5F2823F64101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F314AF-4DD2-F247-ADDE-C57FF8A2DF54}" type="datetime1">
              <a:rPr lang="en-US" sz="1200"/>
              <a:pPr eaLnBrk="1" hangingPunct="1"/>
              <a:t>6/8/2016</a:t>
            </a:fld>
            <a:endParaRPr lang="en-US" sz="1200"/>
          </a:p>
        </p:txBody>
      </p:sp>
      <p:sp>
        <p:nvSpPr>
          <p:cNvPr id="35842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33556-5414-8E49-8717-DE96E3A832CD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1A29DB-C354-014A-989F-8BF32C399393}" type="datetime1">
              <a:rPr lang="en-US" sz="1200"/>
              <a:pPr eaLnBrk="1" hangingPunct="1"/>
              <a:t>6/8/2016</a:t>
            </a:fld>
            <a:endParaRPr lang="en-US" sz="1200"/>
          </a:p>
        </p:txBody>
      </p:sp>
      <p:sp>
        <p:nvSpPr>
          <p:cNvPr id="37890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Chapter 9</a:t>
            </a:r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4D5A18-87BD-8341-848F-BB883C3CE21F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940" tIns="44970" rIns="89940" bIns="4497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25ED44-1EF7-614F-B02A-28553181F42E}" type="datetime1">
              <a:rPr lang="en-US"/>
              <a:pPr/>
              <a:t>6/8/2016</a:t>
            </a:fld>
            <a:endParaRPr lang="en-US"/>
          </a:p>
        </p:txBody>
      </p:sp>
      <p:sp>
        <p:nvSpPr>
          <p:cNvPr id="2662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662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A9A1A0-CEBE-C047-A2AC-27C78E40CDE2}" type="slidenum">
              <a:rPr lang="en-US"/>
              <a:pPr/>
              <a:t>3</a:t>
            </a:fld>
            <a:endParaRPr lang="en-US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41A76E4-7E2E-E240-B82B-09C9D3F55ACF}" type="datetime1">
              <a:rPr lang="en-US"/>
              <a:pPr/>
              <a:t>6/8/2016</a:t>
            </a:fld>
            <a:endParaRPr lang="en-US"/>
          </a:p>
        </p:txBody>
      </p:sp>
      <p:sp>
        <p:nvSpPr>
          <p:cNvPr id="2765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765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942F70-DECE-854E-9145-42EAA9CA9A76}" type="slidenum">
              <a:rPr lang="en-US"/>
              <a:pPr/>
              <a:t>7</a:t>
            </a:fld>
            <a:endParaRPr lang="en-US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B69092-3511-B146-9C1E-C7BEF6C3F4B7}" type="datetime1">
              <a:rPr lang="en-US"/>
              <a:pPr/>
              <a:t>6/8/2016</a:t>
            </a:fld>
            <a:endParaRPr lang="en-US"/>
          </a:p>
        </p:txBody>
      </p:sp>
      <p:sp>
        <p:nvSpPr>
          <p:cNvPr id="2867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F2ACA5-BF69-3C46-9AE0-A455150FCE5B}" type="slidenum">
              <a:rPr lang="en-US"/>
              <a:pPr/>
              <a:t>8</a:t>
            </a:fld>
            <a:endParaRPr lang="en-US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88B34B-318D-2A4D-B79F-4E19813930DA}" type="datetime1">
              <a:rPr lang="en-US"/>
              <a:pPr/>
              <a:t>6/8/2016</a:t>
            </a:fld>
            <a:endParaRPr lang="en-US"/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2970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A814957-1FA0-3447-AA4E-D09E2807B27A}" type="slidenum">
              <a:rPr lang="en-US"/>
              <a:pPr/>
              <a:t>10</a:t>
            </a:fld>
            <a:endParaRPr lang="en-US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F13807-57EB-0349-8BBA-4E1704C8733B}" type="datetime1">
              <a:rPr lang="en-US"/>
              <a:pPr/>
              <a:t>6/8/2016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B798281-A677-4846-84AA-6836568656E9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49E69D-BE65-4948-8846-38A5B58C518F}" type="datetime1">
              <a:rPr lang="en-US"/>
              <a:pPr/>
              <a:t>6/8/2016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24D4C5-6C4E-DF45-ACDC-8B969D1C198F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97FA69-BA47-BE42-A33F-258FA5B9F73A}" type="datetime1">
              <a:rPr lang="en-US"/>
              <a:pPr/>
              <a:t>6/8/2016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5BB830-68EB-0645-81E6-D073F0095E84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C794069-ED77-DE4D-87BA-F08C43BE5BBF}" type="datetime1">
              <a:rPr lang="en-US"/>
              <a:pPr/>
              <a:t>6/8/2016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9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01CC933-1D45-EC44-A47D-724778494840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474969-AF3A-0340-8BD0-858FC248D408}" type="datetime1">
              <a:rPr lang="en-US" smtClean="0"/>
              <a:t>6/8/2016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D0571-8716-4B4F-B68F-5BE1EBC764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B8EFFE-843D-7844-9087-9256B7C5B123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CC9E4-226E-CA4B-A96A-9DCD9BDEB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DDD89B-6D56-844C-A8D2-4E8679573396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CC37F-9E3A-A644-9626-7B0F605F0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D84CF-5666-F247-9EE4-DD18539247AC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09F1A-E101-F444-9AB0-2A1B552C1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4F725-7ABC-3944-BEEB-FDDA385C0D05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FAA1-A3AB-F44F-9EAC-89B3F326E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0DD94-1AF6-344D-8213-60156A98EEE5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246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DEB19-B966-DF4C-BE6F-30DBAD3DA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54299-20A8-2441-82BC-D9F85AAB4C34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BA117-4FDE-FE44-A498-1E9CAAC559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A2F7B-389D-F24D-A866-1BF8E02DC881}" type="datetime1">
              <a:rPr lang="en-US" smtClean="0"/>
              <a:t>6/8/2016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906CC-77BD-3649-88C7-AFCE457E2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82A3-83C5-C34F-A375-7203F6739B3D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BB828-D1F5-6345-99CF-D71712C7F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EB9CE-CCDB-9541-A870-C63113B07DDF}" type="datetime1">
              <a:rPr lang="en-US" smtClean="0"/>
              <a:t>6/8/2016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F6C6F-3010-B24C-B050-3560A2F62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24F84-F9E9-7242-B73A-E59D1C8D255D}" type="datetime1">
              <a:rPr lang="en-US" smtClean="0"/>
              <a:t>6/8/2016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C623-E57B-7641-A234-494526837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93FC6-EC37-9F4E-9948-902216038DF4}" type="datetime1">
              <a:rPr lang="en-US" smtClean="0"/>
              <a:t>6/8/2016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ABDA-7179-5744-BFC5-820913FC32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1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5155-2D17-5E44-9F89-16A5DB40FDBD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79576-2F76-C546-86F8-B0760A78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3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5C6EE-D3C6-D642-9A09-F06E87C0895D}" type="datetime1">
              <a:rPr lang="en-US" smtClean="0"/>
              <a:t>6/8/2016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5BD08-C654-5F46-A53A-6D5C15F4F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4676E64-E1A4-454E-8982-AA2AEDF893D0}" type="datetime1">
              <a:rPr lang="en-US" smtClean="0"/>
              <a:t>6/8/2016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0995E73-D299-EF47-89AB-4D69A5D64A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9" r:id="rId1"/>
    <p:sldLayoutId id="2147484787" r:id="rId2"/>
    <p:sldLayoutId id="2147484788" r:id="rId3"/>
    <p:sldLayoutId id="2147484789" r:id="rId4"/>
    <p:sldLayoutId id="2147484790" r:id="rId5"/>
    <p:sldLayoutId id="2147484791" r:id="rId6"/>
    <p:sldLayoutId id="2147484792" r:id="rId7"/>
    <p:sldLayoutId id="2147484793" r:id="rId8"/>
    <p:sldLayoutId id="2147484794" r:id="rId9"/>
    <p:sldLayoutId id="2147484795" r:id="rId10"/>
    <p:sldLayoutId id="2147484796" r:id="rId11"/>
    <p:sldLayoutId id="2147484797" r:id="rId12"/>
    <p:sldLayoutId id="2147484798" r:id="rId13"/>
    <p:sldLayoutId id="2147484800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9: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PIC microcontroller intro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EA5F52-8A0C-F148-B3AD-31677E73820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Pinout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38600"/>
            <a:ext cx="8040688" cy="2093913"/>
          </a:xfrm>
        </p:spPr>
        <p:txBody>
          <a:bodyPr/>
          <a:lstStyle/>
          <a:p>
            <a:r>
              <a:rPr lang="en-US">
                <a:latin typeface="Arial" charset="0"/>
              </a:rPr>
              <a:t>20 pins</a:t>
            </a:r>
          </a:p>
          <a:p>
            <a:r>
              <a:rPr lang="en-US">
                <a:latin typeface="Arial" charset="0"/>
              </a:rPr>
              <a:t>Mostly I/O ports A/B/C</a:t>
            </a:r>
          </a:p>
          <a:p>
            <a:r>
              <a:rPr lang="en-US">
                <a:latin typeface="Arial" charset="0"/>
              </a:rPr>
              <a:t>Some pins multiplexed for in circuit debug (ICD)</a:t>
            </a:r>
          </a:p>
        </p:txBody>
      </p:sp>
      <p:sp>
        <p:nvSpPr>
          <p:cNvPr id="133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259B8B-FAC7-3F42-B9C3-FA00280481B5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3131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3114C1-D765-AE49-BA2C-F5D788DCAE5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Harvard vs Von Neumann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828800"/>
          </a:xfrm>
        </p:spPr>
        <p:txBody>
          <a:bodyPr/>
          <a:lstStyle/>
          <a:p>
            <a:r>
              <a:rPr lang="en-US">
                <a:latin typeface="Arial" charset="0"/>
              </a:rPr>
              <a:t>Organization of program and data memory</a:t>
            </a:r>
          </a:p>
          <a:p>
            <a:r>
              <a:rPr lang="en-US">
                <a:latin typeface="Arial" charset="0"/>
              </a:rPr>
              <a:t>PIC MCU technically “modified Harvard architecture”</a:t>
            </a:r>
          </a:p>
          <a:p>
            <a:endParaRPr lang="en-US">
              <a:latin typeface="Arial" charset="0"/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934200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1434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B782B1-5725-D04F-B15D-6A7F5895049F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3ABDE4-A896-4540-B103-B5E8A4C3282E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Memory Space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447800"/>
            <a:ext cx="4114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15-bit program counter to address 32K locations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Each location is 14-bit wide (instructions are 14 bits long)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RESET vector is 0000h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</a:rPr>
              <a:t>When the CPU is reset, its PC is automatically cleared to zero.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Interrupt Vector is 0004h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0004h is automatically loaded into the program counter when an interrupt occurs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Vector </a:t>
            </a:r>
            <a:r>
              <a:rPr lang="en-US" sz="2000">
                <a:latin typeface="Arial" charset="0"/>
                <a:sym typeface="Wingdings" charset="0"/>
              </a:rPr>
              <a:t> address of code to be executed for given interrupt</a:t>
            </a:r>
            <a:endParaRPr lang="en-US" sz="2000">
              <a:latin typeface="Arial" charset="0"/>
            </a:endParaRPr>
          </a:p>
        </p:txBody>
      </p:sp>
      <p:sp>
        <p:nvSpPr>
          <p:cNvPr id="153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4C7342-D1E6-E345-83CE-DE018E3446F3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/>
          <a:stretch>
            <a:fillRect/>
          </a:stretch>
        </p:blipFill>
        <p:spPr bwMode="auto">
          <a:xfrm>
            <a:off x="533400" y="838200"/>
            <a:ext cx="2727325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6248B6-94FD-9A4D-8C10-76DAA3F022FD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Memory Map</a:t>
            </a:r>
          </a:p>
        </p:txBody>
      </p:sp>
      <p:sp>
        <p:nvSpPr>
          <p:cNvPr id="163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6113" y="990600"/>
            <a:ext cx="5068887" cy="52181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Core registers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Affect basic operation of device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Shared across all banks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Special function registers (SFRs)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Control peripheral operations</a:t>
            </a:r>
            <a:endParaRPr lang="en-US" sz="24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General purpose registers/RAM (GPRs)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Data storage/scratch pad operations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Arial" charset="0"/>
              </a:rPr>
              <a:t>Common RAM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Same 16 bytes accessible in all banks</a:t>
            </a:r>
          </a:p>
        </p:txBody>
      </p:sp>
      <p:sp>
        <p:nvSpPr>
          <p:cNvPr id="163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4CF8A-66A8-284C-87F4-0B06547E9DEC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09600"/>
            <a:ext cx="31242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Core registers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WREG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working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To move values from one register to another register, the value must pass through the W register.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FSR0/FSR1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File Select Register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Indirect data memory addressing pointer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INDF0/INDF1</a:t>
            </a:r>
            <a:endParaRPr lang="en-US" sz="25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accessing INDF accesses the location pointed by IRP+FSR 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PC</a:t>
            </a:r>
            <a:r>
              <a:rPr lang="en-US" sz="2500">
                <a:latin typeface="Arial" charset="0"/>
              </a:rPr>
              <a:t>, </a:t>
            </a:r>
            <a:r>
              <a:rPr lang="en-US" sz="2200">
                <a:latin typeface="Arial" charset="0"/>
              </a:rPr>
              <a:t>the Program Counter</a:t>
            </a:r>
            <a:r>
              <a:rPr lang="en-US" sz="2500">
                <a:latin typeface="Arial" charset="0"/>
              </a:rPr>
              <a:t>, </a:t>
            </a:r>
            <a:r>
              <a:rPr lang="en-US" sz="2500">
                <a:solidFill>
                  <a:srgbClr val="A50021"/>
                </a:solidFill>
                <a:latin typeface="Arial" charset="0"/>
              </a:rPr>
              <a:t>PCL/PCLATH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A50021"/>
                </a:solidFill>
                <a:latin typeface="Arial" charset="0"/>
              </a:rPr>
              <a:t>BSR</a:t>
            </a:r>
            <a:r>
              <a:rPr lang="en-US" sz="2500">
                <a:latin typeface="Arial" charset="0"/>
              </a:rPr>
              <a:t>, Bank Select Register</a:t>
            </a:r>
          </a:p>
          <a:p>
            <a:pPr lvl="1">
              <a:lnSpc>
                <a:spcPct val="90000"/>
              </a:lnSpc>
            </a:pPr>
            <a:r>
              <a:rPr lang="en-US" sz="2100">
                <a:latin typeface="Arial" charset="0"/>
              </a:rPr>
              <a:t>Selects which bank of memory is actually being accessed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3D76BD-FC67-144B-8104-ED2DDEC1A193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DE95E3-B829-8D4E-A519-229F1942BA6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37E3D1-7FDA-C444-A490-0C64D72F793B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PCL and PCLATH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143000"/>
            <a:ext cx="4267200" cy="483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PC:</a:t>
            </a:r>
            <a:r>
              <a:rPr lang="en-US" sz="2400">
                <a:latin typeface="Arial" charset="0"/>
              </a:rPr>
              <a:t> Program Counter, 15 bits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 (02h):</a:t>
            </a:r>
            <a:r>
              <a:rPr lang="en-US" sz="2400">
                <a:latin typeface="Arial" charset="0"/>
              </a:rPr>
              <a:t> 8 bits, the lower 8 bits of PC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A50021"/>
                </a:solidFill>
                <a:latin typeface="Arial" charset="0"/>
              </a:rPr>
              <a:t>PCLATH (0Ah):</a:t>
            </a:r>
            <a:r>
              <a:rPr lang="en-US" sz="2400">
                <a:latin typeface="Arial" charset="0"/>
              </a:rPr>
              <a:t> PC Latch, provides the upper 7 bits of PC when PCL is written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Can change by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Writing PCL directly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Jump (GOTO)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Calling function (CALL, CALLW)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Relative branches (BRA/BRW)</a:t>
            </a: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84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00D60F-54EF-254D-9D03-6C066841C17B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914400"/>
            <a:ext cx="3779837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52F6728-CB52-F54D-9E15-E7B1DAAC79FD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867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STATUS register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77200" cy="4191000"/>
          </a:xfrm>
        </p:spPr>
        <p:txBody>
          <a:bodyPr/>
          <a:lstStyle/>
          <a:p>
            <a:r>
              <a:rPr lang="en-US" sz="2600">
                <a:solidFill>
                  <a:srgbClr val="A50021"/>
                </a:solidFill>
                <a:latin typeface="Arial" charset="0"/>
              </a:rPr>
              <a:t>STATUS</a:t>
            </a:r>
          </a:p>
          <a:p>
            <a:endParaRPr lang="en-US" sz="2200">
              <a:latin typeface="Arial" charset="0"/>
            </a:endParaRPr>
          </a:p>
          <a:p>
            <a:endParaRPr lang="en-US" sz="2200">
              <a:latin typeface="Arial" charset="0"/>
            </a:endParaRPr>
          </a:p>
          <a:p>
            <a:pPr lvl="1"/>
            <a:endParaRPr lang="en-US" sz="1800">
              <a:latin typeface="Arial" charset="0"/>
            </a:endParaRP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NOT_TO</a:t>
            </a:r>
            <a:r>
              <a:rPr lang="en-US" sz="1800">
                <a:latin typeface="Arial" charset="0"/>
              </a:rPr>
              <a:t>: Time Out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NOT_PD</a:t>
            </a:r>
            <a:r>
              <a:rPr lang="en-US" sz="1800">
                <a:latin typeface="Arial" charset="0"/>
              </a:rPr>
              <a:t>: Power-Down bit, reset status bit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Z</a:t>
            </a:r>
            <a:r>
              <a:rPr lang="en-US" sz="1800">
                <a:latin typeface="Arial" charset="0"/>
              </a:rPr>
              <a:t>: Zero bit ~ ZF in x86</a:t>
            </a:r>
          </a:p>
          <a:p>
            <a:pPr lvl="1"/>
            <a:r>
              <a:rPr lang="en-US" sz="1800">
                <a:solidFill>
                  <a:srgbClr val="000099"/>
                </a:solidFill>
                <a:latin typeface="Arial" charset="0"/>
              </a:rPr>
              <a:t>DC</a:t>
            </a:r>
            <a:r>
              <a:rPr lang="en-US" sz="1800">
                <a:latin typeface="Arial" charset="0"/>
              </a:rPr>
              <a:t>: Digital Carry bit  ~  AF in x86</a:t>
            </a:r>
          </a:p>
          <a:p>
            <a:pPr lvl="1"/>
            <a:r>
              <a:rPr lang="en-US" sz="1800">
                <a:solidFill>
                  <a:srgbClr val="0000CC"/>
                </a:solidFill>
                <a:latin typeface="Arial" charset="0"/>
              </a:rPr>
              <a:t>C</a:t>
            </a:r>
            <a:r>
              <a:rPr lang="en-US" sz="1800">
                <a:latin typeface="Arial" charset="0"/>
              </a:rPr>
              <a:t>: Carry bit ~ CF in x86  (note: for subtraction, borrow is opposite)</a:t>
            </a:r>
          </a:p>
        </p:txBody>
      </p:sp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A46819-3362-CD48-AEF4-65E115DF33D0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4675"/>
            <a:ext cx="7740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Arial" charset="0"/>
              </a:rPr>
              <a:t>16-level deep x 15-bit wide hardware stack </a:t>
            </a:r>
          </a:p>
          <a:p>
            <a:r>
              <a:rPr lang="en-US" sz="2000">
                <a:latin typeface="Arial" charset="0"/>
              </a:rPr>
              <a:t>The stack space is not part of either program or data space </a:t>
            </a:r>
          </a:p>
          <a:p>
            <a:r>
              <a:rPr lang="en-US" sz="2000">
                <a:latin typeface="Arial" charset="0"/>
              </a:rPr>
              <a:t>The PC is “PUSHed” onto the stack when a CALL instruction is executed, or an interrupt causes a branch. </a:t>
            </a:r>
          </a:p>
          <a:p>
            <a:r>
              <a:rPr lang="en-US" sz="2000">
                <a:latin typeface="Arial" charset="0"/>
              </a:rPr>
              <a:t>The stack is “POPed” in the event of a RETURN, RETLW or a RETFIE instruction execution.</a:t>
            </a:r>
          </a:p>
          <a:p>
            <a:r>
              <a:rPr lang="en-US" sz="2000">
                <a:latin typeface="Arial" charset="0"/>
              </a:rPr>
              <a:t>However, </a:t>
            </a:r>
            <a:r>
              <a:rPr lang="en-US" sz="2000">
                <a:solidFill>
                  <a:schemeClr val="hlink"/>
                </a:solidFill>
                <a:latin typeface="Arial" charset="0"/>
              </a:rPr>
              <a:t>NO PUSH or POP instructions</a:t>
            </a:r>
            <a:r>
              <a:rPr lang="en-US" sz="2000">
                <a:latin typeface="Arial" charset="0"/>
              </a:rPr>
              <a:t> !</a:t>
            </a:r>
          </a:p>
          <a:p>
            <a:r>
              <a:rPr lang="en-US" sz="2000">
                <a:latin typeface="Arial" charset="0"/>
              </a:rPr>
              <a:t>The stack operates as a circular buffer:</a:t>
            </a:r>
          </a:p>
          <a:p>
            <a:pPr lvl="1"/>
            <a:r>
              <a:rPr lang="en-US" sz="1800">
                <a:latin typeface="Arial" charset="0"/>
              </a:rPr>
              <a:t>After the stack has been PUSHed 16 times, the 17</a:t>
            </a:r>
            <a:r>
              <a:rPr lang="en-US" sz="1800" baseline="30000">
                <a:latin typeface="Arial" charset="0"/>
              </a:rPr>
              <a:t>th</a:t>
            </a:r>
            <a:r>
              <a:rPr lang="en-US" sz="1800">
                <a:latin typeface="Arial" charset="0"/>
              </a:rPr>
              <a:t> push overwrites the value that was stored from the first push. </a:t>
            </a:r>
          </a:p>
          <a:p>
            <a:pPr lvl="1"/>
            <a:r>
              <a:rPr lang="en-US" sz="1800">
                <a:latin typeface="Arial" charset="0"/>
              </a:rPr>
              <a:t>Can track stack overflow/underflow to handle such conitions</a:t>
            </a:r>
          </a:p>
        </p:txBody>
      </p:sp>
      <p:sp>
        <p:nvSpPr>
          <p:cNvPr id="2048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6E2BC1-237F-5A45-9BD3-5D024AF7549D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F466BF-4C10-E649-95B2-17944D082914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 dirty="0"/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33A2CF-5E39-2447-BFFD-647B611F997C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3802063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PIC16F1829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Instructions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3053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49 instructions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Each instruction is 14 bits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Byte-oriented  </a:t>
            </a:r>
            <a:r>
              <a:rPr lang="en-US" sz="1600">
                <a:solidFill>
                  <a:srgbClr val="A50021"/>
                </a:solidFill>
                <a:latin typeface="Arial" charset="0"/>
              </a:rPr>
              <a:t>OPCODE  f, F(W)</a:t>
            </a:r>
            <a:r>
              <a:rPr lang="en-US" sz="16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Source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1600">
                <a:latin typeface="Arial" charset="0"/>
              </a:rPr>
              <a:t>: name of a SFR or a RAM variable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Destination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F(W)</a:t>
            </a:r>
            <a:r>
              <a:rPr lang="en-US" sz="1600">
                <a:latin typeface="Arial" charset="0"/>
              </a:rPr>
              <a:t>: </a:t>
            </a:r>
          </a:p>
          <a:p>
            <a:pPr lvl="2"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1600">
                <a:latin typeface="Arial" charset="0"/>
              </a:rPr>
              <a:t> if the destination is to be the same as the source register</a:t>
            </a:r>
          </a:p>
          <a:p>
            <a:pPr lvl="2"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1600">
                <a:latin typeface="Arial" charset="0"/>
              </a:rPr>
              <a:t> if the destination is to be the working register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Bit-oriented  </a:t>
            </a:r>
            <a:r>
              <a:rPr lang="en-US" sz="1600">
                <a:solidFill>
                  <a:srgbClr val="A50021"/>
                </a:solidFill>
                <a:latin typeface="Arial" charset="0"/>
              </a:rPr>
              <a:t>OPCODE  f, b</a:t>
            </a:r>
            <a:r>
              <a:rPr lang="en-US" sz="160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Bit address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sz="1600">
                <a:latin typeface="Arial" charset="0"/>
              </a:rPr>
              <a:t> (0</a:t>
            </a:r>
            <a:r>
              <a:rPr lang="en-US" sz="1600">
                <a:latin typeface="Arial" charset="0"/>
                <a:cs typeface="Arial" charset="0"/>
              </a:rPr>
              <a:t>≤b≤7)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Arial" charset="0"/>
              </a:rPr>
              <a:t>Literal and control  </a:t>
            </a:r>
            <a:r>
              <a:rPr lang="en-US" sz="1600">
                <a:solidFill>
                  <a:srgbClr val="A50021"/>
                </a:solidFill>
                <a:latin typeface="Arial" charset="0"/>
              </a:rPr>
              <a:t>OPCODE  k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</a:rPr>
              <a:t>Literal value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k</a:t>
            </a:r>
            <a:endParaRPr lang="en-US" sz="150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2150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52400"/>
            <a:ext cx="4343400" cy="6553200"/>
          </a:xfrm>
        </p:spPr>
      </p:pic>
      <p:sp>
        <p:nvSpPr>
          <p:cNvPr id="215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0911DB-D36B-7D4C-8104-76F293DBD0A3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  <a:endParaRPr lang="en-US" dirty="0"/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1AADE5-ACF7-7344-9D3C-A28CAED7C116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380206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PIC16F1829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Instructions (cont.)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43053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MOVLP/MOVLB: move literal to PCL/BSR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BRA: Relative branch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</a:rPr>
              <a:t>FSR instructions used in indirect addressing</a:t>
            </a:r>
          </a:p>
          <a:p>
            <a:pPr lvl="1">
              <a:lnSpc>
                <a:spcPct val="90000"/>
              </a:lnSpc>
            </a:pPr>
            <a:endParaRPr lang="en-US" sz="1600">
              <a:latin typeface="Arial" charset="0"/>
            </a:endParaRPr>
          </a:p>
        </p:txBody>
      </p:sp>
      <p:sp>
        <p:nvSpPr>
          <p:cNvPr id="2355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FC5880-BB45-A74D-B70F-C3B586016F44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7"/>
          <a:stretch>
            <a:fillRect/>
          </a:stretch>
        </p:blipFill>
        <p:spPr bwMode="auto">
          <a:xfrm>
            <a:off x="4954588" y="381000"/>
            <a:ext cx="3797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2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4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>
                <a:latin typeface="Arial" charset="0"/>
              </a:rPr>
              <a:t>1:00 PM Thursday, 6/9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provided</a:t>
            </a: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</a:t>
            </a:r>
            <a:endParaRPr lang="en-US" altLang="ja-JP" dirty="0" smtClean="0">
              <a:latin typeface="Arial" charset="0"/>
            </a:endParaRPr>
          </a:p>
          <a:p>
            <a:pPr lvl="1"/>
            <a:r>
              <a:rPr lang="en-US" altLang="ja-JP" dirty="0" smtClean="0">
                <a:latin typeface="Arial" charset="0"/>
              </a:rPr>
              <a:t>PIC </a:t>
            </a:r>
            <a:r>
              <a:rPr lang="en-US" altLang="ja-JP" dirty="0">
                <a:latin typeface="Arial" charset="0"/>
              </a:rPr>
              <a:t>microcontroller </a:t>
            </a:r>
            <a:r>
              <a:rPr lang="en-US" altLang="ja-JP" dirty="0" smtClean="0">
                <a:latin typeface="Arial" charset="0"/>
              </a:rPr>
              <a:t>intro</a:t>
            </a:r>
          </a:p>
          <a:p>
            <a:pPr lvl="1"/>
            <a:endParaRPr lang="en-US" altLang="ja-JP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8B00B1-C41E-EB4D-9735-936688204D9B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 dirty="0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331CF2-F6B9-864B-B6B7-1AB9DFD45698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RAM variables</a:t>
            </a:r>
          </a:p>
        </p:txBody>
      </p:sp>
      <p:sp>
        <p:nvSpPr>
          <p:cNvPr id="25602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Arial" charset="0"/>
              </a:rPr>
              <a:t>Memory variable</a:t>
            </a:r>
            <a:r>
              <a:rPr lang="en-US">
                <a:latin typeface="Arial" charset="0"/>
              </a:rPr>
              <a:t>: symbolic name to refer to space in memory (GPRs)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Usable space on 16F1829: offsets 0x20–0x7F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Once declared, use symbolic name, not address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Example PIC syntax (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cblock/endc</a:t>
            </a:r>
            <a:r>
              <a:rPr lang="en-US">
                <a:latin typeface="Arial" charset="0"/>
              </a:rPr>
              <a:t>):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cblock  0x20	; cblock directive needs starting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		;    address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var1		; var1 = byte at 0x20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var2		; var2 = byte at 0x21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	var3		; var3 = byte at 0x22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</a:rPr>
              <a:t>endc		; End of variable block</a:t>
            </a:r>
          </a:p>
        </p:txBody>
      </p:sp>
      <p:sp>
        <p:nvSpPr>
          <p:cNvPr id="2560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FB3D26-F14D-5D40-9D9E-9CD5E46DA7EE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198AD6-BDAF-6B45-A422-62644E52B82C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01A39B-6697-0147-8675-E6513C72DCC7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629DDC-3E91-6347-9E80-98E8EBB6CF11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18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4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CADF55-1EA9-FA42-BD0A-0ED8ABE2326C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20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DBB100-34C8-2A4A-B84F-6ADFE3AE8F83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4800"/>
            <a:ext cx="80010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E4B7B0-DC2F-3241-907C-15A83097A910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Clear/Move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76600"/>
            <a:ext cx="84582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clrf  TEMP1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;Clear variable TEMP1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movlw  5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;load 5 into W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movwf  TEMP1	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;move W into TEMP1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movwf  TEMP1, F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Incorrect Syntax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movf     TEMP1, W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;move TEMP1 into W</a:t>
            </a:r>
            <a:r>
              <a:rPr lang="en-US" sz="1600">
                <a:latin typeface="Arial" charset="0"/>
              </a:rPr>
              <a:t>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movf     TEMP1, TEMP2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Incorrect Syntax</a:t>
            </a:r>
            <a:endParaRPr lang="en-US" sz="16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swapf    TEMP1, F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;Swap 4-bit nibbles of TEMP1</a:t>
            </a:r>
          </a:p>
          <a:p>
            <a:pPr>
              <a:lnSpc>
                <a:spcPct val="80000"/>
              </a:lnSpc>
            </a:pPr>
            <a:r>
              <a:rPr lang="en-US" sz="1600">
                <a:latin typeface="Arial" charset="0"/>
              </a:rPr>
              <a:t>swapf    TEMP1, W 	</a:t>
            </a:r>
            <a:r>
              <a:rPr lang="en-US" sz="1600">
                <a:solidFill>
                  <a:srgbClr val="058795"/>
                </a:solidFill>
                <a:latin typeface="Arial" charset="0"/>
              </a:rPr>
              <a:t>;Move TEMP1 to W, swap nibbles, leave TEMP1 unchanged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457200" y="1066800"/>
            <a:ext cx="8382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clrw   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Clear W register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clrf   f    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Clear f register</a:t>
            </a:r>
            <a:r>
              <a:rPr lang="en-US" sz="2500">
                <a:solidFill>
                  <a:srgbClr val="A50021"/>
                </a:solidFill>
                <a:cs typeface="Arial" charset="0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movlw  k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move literal value k to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movwf  f	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move W to f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movf  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move f to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swapf  f, F(W)	</a:t>
            </a:r>
            <a:r>
              <a:rPr lang="en-US" sz="2500">
                <a:cs typeface="Arial" charset="0"/>
              </a:rPr>
              <a:t>;</a:t>
            </a:r>
            <a:r>
              <a:rPr lang="en-US">
                <a:cs typeface="Arial" charset="0"/>
              </a:rPr>
              <a:t> swap nibbles of f, putting result in F or W</a:t>
            </a:r>
            <a:endParaRPr lang="en-US" sz="25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6096000" y="1219200"/>
            <a:ext cx="2743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300">
                <a:cs typeface="Arial" charset="0"/>
              </a:rPr>
              <a:t>STATUS bits: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clrw, clrf, movf: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Z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solidFill>
                  <a:srgbClr val="000099"/>
                </a:solidFill>
                <a:cs typeface="Arial" charset="0"/>
              </a:rPr>
              <a:t>movlw, movwf, swapf:</a:t>
            </a:r>
            <a:r>
              <a:rPr lang="en-US">
                <a:solidFill>
                  <a:srgbClr val="A50021"/>
                </a:solidFill>
                <a:cs typeface="Arial" charset="0"/>
              </a:rPr>
              <a:t> none</a:t>
            </a:r>
            <a:endParaRPr lang="en-US" sz="23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2867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0EC2FA-45E7-C548-A47E-3F5104A97060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617DEB-228C-7943-BD67-4E165220DA1D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Single Bit Manipulation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124200"/>
            <a:ext cx="7772400" cy="2286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200">
                <a:latin typeface="Arial" charset="0"/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bcf	PORTB, 0		</a:t>
            </a:r>
            <a:r>
              <a:rPr lang="en-US" sz="2200">
                <a:solidFill>
                  <a:srgbClr val="058795"/>
                </a:solidFill>
                <a:latin typeface="Arial" charset="0"/>
              </a:rPr>
              <a:t>;Clear bit 0 off PORTB</a:t>
            </a:r>
          </a:p>
          <a:p>
            <a:pPr>
              <a:lnSpc>
                <a:spcPct val="90000"/>
              </a:lnSpc>
            </a:pPr>
            <a:r>
              <a:rPr lang="en-US" sz="2200">
                <a:latin typeface="Arial" charset="0"/>
              </a:rPr>
              <a:t>bsf	STATUS, C		</a:t>
            </a:r>
            <a:r>
              <a:rPr lang="en-US" sz="2200">
                <a:solidFill>
                  <a:srgbClr val="058795"/>
                </a:solidFill>
                <a:latin typeface="Arial" charset="0"/>
              </a:rPr>
              <a:t>;Set the Carry bit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57200" y="10668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800">
                <a:solidFill>
                  <a:srgbClr val="A50021"/>
                </a:solidFill>
                <a:cs typeface="Arial" charset="0"/>
              </a:rPr>
              <a:t>bcf  f,b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200">
                <a:cs typeface="Arial" charset="0"/>
              </a:rPr>
              <a:t>Operation: Clear bit b of register f, where b=0 to 7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800">
                <a:solidFill>
                  <a:srgbClr val="A50021"/>
                </a:solidFill>
                <a:cs typeface="Arial" charset="0"/>
              </a:rPr>
              <a:t>bsf  f,b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200">
                <a:cs typeface="Arial" charset="0"/>
              </a:rPr>
              <a:t>Operation: Set bit b of register f, where b=0 to 7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7010400" y="1219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none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0727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563B27-974C-4549-B45D-EC0C09FC4D7B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cblock</a:t>
            </a:r>
            <a:r>
              <a:rPr lang="en-US" dirty="0" smtClean="0">
                <a:ea typeface="+mn-ea"/>
                <a:cs typeface="+mn-cs"/>
              </a:rPr>
              <a:t>	0x30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clrw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x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movlw</a:t>
            </a:r>
            <a:r>
              <a:rPr lang="en-US" dirty="0" smtClean="0">
                <a:ea typeface="+mn-ea"/>
                <a:cs typeface="+mn-cs"/>
              </a:rPr>
              <a:t>	0xFE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movwf</a:t>
            </a:r>
            <a:r>
              <a:rPr lang="en-US" dirty="0" smtClean="0">
                <a:ea typeface="+mn-ea"/>
                <a:cs typeface="+mn-cs"/>
              </a:rPr>
              <a:t>	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swapf</a:t>
            </a:r>
            <a:r>
              <a:rPr lang="en-US" dirty="0" smtClean="0">
                <a:ea typeface="+mn-ea"/>
                <a:cs typeface="+mn-cs"/>
              </a:rPr>
              <a:t>	y,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bcf</a:t>
            </a:r>
            <a:r>
              <a:rPr lang="en-US" dirty="0" smtClean="0">
                <a:ea typeface="+mn-ea"/>
                <a:cs typeface="+mn-cs"/>
              </a:rPr>
              <a:t>	y, 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bsf</a:t>
            </a:r>
            <a:r>
              <a:rPr lang="en-US" dirty="0" smtClean="0">
                <a:ea typeface="+mn-ea"/>
                <a:cs typeface="+mn-cs"/>
              </a:rPr>
              <a:t>	x, 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movf</a:t>
            </a:r>
            <a:r>
              <a:rPr lang="en-US" dirty="0" smtClean="0">
                <a:ea typeface="+mn-ea"/>
                <a:cs typeface="+mn-cs"/>
              </a:rPr>
              <a:t>	y, W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D2720B-ED08-2843-A195-0E2B8BA49D0B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904CF-7B49-1940-89E8-830AF608B57E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clrw</a:t>
            </a:r>
            <a:r>
              <a:rPr lang="en-US" dirty="0" smtClean="0">
                <a:ea typeface="+mn-ea"/>
                <a:cs typeface="+mn-cs"/>
              </a:rPr>
              <a:t>		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0x00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x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x = W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0x00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movlw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0xFE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0xFE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movwf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y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y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W =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0xFE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swapf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y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F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Swap nibbles of y  y = 0xEF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bcf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y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3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Clear bit 3 of y = 1110 </a:t>
            </a:r>
            <a:r>
              <a:rPr lang="en-US" u="sng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  <a:sym typeface="Wingdings" pitchFamily="2" charset="2"/>
            </a:endParaRPr>
          </a:p>
          <a:p>
            <a:pPr marL="0" indent="0">
              <a:buFont typeface="Wingdings" pitchFamily="1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 y = 1110 </a:t>
            </a:r>
            <a:r>
              <a:rPr lang="en-US" u="sng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111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 = 0xE7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bsf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x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3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Set bit 3 of x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		 x = 0000 </a:t>
            </a:r>
            <a:r>
              <a:rPr lang="en-US" u="sng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000</a:t>
            </a:r>
            <a:r>
              <a:rPr lang="en-US" baseline="-25000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2</a:t>
            </a:r>
            <a:r>
              <a:rPr lang="en-US" dirty="0" smtClean="0"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= 0x08</a:t>
            </a:r>
            <a:r>
              <a:rPr lang="en-US" dirty="0" smtClean="0">
                <a:ea typeface="+mn-ea"/>
                <a:cs typeface="+mn-cs"/>
              </a:rPr>
              <a:t>	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movf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	y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W	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  <a:sym typeface="Wingdings" pitchFamily="2" charset="2"/>
              </a:rPr>
              <a:t> W = y = 0xE7</a:t>
            </a:r>
            <a:endParaRPr lang="en-US" dirty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buFont typeface="Wingdings" pitchFamily="1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2CD2C7-E025-9E4F-8B73-BB6E59B6DADB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9B1E00-FFCB-F243-86D6-76342BEF37E3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CB28D-0222-FF46-867D-1825EBCD8470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Increment/Decrement/</a:t>
            </a:r>
            <a:br>
              <a:rPr lang="en-US" sz="4000">
                <a:latin typeface="Garamond" charset="0"/>
              </a:rPr>
            </a:br>
            <a:r>
              <a:rPr lang="en-US" sz="4000">
                <a:latin typeface="Garamond" charset="0"/>
              </a:rPr>
              <a:t>Complement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153400" cy="2667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;Increment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incf   TEMP1, W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;W &lt;- TEMP1+1; TEMP1 unchanged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decf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;Decrement TEMP1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comf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;Change 0s and 1s to 1s and 0s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81000" y="1905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incf     f, F(W)		</a:t>
            </a:r>
            <a:r>
              <a:rPr lang="en-US" sz="2100">
                <a:cs typeface="Arial" charset="0"/>
              </a:rPr>
              <a:t>; increment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decf    f, F(W)		</a:t>
            </a:r>
            <a:r>
              <a:rPr lang="en-US" sz="2100">
                <a:cs typeface="Arial" charset="0"/>
              </a:rPr>
              <a:t>;decrement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comf   f, F(W)		</a:t>
            </a:r>
            <a:r>
              <a:rPr lang="en-US" sz="2100">
                <a:cs typeface="Arial" charset="0"/>
              </a:rPr>
              <a:t>;complement f, putting result in F or W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7086600" y="31242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	  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482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B1AB0A-DBA5-6C4C-A0D9-BF49CAEE67F1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20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69E862-75C6-0D40-8E49-D5F5947A0AB1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Addition/Subtraction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352800"/>
            <a:ext cx="79248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&lt;= 5+W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addwf   TEMP1, F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&lt;- TEMP1+W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sublw   5	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W &lt;= 5-W (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not W &lt;= W-5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subwf   TEMP1, F 	</a:t>
            </a:r>
            <a:r>
              <a:rPr lang="en-US" sz="1800">
                <a:solidFill>
                  <a:srgbClr val="058795"/>
                </a:solidFill>
                <a:latin typeface="Arial" charset="0"/>
              </a:rPr>
              <a:t>; TEMP1 &lt;= TEMP1 - W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28600" y="1219200"/>
            <a:ext cx="8763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addlw    k		</a:t>
            </a:r>
            <a:r>
              <a:rPr lang="en-US" sz="2100">
                <a:cs typeface="Arial" charset="0"/>
              </a:rPr>
              <a:t>;add literal value k into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addwf    f, F(W)		</a:t>
            </a:r>
            <a:r>
              <a:rPr lang="en-US" sz="2100">
                <a:cs typeface="Arial" charset="0"/>
              </a:rPr>
              <a:t>;add w and f, putting result in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sublw    k		</a:t>
            </a:r>
            <a:r>
              <a:rPr lang="en-US" sz="2100">
                <a:cs typeface="Arial" charset="0"/>
              </a:rPr>
              <a:t>;subtract W from literal value k, putting 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cs typeface="Arial" charset="0"/>
              </a:rPr>
              <a:t>				;result in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100">
                <a:solidFill>
                  <a:srgbClr val="A50021"/>
                </a:solidFill>
                <a:cs typeface="Arial" charset="0"/>
              </a:rPr>
              <a:t>subwf    f, F(W)		</a:t>
            </a:r>
            <a:r>
              <a:rPr lang="en-US" sz="2100">
                <a:cs typeface="Arial" charset="0"/>
              </a:rPr>
              <a:t>;subtract W from f, putting result in  F or W</a:t>
            </a:r>
          </a:p>
          <a:p>
            <a:pPr marL="342900" indent="-342900">
              <a:lnSpc>
                <a:spcPct val="95000"/>
              </a:lnSpc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endParaRPr lang="en-US" sz="2100">
              <a:cs typeface="Arial" charset="0"/>
            </a:endParaRP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7010400" y="3200400"/>
            <a:ext cx="1524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1600">
                <a:cs typeface="Arial" charset="0"/>
              </a:rPr>
              <a:t>STATUS bits: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sz="2500">
                <a:solidFill>
                  <a:srgbClr val="A50021"/>
                </a:solidFill>
                <a:cs typeface="Arial" charset="0"/>
              </a:rPr>
              <a:t> C, DC, Z</a:t>
            </a:r>
            <a:endParaRPr lang="en-US" sz="2800">
              <a:solidFill>
                <a:srgbClr val="A50021"/>
              </a:solidFill>
              <a:cs typeface="Arial" charset="0"/>
            </a:endParaRPr>
          </a:p>
        </p:txBody>
      </p:sp>
      <p:sp>
        <p:nvSpPr>
          <p:cNvPr id="36871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B5D9BF-5558-E04F-B259-99084A5B3666}" type="datetime1">
              <a:rPr lang="en-US" sz="1200">
                <a:latin typeface="Garamond" charset="0"/>
              </a:rPr>
              <a:pPr eaLnBrk="1" hangingPunct="1"/>
              <a:t>6/8/2016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Show the values of all changed registers after the following sequence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cblock</a:t>
            </a: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0x20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>
                <a:ea typeface="+mn-ea"/>
                <a:cs typeface="+mn-cs"/>
              </a:rPr>
              <a:t>endc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clrf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incf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varA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sublw</a:t>
            </a:r>
            <a:r>
              <a:rPr lang="en-US" dirty="0" smtClean="0">
                <a:ea typeface="+mn-ea"/>
                <a:cs typeface="+mn-cs"/>
              </a:rPr>
              <a:t>	0x0F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addwf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decf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comf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varB</a:t>
            </a:r>
            <a:r>
              <a:rPr lang="en-US" dirty="0" smtClean="0">
                <a:ea typeface="+mn-ea"/>
                <a:cs typeface="+mn-cs"/>
              </a:rPr>
              <a:t>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subwf</a:t>
            </a:r>
            <a:r>
              <a:rPr lang="en-US" dirty="0" smtClean="0">
                <a:ea typeface="+mn-ea"/>
                <a:cs typeface="+mn-cs"/>
              </a:rPr>
              <a:t>	</a:t>
            </a:r>
            <a:r>
              <a:rPr lang="en-US" dirty="0" err="1" smtClean="0">
                <a:ea typeface="+mn-ea"/>
                <a:cs typeface="+mn-cs"/>
              </a:rPr>
              <a:t>varC</a:t>
            </a:r>
            <a:r>
              <a:rPr lang="en-US" dirty="0" smtClean="0">
                <a:ea typeface="+mn-ea"/>
                <a:cs typeface="+mn-cs"/>
              </a:rPr>
              <a:t>, F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96F625-470A-1C4C-B904-23182E463815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3BF52-7EAB-C047-87CE-39FE1D6C3F31}" type="slidenum">
              <a:rPr lang="en-US" sz="1200">
                <a:latin typeface="Garamond" charset="0"/>
              </a:rPr>
              <a:pPr/>
              <a:t>29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E6BC2F-8DFB-C54D-8F7B-13C31A6A4A14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Overview of Microcontrollers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0"/>
            <a:ext cx="8040688" cy="72231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1800">
                <a:latin typeface="Arial" charset="0"/>
              </a:rPr>
              <a:t>Basically, a microcontroller is a device which integrates a number of the components of a microprocessor system onto a single microchip.</a:t>
            </a:r>
          </a:p>
        </p:txBody>
      </p:sp>
      <p:pic>
        <p:nvPicPr>
          <p:cNvPr id="6150" name="Picture 6" descr="micro01diag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7035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2763" y="5835650"/>
            <a:ext cx="7418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cs typeface="Arial" charset="0"/>
              </a:rPr>
              <a:t>Reference: http://mic.unn.ac.uk/miclearning/modules/micros/ch1/micro01notes.html#1.4</a:t>
            </a:r>
          </a:p>
        </p:txBody>
      </p:sp>
      <p:pic>
        <p:nvPicPr>
          <p:cNvPr id="6152" name="Picture 8" descr="micro01diag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40213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9FFFC7-E76D-E44B-B115-C72B5F21B5C3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varA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varA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varB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clrf		varC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0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incf		varA,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varA + 1 = 1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sublw		0x0F	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 = 0x0F – W = 0x0F –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					= 0x0E</a:t>
            </a:r>
            <a:endParaRPr lang="en-US" sz="2600">
              <a:latin typeface="Arial" charset="0"/>
              <a:sym typeface="Wingdings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addwf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+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decf		varB,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varB = varB – 1 = 0x0D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comf		varB, W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W= ~varB = ~0x0D = 0xF2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subwf		varC, F	</a:t>
            </a:r>
            <a:r>
              <a:rPr lang="en-US" sz="2600">
                <a:solidFill>
                  <a:srgbClr val="FF0000"/>
                </a:solidFill>
                <a:latin typeface="Arial" charset="0"/>
                <a:sym typeface="Wingdings" charset="0"/>
              </a:rPr>
              <a:t> varC = varC – W = 0x0E</a:t>
            </a:r>
            <a:endParaRPr lang="en-US" sz="2600"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0C024F-FE12-3541-AFA3-7B30A3980FA5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21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B574D9-1AB6-BF4D-8F73-8694624B6C82}" type="slidenum">
              <a:rPr lang="en-US" sz="1200">
                <a:latin typeface="Garamond" charset="0"/>
              </a:rPr>
              <a:pPr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smtClean="0">
                <a:latin typeface="Arial" charset="0"/>
              </a:rPr>
              <a:t>Continue discussing </a:t>
            </a:r>
            <a:r>
              <a:rPr lang="en-US" dirty="0">
                <a:latin typeface="Arial" charset="0"/>
              </a:rPr>
              <a:t>PIC instruction set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4 due 1:00 PM Thursday, 6/9</a:t>
            </a:r>
          </a:p>
          <a:p>
            <a:pPr lvl="1"/>
            <a:r>
              <a:rPr lang="en-US" dirty="0">
                <a:latin typeface="Arial" charset="0"/>
              </a:rPr>
              <a:t>Exam 2: Monday, 6/13</a:t>
            </a:r>
          </a:p>
          <a:p>
            <a:pPr lvl="2"/>
            <a:r>
              <a:rPr lang="en-US" dirty="0">
                <a:latin typeface="Arial" charset="0"/>
              </a:rPr>
              <a:t>Will again be allowed one 8.5” x 11” note sheet, calculator</a:t>
            </a:r>
          </a:p>
          <a:p>
            <a:pPr lvl="2"/>
            <a:r>
              <a:rPr lang="en-US" dirty="0">
                <a:latin typeface="Arial" charset="0"/>
              </a:rPr>
              <a:t>Instruction list provided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0125BF-DBBB-1444-815E-82BBB3B68F19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FE9541-42E4-234F-8509-01C1C4C942AB}" type="slidenum">
              <a:rPr lang="en-US" sz="1200">
                <a:latin typeface="Garamond" charset="0"/>
              </a:rPr>
              <a:pPr/>
              <a:t>31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Processor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Usually general-purpose but can be app-specific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On-chip memory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Often RAM for data, EEPROM/Flash for code</a:t>
            </a:r>
          </a:p>
          <a:p>
            <a:pPr>
              <a:buFont typeface="Wingdings" pitchFamily="1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Integrated peripherals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Common peripherals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Parallel I/O port(s)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Clock generator(s)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Timers/event counters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Special-purpose devices such as: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Analog-to-digital converter (sensor inputs)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Mixed signal components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Serial port + other serial interfaces (SPI, USB)</a:t>
            </a:r>
          </a:p>
          <a:p>
            <a:pPr lvl="2">
              <a:buFont typeface="Wingdings" pitchFamily="1" charset="2"/>
              <a:buChar char="n"/>
              <a:defRPr/>
            </a:pPr>
            <a:r>
              <a:rPr lang="en-US" dirty="0" smtClean="0"/>
              <a:t>Ethernet</a:t>
            </a:r>
          </a:p>
          <a:p>
            <a:pPr lvl="2">
              <a:buFont typeface="Wingdings" pitchFamily="1" charset="2"/>
              <a:buChar char="n"/>
              <a:defRPr/>
            </a:pPr>
            <a:endParaRPr lang="en-US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E13679-13AD-4141-B4F8-1394CF8704C4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670CC6-C00D-0A40-B296-BB9EC3A04F9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Microcontroller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Benefits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Typically low-power/low-cost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Target for embedded 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Easily programmable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Simple ISAs (RISC processors)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Use of development kits simplifies process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Limitations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Small storage space (registers, memory)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Restricted instruction set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May be required to multiplex pins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 typically used for high performance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FD7006-EA87-8D4A-AC06-DD6B9823493A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5DCBA5-EE26-F846-805C-971FD3B12D7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microcontrollers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Manufactured by Microchip Technology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High performance/low cost for embedded applications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Work strictly with 8-bit data*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*unless you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re using one of the newer 16- or 32-bit ones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Varying complexity, characterized by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Interfaces supported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SPI, I</a:t>
            </a:r>
            <a:r>
              <a:rPr lang="en-US" sz="1900" baseline="30000">
                <a:latin typeface="Arial" charset="0"/>
              </a:rPr>
              <a:t>2</a:t>
            </a:r>
            <a:r>
              <a:rPr lang="en-US" sz="1900">
                <a:latin typeface="Arial" charset="0"/>
              </a:rPr>
              <a:t>C, Ethernet, etc.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Number of instructions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Anywhere from ~35 to ~80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Amount of internal memory available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Internal modules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Capture, compare, timers, etc.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B2521C-9DDA-D64E-A7C0-16EF738CB6B6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2ACD47-B157-384D-A9FB-13B79885AA3A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aramond" charset="0"/>
              </a:rPr>
              <a:t>PIC16F1829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Mid-range PIC microcontroller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49 different instructions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Interrupt capability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Arial" charset="0"/>
              </a:rPr>
              <a:t>Direct, indirect, relative addressing mode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Low Power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650nA @ 32KHz, 1.8V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Peripheral Features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Up to 17 I/O pins with individual direction control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10-bit A/D converter </a:t>
            </a:r>
          </a:p>
          <a:p>
            <a:pPr lvl="1">
              <a:lnSpc>
                <a:spcPct val="90000"/>
              </a:lnSpc>
            </a:pPr>
            <a:r>
              <a:rPr lang="en-US" sz="1900">
                <a:latin typeface="Arial" charset="0"/>
              </a:rPr>
              <a:t>8/16-bit timer/counters</a:t>
            </a:r>
          </a:p>
          <a:p>
            <a:pPr>
              <a:lnSpc>
                <a:spcPct val="90000"/>
              </a:lnSpc>
            </a:pPr>
            <a:r>
              <a:rPr lang="en-US" sz="2100">
                <a:latin typeface="Arial" charset="0"/>
              </a:rPr>
              <a:t>Special Microcontroller Features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Internal/external oscillator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Power saving sleep mode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High Endurance Flash/EEPROM cell</a:t>
            </a:r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4765E37-FFA1-084F-90B7-06E9386B170D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57D7DE-BE5C-324D-8BB3-57FC66C148CD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Lecture 19</a:t>
            </a:r>
            <a:endParaRPr 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C3D314-A637-8C4C-BE60-318D69578A48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Block Diagram </a:t>
            </a:r>
          </a:p>
        </p:txBody>
      </p:sp>
      <p:sp>
        <p:nvSpPr>
          <p:cNvPr id="1126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A34A9-FE59-FB44-B95D-5413501ADCA0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990600"/>
            <a:ext cx="71469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PIC16F1829 CPU Block Diagram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AB11C5-2F25-524C-A1C6-A7A516B2D999}" type="datetime1">
              <a:rPr lang="en-US" sz="1200" smtClean="0">
                <a:latin typeface="Garamond" charset="0"/>
              </a:rPr>
              <a:t>6/8/2016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Lecture 19</a:t>
            </a:r>
            <a:endParaRPr lang="en-US" alt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25731-F050-A441-B132-CD1E0D4F616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898525"/>
            <a:ext cx="4572000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7486</TotalTime>
  <Words>1334</Words>
  <Application>Microsoft Office PowerPoint</Application>
  <PresentationFormat>On-screen Show (4:3)</PresentationFormat>
  <Paragraphs>422</Paragraphs>
  <Slides>31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Edge</vt:lpstr>
      <vt:lpstr>EECE.3170 Microprocessor Systems Design I</vt:lpstr>
      <vt:lpstr>Lecture outline</vt:lpstr>
      <vt:lpstr>Overview of Microcontrollers</vt:lpstr>
      <vt:lpstr>Microcontroller features</vt:lpstr>
      <vt:lpstr>Microcontroller features</vt:lpstr>
      <vt:lpstr>PIC microcontrollers</vt:lpstr>
      <vt:lpstr>PIC16F1829</vt:lpstr>
      <vt:lpstr>PIC16F1829 Block Diagram </vt:lpstr>
      <vt:lpstr>PIC16F1829 CPU Block Diagram</vt:lpstr>
      <vt:lpstr>PIC16F1829 Pinout</vt:lpstr>
      <vt:lpstr>Harvard vs Von Neumann</vt:lpstr>
      <vt:lpstr>Program Memory Space</vt:lpstr>
      <vt:lpstr>Data Memory Map</vt:lpstr>
      <vt:lpstr>Core registers</vt:lpstr>
      <vt:lpstr>PCL and PCLATH</vt:lpstr>
      <vt:lpstr>STATUS register</vt:lpstr>
      <vt:lpstr>Stack</vt:lpstr>
      <vt:lpstr>PIC16F1829 Instructions</vt:lpstr>
      <vt:lpstr>PIC16F1829 Instructions (cont.)</vt:lpstr>
      <vt:lpstr>RAM variables</vt:lpstr>
      <vt:lpstr>PowerPoint Presentation</vt:lpstr>
      <vt:lpstr>PowerPoint Presentation</vt:lpstr>
      <vt:lpstr>Clear/Move</vt:lpstr>
      <vt:lpstr>Single Bit Manipulation</vt:lpstr>
      <vt:lpstr>Example</vt:lpstr>
      <vt:lpstr>Example solution</vt:lpstr>
      <vt:lpstr>Increment/Decrement/ Complement</vt:lpstr>
      <vt:lpstr>Addition/Subtraction</vt:lpstr>
      <vt:lpstr>Example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J. Geiger</cp:lastModifiedBy>
  <cp:revision>1726</cp:revision>
  <dcterms:created xsi:type="dcterms:W3CDTF">2006-04-03T05:03:01Z</dcterms:created>
  <dcterms:modified xsi:type="dcterms:W3CDTF">2016-06-08T16:22:54Z</dcterms:modified>
</cp:coreProperties>
</file>