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89" r:id="rId4"/>
    <p:sldId id="390" r:id="rId5"/>
    <p:sldId id="391" r:id="rId6"/>
    <p:sldId id="392" r:id="rId7"/>
    <p:sldId id="393" r:id="rId8"/>
    <p:sldId id="384" r:id="rId9"/>
    <p:sldId id="385" r:id="rId10"/>
    <p:sldId id="386" r:id="rId11"/>
    <p:sldId id="387" r:id="rId12"/>
    <p:sldId id="388" r:id="rId13"/>
    <p:sldId id="364" r:id="rId14"/>
    <p:sldId id="381" r:id="rId15"/>
    <p:sldId id="372" r:id="rId16"/>
    <p:sldId id="373" r:id="rId17"/>
    <p:sldId id="383" r:id="rId18"/>
    <p:sldId id="374" r:id="rId19"/>
    <p:sldId id="375" r:id="rId20"/>
    <p:sldId id="376" r:id="rId21"/>
    <p:sldId id="377" r:id="rId22"/>
    <p:sldId id="378" r:id="rId23"/>
    <p:sldId id="382" r:id="rId24"/>
    <p:sldId id="379" r:id="rId25"/>
    <p:sldId id="324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C1EA1574-9324-B64A-89A4-96B7860AB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8F3C768B-16F5-994A-BEE8-4CBAC3877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B1AE4A-E55D-E641-B125-5E84B33AE037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04E77-BF93-A74A-8704-08E8265D5AAE}" type="datetime1">
              <a:rPr lang="en-US" smtClean="0"/>
              <a:t>4/15/2016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6AC69-382E-CF44-8584-8B9816D2B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89EBE-D8F7-8C43-AB18-1819739C86BA}" type="datetime1">
              <a:rPr lang="en-US" smtClean="0"/>
              <a:t>4/15/2016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C8D83-FE36-C64A-B1B8-DA2E39430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566EC-921D-7F46-8D1A-B0B4C3D3B82C}" type="datetime1">
              <a:rPr lang="en-US" smtClean="0"/>
              <a:t>4/15/2016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1CCF3-23BF-0B4A-B307-BBE4480D2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FC723-6CC0-464A-ABCB-076A2777F790}" type="datetime1">
              <a:rPr lang="en-US" smtClean="0"/>
              <a:t>4/15/2016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403EB-B4B6-9D4C-9524-663C2A154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032EE-437C-F64E-8462-3E48C2093C71}" type="datetime1">
              <a:rPr lang="en-US" smtClean="0"/>
              <a:t>4/15/2016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399B8-3BE3-924C-890B-AC3327EAC6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4FBB9-FC59-0C4D-863F-E14B25603A31}" type="datetime1">
              <a:rPr lang="en-US" smtClean="0"/>
              <a:t>4/15/2016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8497-999D-F14E-AEE3-6ABD11313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0E27D-38EE-174E-A143-09C81A8FA8FD}" type="datetime1">
              <a:rPr lang="en-US" smtClean="0"/>
              <a:t>4/15/2016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2E1B7-8CBC-724C-A048-83D3EFB70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BAB7A-6423-8C4E-8F23-00B31F715E7E}" type="datetime1">
              <a:rPr lang="en-US" smtClean="0"/>
              <a:t>4/15/2016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30921-46BA-A840-BE5C-0C0247BBF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87BD-0A77-9F40-BD58-E82C716C1278}" type="datetime1">
              <a:rPr lang="en-US" smtClean="0"/>
              <a:t>4/15/2016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63498-5383-D14A-ACBE-39619539B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7914B-D518-B543-96BB-59E3A3C125E4}" type="datetime1">
              <a:rPr lang="en-US" smtClean="0"/>
              <a:t>4/15/2016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CDC15-0435-8142-8CF3-897CF7CFF7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44F51-0513-8E48-927B-29FCB517ACBB}" type="datetime1">
              <a:rPr lang="en-US" smtClean="0"/>
              <a:t>4/15/2016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68BA3-882D-5041-B793-DB3204FC0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3A4B3-A617-8640-AD65-373D50F25920}" type="datetime1">
              <a:rPr lang="en-US" smtClean="0"/>
              <a:t>4/15/2016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A0E04-044D-7F49-A0BF-F6726B31C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AF3E0-D449-F14B-8E44-AD8A5AB113A4}" type="datetime1">
              <a:rPr lang="en-US" smtClean="0"/>
              <a:t>4/15/2016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3EA0-44EA-D745-ABF3-C92249D92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97553EFD-66BE-1E4B-83F3-FC783C980B9B}" type="datetime1">
              <a:rPr lang="en-US" smtClean="0"/>
              <a:t>4/15/2016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741E4AB8-CDE5-D443-BC1F-E501D3CE70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21" r:id="rId2"/>
    <p:sldLayoutId id="2147485122" r:id="rId3"/>
    <p:sldLayoutId id="2147485123" r:id="rId4"/>
    <p:sldLayoutId id="2147485124" r:id="rId5"/>
    <p:sldLayoutId id="2147485125" r:id="rId6"/>
    <p:sldLayoutId id="2147485126" r:id="rId7"/>
    <p:sldLayoutId id="2147485127" r:id="rId8"/>
    <p:sldLayoutId id="2147485128" r:id="rId9"/>
    <p:sldLayoutId id="2147485129" r:id="rId10"/>
    <p:sldLayoutId id="2147485130" r:id="rId11"/>
    <p:sldLayoutId id="2147485131" r:id="rId12"/>
    <p:sldLayoutId id="214748513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Continue with PIC example programs: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Interrupts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timeline</a:t>
            </a:r>
          </a:p>
        </p:txBody>
      </p:sp>
      <p:sp>
        <p:nvSpPr>
          <p:cNvPr id="17411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Shows time dedicated to two potential recurring interrupts + main program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Interrupt service routines (ISRs)</a:t>
            </a:r>
            <a:r>
              <a:rPr lang="en-US">
                <a:latin typeface="Arial" charset="0"/>
              </a:rPr>
              <a:t> kept relatively short</a:t>
            </a:r>
          </a:p>
          <a:p>
            <a:pPr lvl="1"/>
            <a:r>
              <a:rPr lang="en-US">
                <a:latin typeface="Arial" charset="0"/>
              </a:rPr>
              <a:t>Functions used to handle interrupts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39F5A-3F61-EB4A-B2C4-0B10F39615CE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35286-F842-CB46-9775-FB2313A7DCF6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pic>
        <p:nvPicPr>
          <p:cNvPr id="17415" name="Picture 6" descr="FG12_001_01350264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5850" y="1143000"/>
            <a:ext cx="6972300" cy="2417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interrupt processing</a:t>
            </a:r>
          </a:p>
        </p:txBody>
      </p:sp>
      <p:sp>
        <p:nvSpPr>
          <p:cNvPr id="1843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Decide whether or not to service</a:t>
            </a:r>
          </a:p>
          <a:p>
            <a:pPr marL="936625" lvl="1" indent="-609600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Steps for doing so are processor-dependent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If servicing: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Complete current instruction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PC (or IP)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Need to know where to return after servicing interrupt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ISR is like a function, but you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explicitly call it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processor state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Registers, condition codes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Jump to start of ISR</a:t>
            </a:r>
            <a:endParaRPr lang="en-US" sz="2400" i="1">
              <a:solidFill>
                <a:schemeClr val="hlink"/>
              </a:solidFill>
              <a:latin typeface="Arial" charset="0"/>
            </a:endParaRP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Actually handle interrupt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Return from interrupt</a:t>
            </a:r>
          </a:p>
          <a:p>
            <a:pPr marL="609600" indent="-609600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DCD9A4-35E5-BE46-A75D-A9608F958E91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84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29A41-8821-974F-880E-587187BA9788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Interrupt/exception vector:</a:t>
            </a:r>
            <a:r>
              <a:rPr lang="en-US" dirty="0">
                <a:latin typeface="Arial" charset="0"/>
              </a:rPr>
              <a:t> starting address of service routine</a:t>
            </a:r>
          </a:p>
          <a:p>
            <a:r>
              <a:rPr lang="en-US" dirty="0" smtClean="0">
                <a:latin typeface="Arial" charset="0"/>
              </a:rPr>
              <a:t>Typically </a:t>
            </a:r>
            <a:r>
              <a:rPr lang="en-US" dirty="0">
                <a:latin typeface="Arial" charset="0"/>
              </a:rPr>
              <a:t>stored in vector table</a:t>
            </a:r>
          </a:p>
          <a:p>
            <a:pPr lvl="1"/>
            <a:r>
              <a:rPr lang="en-US" dirty="0">
                <a:latin typeface="Arial" charset="0"/>
              </a:rPr>
              <a:t>Often in lowest memory range (start at address 0)</a:t>
            </a:r>
          </a:p>
          <a:p>
            <a:pPr lvl="1"/>
            <a:r>
              <a:rPr lang="en-US" dirty="0">
                <a:latin typeface="Arial" charset="0"/>
              </a:rPr>
              <a:t>Some vectors dedicated to specific exceptions/interrupts</a:t>
            </a:r>
          </a:p>
          <a:p>
            <a:pPr lvl="2"/>
            <a:r>
              <a:rPr lang="en-US" dirty="0" smtClean="0">
                <a:latin typeface="Arial" charset="0"/>
              </a:rPr>
              <a:t>Depends on complexity of processor</a:t>
            </a:r>
          </a:p>
          <a:p>
            <a:pPr lvl="2"/>
            <a:r>
              <a:rPr lang="en-US" dirty="0" smtClean="0">
                <a:latin typeface="Arial" charset="0"/>
              </a:rPr>
              <a:t>Examples</a:t>
            </a:r>
            <a:r>
              <a:rPr lang="en-US" dirty="0">
                <a:latin typeface="Arial" charset="0"/>
              </a:rPr>
              <a:t>: divide by 0, page fault, alignment error</a:t>
            </a:r>
          </a:p>
          <a:p>
            <a:pPr lvl="1"/>
            <a:r>
              <a:rPr lang="en-US" dirty="0">
                <a:latin typeface="Arial" charset="0"/>
              </a:rPr>
              <a:t>Range allowed for user-defined interrupts as well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28F4F7-A34F-2E4F-9E04-C3F2905698DD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D7EE5E-ADDF-7E4B-8D05-EFDDBADA6334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Interrupts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PIC controllers allow both internal and external interrupts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Single interrupt service routine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Must determine interrupt cause, then handle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Code addresses handled slightly differently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Processor goes to address 0 on reset, 4 on interrupt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Reset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main program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Interrupt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ISR</a:t>
            </a:r>
          </a:p>
          <a:p>
            <a:pPr lvl="2">
              <a:lnSpc>
                <a:spcPct val="80000"/>
              </a:lnSpc>
            </a:pPr>
            <a:endParaRPr lang="en-US" sz="17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Code from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 	Org 0x0		;Reset Vector starts at 0x0000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bra Start	;main code execution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Org 0x0004	;Interrupt Vector starts at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		;  address 0x0004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goto ISR</a:t>
            </a:r>
            <a:endParaRPr lang="en-US" sz="230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DD372D-21F0-A442-8A34-8273918CFCFD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78C7CA-1968-C04D-8AFE-70E9021BC68E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setup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Need to enable necessary interrupts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GIE bit in INTCON register: global interrupt enable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0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rolls over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(goes from 255 to 0)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Set TMR0IE bit in INTCON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Switch is pressed (pin RA2 goes from high to low)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Interrupt on negative edge change in port A, pin 2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IOCIF flag in INTCON: general enable for interrupt on change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Bit 2 in IOCAN register: negative edge interrupt for port A, pin 2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Flags set when interrupt occurs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TMR0IF in INTCON for Timer 0 interrupt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Bit 2 of IOCAF register for switch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IOCAF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Arial" charset="0"/>
              </a:rPr>
              <a:t>checking for interrupt on change in port A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Software </a:t>
            </a:r>
            <a:r>
              <a:rPr lang="en-US" sz="2200" u="sng">
                <a:latin typeface="Arial" charset="0"/>
              </a:rPr>
              <a:t>must</a:t>
            </a:r>
            <a:r>
              <a:rPr lang="en-US" sz="2200">
                <a:latin typeface="Arial" charset="0"/>
              </a:rPr>
              <a:t> clear flags, or interrupts repeatedly occur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FFE019-BE3C-784B-8C1C-E0275763A9A2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1C5562-BAF4-5F46-96CF-EB26DA80AA29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(1/3)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SWITCH  PORTA, 2   ;pin where SW1 is connected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PULL_UPS           ;if this is uncommented, JP5 can be pulled out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LED_RIGHT   0xFF   ;keep track of LED 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LED_LEFT    0x00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cblock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0x70                ;shared memory accessible from all banks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Delay1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endc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                            ;Reset Vector starts at 0x0000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Start               ;main code execution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0x0004                         ;Interrupt Vector starts at address 0x0004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ISR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OSCCON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b'00111000'        ;set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clock speed FO 500KHz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OSCCON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TRISA, RA2         ;switch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ANSELA             ;bank3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ANSELA, RA2        ;digital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;can reference pins by position or name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3076F5-36B8-9042-A63B-EA6B895497B2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56B169-1505-5646-BDE5-46EAED38A79E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(2/3)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;Configure the LEDs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TRISC  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TRISC               ;make all of PORTC an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               ;bank2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b'00001000'         ;start with DS4 lit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OPTION_REG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b'00000111'         ;1:256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OPTION_REG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TMR0IE      ;enable the rollover interrupt to occur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;Setup interrupt-on-change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IOCIE       ;set global IOC enable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IOCAN               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IOCAN,  IOCAN2      ;when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GIE         ;must set GIE to allow any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42A6FD-B431-4644-8CE1-37AF3DB80E29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20CE31-87CF-A34B-BEB6-D79C8454E3EA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(3/3)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;set up pull up resistors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WPUA		;bank4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WPUA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2	;enable pull-up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OPTION_REG	;bank1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;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(clear)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global weak pull-up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bit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NOT_WPUEN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LED_RIGHT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LEDs start moving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Direction ;  to right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;Clear the RAM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Delay1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6A0669-1509-C043-98B2-D4099BB62336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AF188C-C95A-F24C-A225-B47930892892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Main loop, </a:t>
            </a:r>
            <a:r>
              <a:rPr lang="en-US" dirty="0" err="1" smtClean="0">
                <a:ea typeface="+mj-ea"/>
                <a:cs typeface="+mj-cs"/>
              </a:rPr>
              <a:t>debounce</a:t>
            </a:r>
            <a:r>
              <a:rPr lang="en-US" dirty="0" smtClean="0">
                <a:ea typeface="+mj-ea"/>
                <a:cs typeface="+mj-cs"/>
              </a:rPr>
              <a:t>, rotate LEDs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MainLoop: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MainLoop   ; Main program doesn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r>
              <a:rPr lang="en-US" altLang="ja-JP" sz="1400">
                <a:latin typeface="Courier New" charset="0"/>
                <a:cs typeface="Courier New" charset="0"/>
              </a:rPr>
              <a:t>t have to wait for timer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Debounce:			; Delay for ~5 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movlw           d'209'        	;(1/(500KHz/4))*209*3 = 5.016mS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movwf           Delay1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decfsz          Delay1, f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DebounceLoop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return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RotateRight: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lsrf           LATC, f      	;logical shift right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STATUS,C     	;did the bit rotate into the carry?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LATC,3	;yes, put it into bit 3.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RotateLeft: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lslf           LATC, f	;logical shift left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LATC, 4	;did it rotate out of the LED display?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 0	;yes, put in bit 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4105B1-AE6F-224D-8AE8-6FCCAA9A0291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E07C12-56D6-B948-AB69-5E13D6A8AE90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ISR: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IOCAF               	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2        ;check the interrupt-on-change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Service_SW1     ;switch was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Service_TMR0    ;Timer0 overflowed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Service_SW1: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 Clear flag without changing other IOCAF bits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andwf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f ;clearing this will also clear INTCON, IOCIF bit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call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;delay for 5ms and check switch again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PORTA               ;bank0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SWITCH              ;is it still held down?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;nope, exit the ISR back to the main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Direction, f        ;toggle direction state and save it back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;return to main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126AA2-9BDF-184D-8357-6681CF776FEE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EA1C0-F332-7B42-B1F9-D74727385830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7 due 4/20 by 1:00 PM</a:t>
            </a:r>
          </a:p>
          <a:p>
            <a:pPr lvl="1"/>
            <a:r>
              <a:rPr lang="en-US" dirty="0" smtClean="0"/>
              <a:t>HW 8: Working with </a:t>
            </a:r>
            <a:r>
              <a:rPr lang="en-US" dirty="0" err="1" smtClean="0"/>
              <a:t>PICkits</a:t>
            </a:r>
            <a:r>
              <a:rPr lang="en-US" dirty="0" smtClean="0"/>
              <a:t>—groups of up to 4 (3 preferred)</a:t>
            </a:r>
          </a:p>
          <a:p>
            <a:pPr lvl="2"/>
            <a:r>
              <a:rPr lang="en-US" dirty="0" smtClean="0"/>
              <a:t>Cannot check out kit without a group before 4/22</a:t>
            </a:r>
          </a:p>
          <a:p>
            <a:pPr lvl="2"/>
            <a:r>
              <a:rPr lang="en-US" dirty="0" smtClean="0"/>
              <a:t>Due 4/29 by 1:00 PM</a:t>
            </a:r>
          </a:p>
          <a:p>
            <a:pPr lvl="2"/>
            <a:r>
              <a:rPr lang="en-US" dirty="0" smtClean="0"/>
              <a:t>Will get extra points if HW submitted and </a:t>
            </a:r>
            <a:r>
              <a:rPr lang="en-US" dirty="0" err="1" smtClean="0"/>
              <a:t>PICkit</a:t>
            </a:r>
            <a:r>
              <a:rPr lang="en-US" dirty="0" smtClean="0"/>
              <a:t> returned early </a:t>
            </a:r>
          </a:p>
          <a:p>
            <a:pPr lvl="3"/>
            <a:r>
              <a:rPr lang="en-US" dirty="0" smtClean="0"/>
              <a:t>10% by 11:00 AM, Friday, 4/22</a:t>
            </a:r>
          </a:p>
          <a:p>
            <a:pPr lvl="3"/>
            <a:r>
              <a:rPr lang="en-US" dirty="0" smtClean="0"/>
              <a:t>5% by 1:00 PM, Monday, 4/25</a:t>
            </a:r>
          </a:p>
          <a:p>
            <a:pPr lvl="1"/>
            <a:r>
              <a:rPr lang="en-US" dirty="0" smtClean="0"/>
              <a:t>No lecture Monday (Patriots’ Day)</a:t>
            </a:r>
          </a:p>
          <a:p>
            <a:endParaRPr lang="en-US" dirty="0" smtClean="0"/>
          </a:p>
          <a:p>
            <a:r>
              <a:rPr lang="en-US" dirty="0" smtClean="0"/>
              <a:t>Review: Timer module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Today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lecture: interrupts</a:t>
            </a:r>
            <a:endParaRPr lang="en-US" altLang="ja-JP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8A0847-B1CA-E043-B168-FFAF5BBECB48}" type="datetime1">
              <a:rPr lang="en-US" sz="1200" smtClean="0"/>
              <a:pPr/>
              <a:t>4/15/2016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AE13C6-E60D-6647-A7D1-4BE56513567F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Service_TMR0: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INTCON, T0IF ; clear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LATC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LED_RIGHT ; check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subwf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Direction, w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STATUS, 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RotateRight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RotateLeft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                                 ;end code generation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635A38-3F64-6A4B-A7EB-D3B743CC738B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2F4FD6-856B-CD4C-9B89-85BF953D11B5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defines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htc.h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			//PIC hardware mapping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_XTAL_FREQ 500000		//Used by the XC8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(x) macro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DOWN               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UP                 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SWITCH              PORTAbits.RA2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LED_RIGHT          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LED_LEFT            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PULL_UPS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bits that are part-specific for the PIC16F1829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__CONFIG(FOSC_INTOSC &amp; WDTE_OFF &amp; PWRTE_OFF &amp; MCLRE_OFF &amp; CP_OFF &amp; CPD_OFF &amp; BOREN_ON &amp; CLKOUTEN_OFF &amp; IESO_OFF &amp; FCMEN_OFF);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__CONFIG(WRT_OFF &amp; PLLEN_OFF &amp; STVREN_OFF &amp; LVP_OFF);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28F6E-7CC1-724E-8853-ADC9909810EC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725BC-4CFE-C14D-B5C5-2B3B8E26D9B3}" type="slidenum">
              <a:rPr lang="en-US" sz="1200">
                <a:latin typeface="Garamond" charset="0"/>
                <a:cs typeface="Arial" charset="0"/>
              </a:rPr>
              <a:pPr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char _direction;                       //a global 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//general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                        //500KHz clock speed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                                  //all LED pins are outputs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         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LEDs in OFF state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LATCbits.LATC3 = 1;                         //DS4 is lit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_direction = LED_RIGHT;                     //LEDs rotating R to 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switch (SW1)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TRISAbits.TRISA2 = 1;                       //switch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ANSELAbits.ANSA2 = 0;                       //digital switch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by using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internal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resistors, you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eliminate external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pull-up/down resistor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WPUA2 = 1;    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weak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 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nWPUEN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global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weak pull-up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976BAD-48A7-C14B-B56D-185E9ED010D8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C5E1AD-200F-594D-B309-5DD8EBB46A0E}" type="slidenum">
              <a:rPr lang="en-US" sz="1200">
                <a:latin typeface="Garamond" charset="0"/>
                <a:cs typeface="Arial" charset="0"/>
              </a:rPr>
              <a:pPr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of: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insruction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-cycle * 256-counts)*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OPTION_REG = 0b00000111;                    //setup TIMER0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INTCONbits.TMR0IE = 1;                      //enable the TMR0 rollover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interrupt on 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INTCONbits.IOCIE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1;                       //enable interrupt on change global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IOCANbits.IOCAN2 = 1;                       //when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GIE = 1;                                    //enable global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interupts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continue;                               //can spend rest of time doing something critical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06D071-86FE-BF40-9A5A-E2C569E113C3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E32752-967B-E34F-A1CA-BD26E6F80999}" type="slidenum">
              <a:rPr lang="en-US" sz="1200">
                <a:latin typeface="Garamond" charset="0"/>
                <a:cs typeface="Arial" charset="0"/>
              </a:rPr>
              <a:pPr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interrupt ISR(void) {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(IOCAF) {                                //SW1 was just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IOCAF = 0;                              //must clear the flag in software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by waiting and seeing if still held down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(SWITCH == DOWN)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_direction ^= 1;                    //change directions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(INTCONbits.T0IF)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INTCONbits.T0IF = 0;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(_direction == LED_RIGHT)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&gt;&gt; = 1;                        //rotate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1)  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LATCbits.LATC3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 else{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&lt;&lt; = 1;                        //rotate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(LATCbits.LATC4 == 1)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LATCbits.LATC0 = 1;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A28078-17CA-6047-98B0-7189731926A6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0CF0B4-4ABB-B443-B5AA-EC9DA3A434C5}" type="slidenum">
              <a:rPr lang="en-US" sz="1200">
                <a:latin typeface="Garamond" charset="0"/>
                <a:cs typeface="Arial" charset="0"/>
              </a:rPr>
              <a:pPr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Continue PIC </a:t>
            </a:r>
            <a:r>
              <a:rPr lang="en-US" dirty="0" smtClean="0">
                <a:latin typeface="Arial" charset="0"/>
              </a:rPr>
              <a:t>programming: analog to digital conversion (Wednesday, 4/20)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HW 7 due 4/20 by 1:00 PM</a:t>
            </a:r>
          </a:p>
          <a:p>
            <a:pPr lvl="1"/>
            <a:r>
              <a:rPr lang="en-US" dirty="0"/>
              <a:t>HW 8: Working with </a:t>
            </a:r>
            <a:r>
              <a:rPr lang="en-US" dirty="0" err="1"/>
              <a:t>PICkits</a:t>
            </a:r>
            <a:r>
              <a:rPr lang="en-US" dirty="0"/>
              <a:t>—groups of up to 4 (3 preferred)</a:t>
            </a:r>
          </a:p>
          <a:p>
            <a:pPr lvl="2"/>
            <a:r>
              <a:rPr lang="en-US" dirty="0"/>
              <a:t>Cannot check out kit without a group before 4/22</a:t>
            </a:r>
          </a:p>
          <a:p>
            <a:pPr lvl="2"/>
            <a:r>
              <a:rPr lang="en-US" dirty="0"/>
              <a:t>Due 4/29 by 1:00 PM</a:t>
            </a:r>
          </a:p>
          <a:p>
            <a:pPr lvl="2"/>
            <a:r>
              <a:rPr lang="en-US" dirty="0"/>
              <a:t>Will get extra points if HW submitted and </a:t>
            </a:r>
            <a:r>
              <a:rPr lang="en-US" dirty="0" err="1"/>
              <a:t>PICkit</a:t>
            </a:r>
            <a:r>
              <a:rPr lang="en-US" dirty="0"/>
              <a:t> returned early </a:t>
            </a:r>
          </a:p>
          <a:p>
            <a:pPr lvl="3"/>
            <a:r>
              <a:rPr lang="en-US" dirty="0"/>
              <a:t>10% by 11:00 AM, Friday, 4/22</a:t>
            </a:r>
          </a:p>
          <a:p>
            <a:pPr lvl="3"/>
            <a:r>
              <a:rPr lang="en-US" dirty="0"/>
              <a:t>5% by 1:00 PM, Monday, 4/25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D997C-1BBF-DA4B-A53F-366614671F90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7E4E0A-5A77-564F-AFA9-2A4B860E2D15}" type="slidenum">
              <a:rPr lang="en-US" sz="1200">
                <a:latin typeface="Garamond" charset="0"/>
                <a:cs typeface="Arial" charset="0"/>
              </a:rPr>
              <a:pPr/>
              <a:t>25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clock sources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C56A9C-8F0F-084F-8955-F56A6E59D182}" type="datetime1">
              <a:rPr lang="en-US" sz="1200" smtClean="0">
                <a:latin typeface="Garamond" charset="0"/>
              </a:rPr>
              <a:t>4/15/2016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D99D8-1F1B-5843-89C1-3BD3A3059E9B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Timer module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Internal timers common in microcontrollers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generate delays, measure time between events, or count event occurrences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interrupts for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overflow (common for generating delay)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compare (also for generating delay—stop when timer reaches certain value)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Capture (what value does timer have when event occurs?)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timer configurations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Run at particular speed relative to system clock (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prescaled</a:t>
            </a:r>
            <a:r>
              <a:rPr lang="en-US" sz="22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Increment every time external event occurs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PIC 16F1829 has 5 timers (four 8 bit, one 16 bit)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82B464-5B98-844B-96A7-FD82BF8D79EE}" type="datetime1">
              <a:rPr lang="en-US" sz="1200" smtClean="0">
                <a:latin typeface="Garamond" charset="0"/>
              </a:rPr>
              <a:t>4/15/2016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1D12D4-0588-FD41-8842-C8B9D59B53D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Start: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main init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OSCCON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b'00111000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r>
              <a:rPr lang="en-US" altLang="ja-JP" sz="1700">
                <a:latin typeface="Courier New" charset="0"/>
                <a:cs typeface="Courier New" charset="0"/>
              </a:rPr>
              <a:t>	;set cpu clock speed to 500KHz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OSCCON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;Configure the LEDs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TRISC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clrf		TRISC	;make all of PORTC an output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LATC	;bank2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b'00001000</a:t>
            </a:r>
            <a:r>
              <a:rPr lang="ja-JP" altLang="en-US" sz="1700">
                <a:latin typeface="Courier New" charset="0"/>
                <a:cs typeface="Courier New" charset="0"/>
              </a:rPr>
              <a:t>‘</a:t>
            </a:r>
            <a:r>
              <a:rPr lang="en-US" altLang="ja-JP" sz="1700">
                <a:latin typeface="Courier New" charset="0"/>
                <a:cs typeface="Courier New" charset="0"/>
              </a:rPr>
              <a:t>	;start with DS4 lit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LATC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Timer0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OPTION_REG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;1:256 prescaler for a delay of: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(insruction-cycle * 256-counts)*prescaler =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((8uS * 256)*256) =~ 524mS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movlw		b'00000111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endParaRPr lang="en-US" altLang="ja-JP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	movwf		OPTION_REG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F055-125A-074F-BE01-FE1FD79CE8E1}" type="datetime1">
              <a:rPr lang="en-US" sz="1200" smtClean="0">
                <a:latin typeface="Garamond" charset="0"/>
              </a:rPr>
              <a:t>4/15/2016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DD0661-D341-DE4D-A709-533B1F94C6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;did TMR0 roll over yet?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$-1       	;wait until TMR0 overflows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;clear flag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    	;bank2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 f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STATUS,C	;did bit rotate into carry?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LATC,3	;yes, light DS4 back up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;continue forever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62DD89-BFEB-A444-A282-3FA5447C2814}" type="datetime1">
              <a:rPr lang="en-US" sz="1200" smtClean="0">
                <a:latin typeface="Garamond" charset="0"/>
              </a:rPr>
              <a:t>4/15/2016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0C6914-F1A8-CB4C-83F2-499A4413372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timer-based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		//all LED pins are outputs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of: (instruction-cycle * 256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  counts)*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 = 0b00000111;	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LATCbits.LATC4 = 1;	//start with DS4 lit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//PIC can do work here, but this program just waits for flag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(!INTCONbits.TMR0IF) continue;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INTCONbits.T0IF = 0;	//flag MUST be cleared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&gt;&gt; = 1;	//rotate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	//when last LED is lit, restart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EA8435-647F-104F-B20B-E7D9C269B8A1}" type="datetime1">
              <a:rPr lang="en-US" sz="1200" smtClean="0">
                <a:latin typeface="Garamond" charset="0"/>
              </a:rPr>
              <a:t>4/15/2016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2853BA-A95B-2046-A928-31AE035E3E4F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Exceptions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Exception:</a:t>
            </a:r>
            <a:r>
              <a:rPr lang="en-US" sz="2800">
                <a:latin typeface="Arial" charset="0"/>
              </a:rPr>
              <a:t> unexpected event altering normal program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Often result of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Can occur in HW or SW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HW exceptions often handled by 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Will signal running program to stop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Examples: divide by 0, system reset, invalid address accessed, breakpoint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Some programming languages (Java, C++, C#) have software exceptions for program-related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Application-level try/catch blocks—attempt code that may fail and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catch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exception if that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Exceptions are typically synchronous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Occur in the course of executing a single instruction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036C53-62D5-BC42-8834-CA4BA80C28EF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054465-712B-8447-A40A-F2E236176EE4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Interrupt: </a:t>
            </a:r>
            <a:r>
              <a:rPr lang="en-US" dirty="0" smtClean="0">
                <a:ea typeface="+mn-ea"/>
                <a:cs typeface="+mn-cs"/>
              </a:rPr>
              <a:t>CPU signal that external event has occurred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Usually generated by external hardware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Signals processor to interact with peripheral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Example: key pressed on keyboard, printer reading from memory, timer completing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Can be generated by specific instructions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x86 INT, INTO, BOUND instructions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Interrupts sometimes seen as subset of exceptions</a:t>
            </a:r>
          </a:p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Interrupts typically asynchronous events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HW signals can be generated at any time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Current instruction completes before interrupt is handled</a:t>
            </a:r>
          </a:p>
          <a:p>
            <a:pPr>
              <a:buFont typeface="Wingdings" pitchFamily="28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F3F2D2-08D6-2E42-8836-E7C083EB82D7}" type="datetime1">
              <a:rPr lang="en-US" sz="1200" smtClean="0">
                <a:latin typeface="Garamond" charset="0"/>
                <a:cs typeface="Arial" charset="0"/>
              </a:rPr>
              <a:t>4/15/2016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D382AA-881A-9448-BA6D-F15F81BE4A3F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11992</TotalTime>
  <Words>1820</Words>
  <Application>Microsoft Office PowerPoint</Application>
  <PresentationFormat>On-screen Show (4:3)</PresentationFormat>
  <Paragraphs>451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EECE.3170 Microprocessor Systems Design I</vt:lpstr>
      <vt:lpstr>Lecture outline</vt:lpstr>
      <vt:lpstr>Review: clock sources</vt:lpstr>
      <vt:lpstr>Review: Timer module</vt:lpstr>
      <vt:lpstr>Rotate with timer-based delay (asm) (1/2)</vt:lpstr>
      <vt:lpstr>Rotate with timer-based delay (asm) (2/2)</vt:lpstr>
      <vt:lpstr>Rotate with timer-based delay (C)</vt:lpstr>
      <vt:lpstr>Exceptions</vt:lpstr>
      <vt:lpstr>Interrupts</vt:lpstr>
      <vt:lpstr>Interrupt timeline</vt:lpstr>
      <vt:lpstr>General interrupt processing</vt:lpstr>
      <vt:lpstr>Vectors</vt:lpstr>
      <vt:lpstr>PIC Interrupts</vt:lpstr>
      <vt:lpstr>Interrupt setup</vt:lpstr>
      <vt:lpstr>Rotate with interrupts (asm): Setup (1/3)</vt:lpstr>
      <vt:lpstr>Rotate with interrupts (asm): Setup (2/3)</vt:lpstr>
      <vt:lpstr>Rotate with interrupts (asm): Setup (3/3)</vt:lpstr>
      <vt:lpstr>Rotate with interrupts (asm): Main loop, debounce, rotate LEDs</vt:lpstr>
      <vt:lpstr>Rotate with interrupts (asm): ISR (1/2)</vt:lpstr>
      <vt:lpstr>Rotate with interrupts (asm): ISR (2/2)</vt:lpstr>
      <vt:lpstr>Rotate with interrupts (C): defines</vt:lpstr>
      <vt:lpstr>Rotate with interrupts (C): main (1/2)</vt:lpstr>
      <vt:lpstr>Rotate with interrupts (C): main (2/2)</vt:lpstr>
      <vt:lpstr>Rotate with interrupts (C): ISR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2002</cp:revision>
  <dcterms:created xsi:type="dcterms:W3CDTF">2006-04-03T05:03:01Z</dcterms:created>
  <dcterms:modified xsi:type="dcterms:W3CDTF">2016-04-15T15:55:26Z</dcterms:modified>
</cp:coreProperties>
</file>