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463" r:id="rId4"/>
    <p:sldId id="470" r:id="rId5"/>
    <p:sldId id="484" r:id="rId6"/>
    <p:sldId id="485" r:id="rId7"/>
    <p:sldId id="487" r:id="rId8"/>
    <p:sldId id="488" r:id="rId9"/>
    <p:sldId id="495" r:id="rId10"/>
    <p:sldId id="489" r:id="rId11"/>
    <p:sldId id="490" r:id="rId12"/>
    <p:sldId id="491" r:id="rId13"/>
    <p:sldId id="492" r:id="rId14"/>
    <p:sldId id="494" r:id="rId15"/>
    <p:sldId id="493" r:id="rId16"/>
    <p:sldId id="496" r:id="rId17"/>
    <p:sldId id="497" r:id="rId18"/>
    <p:sldId id="498" r:id="rId19"/>
    <p:sldId id="499" r:id="rId20"/>
    <p:sldId id="500" r:id="rId21"/>
    <p:sldId id="504" r:id="rId22"/>
    <p:sldId id="505" r:id="rId23"/>
    <p:sldId id="506" r:id="rId24"/>
    <p:sldId id="507" r:id="rId25"/>
    <p:sldId id="502" r:id="rId26"/>
    <p:sldId id="508" r:id="rId27"/>
    <p:sldId id="510" r:id="rId28"/>
    <p:sldId id="512" r:id="rId29"/>
    <p:sldId id="515" r:id="rId30"/>
    <p:sldId id="513" r:id="rId31"/>
    <p:sldId id="516" r:id="rId32"/>
    <p:sldId id="517" r:id="rId33"/>
    <p:sldId id="518" r:id="rId34"/>
    <p:sldId id="520" r:id="rId35"/>
    <p:sldId id="521" r:id="rId36"/>
    <p:sldId id="523" r:id="rId37"/>
    <p:sldId id="524" r:id="rId38"/>
    <p:sldId id="519" r:id="rId39"/>
    <p:sldId id="525" r:id="rId40"/>
    <p:sldId id="526" r:id="rId41"/>
    <p:sldId id="527" r:id="rId42"/>
    <p:sldId id="528" r:id="rId43"/>
    <p:sldId id="529" r:id="rId44"/>
    <p:sldId id="530" r:id="rId45"/>
    <p:sldId id="385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484F18E-8397-2547-92B3-EB45706F1CDC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8FF9047-EC8A-6A4B-A045-3CD8A719A6F8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4072A65-60FE-BF45-AB67-884DF436EDC6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F7E6AA-F1C2-3B41-9EBA-ED7E57D52241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786AB-62DB-DA49-9570-48DA961AB72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1F3891-B477-E042-8AD5-4216F153113F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1F3891-B477-E042-8AD5-4216F153113F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CD135D0-470A-C548-8F4E-EC439CA11B2C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730C045-6062-D748-B043-A1326F0111CA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9060AC-5953-DB48-A151-2E50EA41726A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6033E-741F-2148-98F4-CC4A24C09C31}" type="datetime1">
              <a:rPr lang="en-US" smtClean="0"/>
              <a:t>2/8/2017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3ACAE-9CAC-E94E-92E6-344563536091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7AF55-30C4-4D41-8675-1504B986CF87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7B9D-B505-8045-9F59-0E8C33A48538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9B0E2-9247-FC4C-AEEE-0DF56580557D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9566D-B49D-ED46-A125-C2BF7F355922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74D9F-1653-6649-9B1F-C0E8218E1843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2B6AB-382C-4843-94EA-4B1A3C1A303E}" type="datetime1">
              <a:rPr lang="en-US" smtClean="0"/>
              <a:t>2/8/2017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645A9-085E-B344-9EA1-5CF1D86B92E9}" type="datetime1">
              <a:rPr lang="en-US" smtClean="0"/>
              <a:t>2/8/2017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F5C2C-D807-DF47-AE64-FB5BFF3519A0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BC516-13F0-E94E-9295-E8F67941CE8B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9A696-B6E3-6E48-A132-FADBB7A64EE6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745031A-7D59-8149-9F41-492B5EC4AEEF}" type="datetime1">
              <a:rPr lang="en-US" smtClean="0"/>
              <a:t>2/8/2017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monitor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lock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(!condition)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signal other thread(s) about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unlock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Re-examine producer-consumer problem using bounded buffer and monitors</a:t>
            </a:r>
          </a:p>
          <a:p>
            <a:r>
              <a:rPr lang="en-US" dirty="0" smtClean="0"/>
              <a:t>Recall: bounded buffer</a:t>
            </a:r>
          </a:p>
          <a:p>
            <a:pPr lvl="1"/>
            <a:r>
              <a:rPr lang="en-US" dirty="0" smtClean="0"/>
              <a:t>Allows producer(s)/consumer(s) to operate somewhat independently</a:t>
            </a:r>
          </a:p>
          <a:p>
            <a:pPr lvl="1"/>
            <a:r>
              <a:rPr lang="en-US" dirty="0" smtClean="0"/>
              <a:t>If multiple threads, must synchronize actions to ensure shared buffer isn’t modified simultaneously</a:t>
            </a:r>
          </a:p>
          <a:p>
            <a:pPr lvl="1"/>
            <a:r>
              <a:rPr lang="en-US" dirty="0" smtClean="0"/>
              <a:t>Common uses</a:t>
            </a:r>
          </a:p>
          <a:p>
            <a:pPr lvl="2"/>
            <a:r>
              <a:rPr lang="en-US" dirty="0" smtClean="0"/>
              <a:t>Pipes</a:t>
            </a:r>
          </a:p>
          <a:p>
            <a:pPr lvl="2"/>
            <a:r>
              <a:rPr lang="en-US" dirty="0" smtClean="0"/>
              <a:t>Communication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vending machine</a:t>
            </a:r>
          </a:p>
          <a:p>
            <a:pPr lvl="1"/>
            <a:r>
              <a:rPr lang="en-US" dirty="0" smtClean="0"/>
              <a:t>Delivery person (producer) fills machine with drinks, 1 at a time</a:t>
            </a:r>
          </a:p>
          <a:p>
            <a:pPr lvl="2"/>
            <a:r>
              <a:rPr lang="en-US" dirty="0" smtClean="0"/>
              <a:t>For simplification, assume 1 drink type (Coke)</a:t>
            </a:r>
          </a:p>
          <a:p>
            <a:pPr lvl="1"/>
            <a:r>
              <a:rPr lang="en-US" dirty="0" smtClean="0"/>
              <a:t>Students (consumers) buy drinks</a:t>
            </a:r>
          </a:p>
          <a:p>
            <a:pPr lvl="1"/>
            <a:r>
              <a:rPr lang="en-US" dirty="0" smtClean="0"/>
              <a:t>Finite space to store drinks</a:t>
            </a:r>
          </a:p>
          <a:p>
            <a:r>
              <a:rPr lang="en-US" dirty="0" smtClean="0"/>
              <a:t>What variables are necessary?</a:t>
            </a:r>
          </a:p>
          <a:p>
            <a:pPr lvl="1"/>
            <a:r>
              <a:rPr lang="en-US" dirty="0" smtClean="0"/>
              <a:t>Shared data?</a:t>
            </a:r>
          </a:p>
          <a:p>
            <a:pPr lvl="1"/>
            <a:r>
              <a:rPr lang="en-US" dirty="0" smtClean="0"/>
              <a:t>Lock(s)?</a:t>
            </a:r>
          </a:p>
          <a:p>
            <a:pPr lvl="1"/>
            <a:r>
              <a:rPr lang="en-US" dirty="0" smtClean="0"/>
              <a:t>Conditions to wait?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</a:p>
          <a:p>
            <a:pPr lvl="1"/>
            <a:r>
              <a:rPr lang="en-US" dirty="0" smtClean="0"/>
              <a:t>State of vending machine buffers</a:t>
            </a:r>
          </a:p>
          <a:p>
            <a:pPr lvl="1"/>
            <a:r>
              <a:rPr lang="en-US" dirty="0" smtClean="0"/>
              <a:t>Number of Cokes in machine</a:t>
            </a:r>
          </a:p>
          <a:p>
            <a:pPr lvl="1"/>
            <a:r>
              <a:rPr lang="en-US" dirty="0" smtClean="0"/>
              <a:t>Max number of cokes</a:t>
            </a:r>
          </a:p>
          <a:p>
            <a:r>
              <a:rPr lang="en-US" dirty="0" smtClean="0"/>
              <a:t>Need one lock to protect data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Producer must wait if buffer is full (</a:t>
            </a:r>
            <a:r>
              <a:rPr lang="en-US" dirty="0" err="1" smtClean="0"/>
              <a:t>waitProducer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Consumer must wait if buffer is empty (</a:t>
            </a:r>
            <a:r>
              <a:rPr lang="en-US" dirty="0" err="1" smtClean="0"/>
              <a:t>waitConsumer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(4)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Consumer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monitors (5)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Consumer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if (</a:t>
            </a: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 == 0)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waitConsumer.wait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--;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waitProducer.signal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cokeLock.lock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if (</a:t>
            </a: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 == MAX)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waitProducer.wait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numCokes</a:t>
            </a:r>
            <a:r>
              <a:rPr lang="en-US" sz="20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waitConsumer.signal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cokeLock.unlock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4D9F-1653-6649-9B1F-C0E8218E1843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three semaphores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: ensures mutual exclusion around code manipulating buffer</a:t>
            </a:r>
          </a:p>
          <a:p>
            <a:pPr lvl="1"/>
            <a:r>
              <a:rPr lang="en-US" dirty="0" smtClean="0"/>
              <a:t>full: counts number of full slots in buffer</a:t>
            </a:r>
          </a:p>
          <a:p>
            <a:pPr lvl="2"/>
            <a:r>
              <a:rPr lang="en-US" dirty="0" smtClean="0"/>
              <a:t>Initialized to 0</a:t>
            </a:r>
          </a:p>
          <a:p>
            <a:pPr lvl="1"/>
            <a:r>
              <a:rPr lang="en-US" dirty="0" smtClean="0"/>
              <a:t>empty: counts number of empty slots in buffer</a:t>
            </a:r>
          </a:p>
          <a:p>
            <a:pPr lvl="2"/>
            <a:r>
              <a:rPr lang="en-US" dirty="0" smtClean="0"/>
              <a:t>Initialized to maximum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to be posted; likely due next Wednesday (2/15)</a:t>
            </a:r>
            <a:endParaRPr lang="en-US" dirty="0"/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More on synchronization</a:t>
            </a:r>
          </a:p>
          <a:p>
            <a:pPr lvl="2"/>
            <a:r>
              <a:rPr lang="en-US" dirty="0" smtClean="0"/>
              <a:t>Programming with monitors</a:t>
            </a:r>
          </a:p>
          <a:p>
            <a:pPr lvl="2"/>
            <a:r>
              <a:rPr lang="en-US" dirty="0" smtClean="0"/>
              <a:t>Semaphores</a:t>
            </a:r>
          </a:p>
          <a:p>
            <a:pPr lvl="2"/>
            <a:r>
              <a:rPr lang="en-US" dirty="0" smtClean="0"/>
              <a:t>Low-level atomic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4641F4-FCD0-9D49-AE03-24B419218FEE}" type="datetime1">
              <a:rPr lang="en-US" smtClean="0">
                <a:latin typeface="Garamond"/>
                <a:cs typeface="Garamond"/>
              </a:rPr>
              <a:t>2/8/2017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down(empty)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up(full)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down(full)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up(empty)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Readers – only read the data set; they do </a:t>
            </a:r>
            <a:r>
              <a:rPr lang="en-US" b="1" i="1" dirty="0">
                <a:latin typeface="Helvetica" charset="0"/>
                <a:ea typeface="MS PGothic" charset="0"/>
              </a:rPr>
              <a:t>not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perform any updates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Writers   – can both read and write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one single writer can access the shared data at the same time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Shared </a:t>
            </a:r>
            <a:r>
              <a:rPr lang="en-US" dirty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Data set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rw_mutex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Integer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read_count</a:t>
            </a:r>
            <a:r>
              <a:rPr lang="en-US" dirty="0">
                <a:latin typeface="Helvetica" charset="0"/>
                <a:ea typeface="MS PGothic" charset="0"/>
              </a:rPr>
              <a:t> initialized to 0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charset="0"/>
                <a:ea typeface="MS PGothic" charset="0"/>
              </a:rPr>
              <a:t>The structure of a writer process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{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/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* writing is performed */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up(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8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873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structure of a reader process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do 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++;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1)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/* reading is performed */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read count--;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0)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} while (true);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76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mutex</a:t>
            </a:r>
            <a:r>
              <a:rPr lang="en-US" dirty="0" smtClean="0"/>
              <a:t> used to restrict access to </a:t>
            </a:r>
            <a:r>
              <a:rPr lang="en-US" dirty="0" err="1" smtClean="0"/>
              <a:t>read_count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rw_mutex</a:t>
            </a:r>
            <a:r>
              <a:rPr lang="en-US" dirty="0" smtClean="0"/>
              <a:t> uses:</a:t>
            </a:r>
          </a:p>
          <a:p>
            <a:pPr lvl="1"/>
            <a:r>
              <a:rPr lang="en-US" dirty="0" smtClean="0"/>
              <a:t>Ensure only one writer active at a time</a:t>
            </a:r>
          </a:p>
          <a:p>
            <a:pPr lvl="1"/>
            <a:r>
              <a:rPr lang="en-US" dirty="0" smtClean="0"/>
              <a:t>Decremented by 1</a:t>
            </a:r>
            <a:r>
              <a:rPr lang="en-US" baseline="30000" dirty="0" smtClean="0"/>
              <a:t>st</a:t>
            </a:r>
            <a:r>
              <a:rPr lang="en-US" dirty="0" smtClean="0"/>
              <a:t> reader to enter critical section</a:t>
            </a:r>
          </a:p>
          <a:p>
            <a:pPr lvl="2"/>
            <a:r>
              <a:rPr lang="en-US" dirty="0" smtClean="0"/>
              <a:t>Prevents writer from overwriting data as it’s read</a:t>
            </a:r>
          </a:p>
          <a:p>
            <a:pPr lvl="1"/>
            <a:r>
              <a:rPr lang="en-US" dirty="0" smtClean="0"/>
              <a:t>Incremented by last reader to exit critical section</a:t>
            </a:r>
          </a:p>
          <a:p>
            <a:pPr lvl="2"/>
            <a:r>
              <a:rPr lang="en-US" dirty="0" smtClean="0"/>
              <a:t>Allows writer to update data again</a:t>
            </a:r>
          </a:p>
          <a:p>
            <a:r>
              <a:rPr lang="en-US" dirty="0" smtClean="0"/>
              <a:t>If writer is writing and n readers waiting</a:t>
            </a:r>
          </a:p>
          <a:p>
            <a:pPr lvl="1"/>
            <a:r>
              <a:rPr lang="en-US" dirty="0" smtClean="0"/>
              <a:t>1 reader waiting on </a:t>
            </a:r>
            <a:r>
              <a:rPr lang="en-US" dirty="0" err="1" smtClean="0"/>
              <a:t>rw_mutex</a:t>
            </a:r>
            <a:endParaRPr lang="en-US" dirty="0" smtClean="0"/>
          </a:p>
          <a:p>
            <a:pPr lvl="1"/>
            <a:r>
              <a:rPr lang="en-US" dirty="0" smtClean="0"/>
              <a:t>n-1 readers waiting on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monitors/semaphores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 provide 1 mechanism for both mutual exclusion and ordering, while monitors use separate mechanisms for each</a:t>
            </a:r>
          </a:p>
          <a:p>
            <a:pPr lvl="1"/>
            <a:r>
              <a:rPr lang="en-US" dirty="0" smtClean="0"/>
              <a:t>Elegant mechanism</a:t>
            </a:r>
          </a:p>
          <a:p>
            <a:pPr lvl="1"/>
            <a:r>
              <a:rPr lang="en-US" dirty="0" smtClean="0"/>
              <a:t>Can be difficult to use</a:t>
            </a:r>
          </a:p>
          <a:p>
            <a:r>
              <a:rPr lang="en-US" dirty="0" smtClean="0"/>
              <a:t>Monitor lock = binary semaphore (</a:t>
            </a:r>
            <a:r>
              <a:rPr lang="en-US" dirty="0" err="1" smtClean="0"/>
              <a:t>init</a:t>
            </a:r>
            <a:r>
              <a:rPr lang="en-US" dirty="0" smtClean="0"/>
              <a:t> to 1)</a:t>
            </a:r>
          </a:p>
          <a:p>
            <a:pPr lvl="1"/>
            <a:r>
              <a:rPr lang="en-US" dirty="0" smtClean="0"/>
              <a:t>lock() = down()</a:t>
            </a:r>
          </a:p>
          <a:p>
            <a:pPr lvl="1"/>
            <a:r>
              <a:rPr lang="en-US" dirty="0" smtClean="0"/>
              <a:t>unlock() = up()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CVs/semaphores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Condition variable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cond</a:t>
            </a:r>
            <a:r>
              <a:rPr lang="en-US" dirty="0" smtClean="0"/>
              <a:t>) {wait();}</a:t>
            </a:r>
          </a:p>
          <a:p>
            <a:r>
              <a:rPr lang="en-US" dirty="0" smtClean="0"/>
              <a:t>Conditional code in user program</a:t>
            </a:r>
          </a:p>
          <a:p>
            <a:r>
              <a:rPr lang="en-US" dirty="0" smtClean="0"/>
              <a:t>User writes customized condition </a:t>
            </a:r>
            <a:r>
              <a:rPr lang="en-US" dirty="0" smtClean="0">
                <a:sym typeface="Wingdings"/>
              </a:rPr>
              <a:t> more flexible</a:t>
            </a:r>
          </a:p>
          <a:p>
            <a:r>
              <a:rPr lang="en-US" dirty="0" smtClean="0">
                <a:sym typeface="Wingdings"/>
              </a:rPr>
              <a:t>User provides shared </a:t>
            </a:r>
            <a:r>
              <a:rPr lang="en-US" dirty="0" err="1" smtClean="0">
                <a:sym typeface="Wingdings"/>
              </a:rPr>
              <a:t>var</a:t>
            </a:r>
            <a:r>
              <a:rPr lang="en-US" dirty="0" smtClean="0">
                <a:sym typeface="Wingdings"/>
              </a:rPr>
              <a:t> and protects with lock</a:t>
            </a:r>
          </a:p>
          <a:p>
            <a:r>
              <a:rPr lang="en-US" dirty="0" smtClean="0">
                <a:sym typeface="Wingdings"/>
              </a:rPr>
              <a:t>No memory of past signals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Semaphore</a:t>
            </a:r>
          </a:p>
          <a:p>
            <a:r>
              <a:rPr lang="en-US" dirty="0" smtClean="0"/>
              <a:t>down()</a:t>
            </a:r>
          </a:p>
          <a:p>
            <a:r>
              <a:rPr lang="en-US" dirty="0" smtClean="0"/>
              <a:t>Conditional code in semaphore definition</a:t>
            </a:r>
          </a:p>
          <a:p>
            <a:r>
              <a:rPr lang="en-US" dirty="0" smtClean="0"/>
              <a:t>Condition specified by semaphore definition</a:t>
            </a:r>
          </a:p>
          <a:p>
            <a:r>
              <a:rPr lang="en-US" dirty="0" smtClean="0"/>
              <a:t>Semaphore provides shared </a:t>
            </a:r>
            <a:r>
              <a:rPr lang="en-US" dirty="0" err="1" smtClean="0"/>
              <a:t>var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and thread-safe ops (down, up)</a:t>
            </a:r>
          </a:p>
          <a:p>
            <a:r>
              <a:rPr lang="en-US" dirty="0" smtClean="0"/>
              <a:t>Remembers past up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test_and_set</a:t>
            </a:r>
            <a:r>
              <a:rPr lang="en-US" dirty="0">
                <a:ea typeface="MS PGothic" charset="0"/>
              </a:rPr>
              <a:t>  Instruction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   </a:t>
            </a:r>
            <a:r>
              <a:rPr lang="en-US" dirty="0">
                <a:latin typeface="Helvetica" charset="0"/>
                <a:ea typeface="MS PGothic" charset="0"/>
              </a:rPr>
              <a:t>Definition: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return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the new value of passed parameter to “TRUE”.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test_and_set</a:t>
            </a:r>
            <a:r>
              <a:rPr lang="en-US" dirty="0">
                <a:ea typeface="MS PGothic" charset="0"/>
              </a:rPr>
              <a:t>  </a:t>
            </a:r>
            <a:r>
              <a:rPr lang="en-US" dirty="0" smtClean="0">
                <a:ea typeface="MS PGothic" charset="0"/>
              </a:rPr>
              <a:t>operation</a:t>
            </a:r>
            <a:endParaRPr lang="en-US" dirty="0">
              <a:ea typeface="MS PGothic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   </a:t>
            </a:r>
            <a:r>
              <a:rPr lang="en-US" dirty="0">
                <a:latin typeface="Helvetica" charset="0"/>
                <a:ea typeface="MS PGothic" charset="0"/>
              </a:rPr>
              <a:t>Definition: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test_and_set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*target)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*target;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     return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rv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    }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If target is FALSE, it’s changed to TRUE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If target is TRUE, value is unchanged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Since </a:t>
            </a:r>
            <a:r>
              <a:rPr lang="en-US" dirty="0" err="1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test_and_set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is atomic, only one thread sees change from FALSE to TRUE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Use this operation with lock variable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 only one thread gains access to lock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If </a:t>
            </a:r>
            <a:r>
              <a:rPr lang="en-US" dirty="0" err="1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test_and_set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 returns TRUE, know another thread already gained access to lock</a:t>
            </a: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to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6AF8-F039-C24F-BA50-34AEF0FEDE97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Solution using test_and_set()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866" indent="-342866">
              <a:lnSpc>
                <a:spcPct val="90000"/>
              </a:lnSpc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Boolean </a:t>
            </a:r>
            <a:r>
              <a:rPr lang="en-US" dirty="0">
                <a:ea typeface="ＭＳ Ｐゴシック" charset="0"/>
                <a:cs typeface="ＭＳ Ｐゴシック" charset="0"/>
              </a:rPr>
              <a:t>variable lock, initialized 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FALSE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Solution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  <a:endParaRPr lang="en-US" sz="1400" b="1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 smtClean="0">
                <a:latin typeface="Courier New"/>
                <a:ea typeface="ＭＳ Ｐゴシック" pitchFamily="-84" charset="-128"/>
                <a:cs typeface="Courier New"/>
              </a:rPr>
              <a:t>      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(test_and_set(&amp;lock))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159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MS PGothic" charset="0"/>
              </a:rPr>
              <a:t>compare_and_swap</a:t>
            </a:r>
            <a:r>
              <a:rPr lang="en-US" dirty="0">
                <a:ea typeface="MS PGothic" charset="0"/>
              </a:rPr>
              <a:t> Instruction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Definition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compare _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and_swap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*value,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expected,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) {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temp = *value;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if (*value == expected)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      *value = </a:t>
            </a:r>
            <a:r>
              <a:rPr lang="en-US" sz="1400" b="1" dirty="0" err="1">
                <a:latin typeface="Courier New" charset="0"/>
                <a:ea typeface="MS PGothic" charset="0"/>
                <a:cs typeface="Courier New" charset="0"/>
              </a:rPr>
              <a:t>new_value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 return temp;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    } 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Executed atomically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Returns the original value of passed parameter “value”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Set  the variable “value”  the value of the passed parameter “</a:t>
            </a:r>
            <a:r>
              <a:rPr lang="en-US" dirty="0" err="1">
                <a:latin typeface="Helvetica" charset="0"/>
                <a:ea typeface="MS PGothic" charset="0"/>
              </a:rPr>
              <a:t>new_value</a:t>
            </a:r>
            <a:r>
              <a:rPr lang="en-US" dirty="0">
                <a:latin typeface="Helvetica" charset="0"/>
                <a:ea typeface="MS PGothic" charset="0"/>
              </a:rPr>
              <a:t>” but only if “value” ==“expected”. That is, the swap takes place only under this condition.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Solution using </a:t>
            </a:r>
            <a:r>
              <a:rPr lang="en-US" dirty="0" err="1">
                <a:latin typeface="Garamond"/>
                <a:ea typeface="MS PGothic" charset="0"/>
                <a:cs typeface="Garamond"/>
              </a:rPr>
              <a:t>compare_and_swap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Shared integer 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 initialized to 0; 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Solution: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while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compare_and_swap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(&amp;lock, 0, 1) != 0)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; /* do nothing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/* critical section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lock 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= 0;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/* remainder section */ </a:t>
            </a:r>
          </a:p>
          <a:p>
            <a:pPr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} while (true); 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69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Resources: something a thread needs and will therefore wait for</a:t>
            </a:r>
          </a:p>
          <a:p>
            <a:pPr lvl="1"/>
            <a:r>
              <a:rPr lang="en-US" dirty="0" smtClean="0"/>
              <a:t>Locks, disk space, memory, CPU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Thread A</a:t>
            </a:r>
            <a:r>
              <a:rPr lang="en-US" dirty="0" smtClean="0"/>
              <a:t>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x.lock</a:t>
            </a:r>
            <a:r>
              <a:rPr lang="en-US" dirty="0" smtClean="0"/>
              <a:t>			</a:t>
            </a:r>
            <a:r>
              <a:rPr lang="en-US" dirty="0" err="1" smtClean="0"/>
              <a:t>y.lock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y.lock</a:t>
            </a:r>
            <a:r>
              <a:rPr lang="en-US" dirty="0" smtClean="0"/>
              <a:t>			</a:t>
            </a:r>
            <a:r>
              <a:rPr lang="en-US" dirty="0" err="1" smtClean="0"/>
              <a:t>x.lock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		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y.unlock</a:t>
            </a:r>
            <a:r>
              <a:rPr lang="en-US" dirty="0" smtClean="0"/>
              <a:t>		</a:t>
            </a:r>
            <a:r>
              <a:rPr lang="en-US" dirty="0" err="1" smtClean="0"/>
              <a:t>x.unlock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x.unlock</a:t>
            </a:r>
            <a:r>
              <a:rPr lang="en-US" dirty="0" smtClean="0"/>
              <a:t>		</a:t>
            </a:r>
            <a:r>
              <a:rPr lang="en-US" dirty="0" err="1" smtClean="0"/>
              <a:t>y.unlock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Don’</a:t>
            </a:r>
            <a:r>
              <a:rPr lang="en-US" altLang="ja-JP" sz="1800" dirty="0">
                <a:latin typeface="Helvetica" charset="0"/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1800" dirty="0">
                <a:latin typeface="Helvetica" charset="0"/>
                <a:ea typeface="MS PGothic" charset="0"/>
              </a:rPr>
              <a:t>Semaphore </a:t>
            </a:r>
            <a:r>
              <a:rPr lang="en-US" sz="18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chopstick [5]</a:t>
            </a:r>
            <a:r>
              <a:rPr lang="en-US" sz="1800" dirty="0">
                <a:latin typeface="Helvetica" charset="0"/>
                <a:ea typeface="MS PGothic" charset="0"/>
              </a:rPr>
              <a:t> initialized to 1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ea typeface="MS PGothic" charset="0"/>
              </a:rPr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The structure of Philosopher</a:t>
            </a:r>
            <a:r>
              <a:rPr lang="en-US" i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: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down(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chopStick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1600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up(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chopstick[ 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 while (TRUE);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multithreaded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0000"/>
            <a:ext cx="481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Limited resource: not enough to serve all threads simultaneously</a:t>
            </a:r>
          </a:p>
          <a:p>
            <a:r>
              <a:rPr lang="en-US" dirty="0" smtClean="0"/>
              <a:t>Hold and wait: threads hold resources while waiting to acquire other resources</a:t>
            </a:r>
          </a:p>
          <a:p>
            <a:r>
              <a:rPr lang="en-US" dirty="0" smtClean="0"/>
              <a:t>No preemption: thread system can’t force one thread to give up resources</a:t>
            </a:r>
          </a:p>
          <a:p>
            <a:r>
              <a:rPr lang="en-US" dirty="0" smtClean="0"/>
              <a:t>Cyclical chain of requests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67100"/>
            <a:ext cx="481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</a:p>
          <a:p>
            <a:pPr lvl="1"/>
            <a:r>
              <a:rPr lang="en-US" dirty="0" smtClean="0"/>
              <a:t>Ignore (not very effective)</a:t>
            </a:r>
          </a:p>
          <a:p>
            <a:pPr lvl="1"/>
            <a:r>
              <a:rPr lang="en-US" dirty="0" smtClean="0"/>
              <a:t>Detect and fix</a:t>
            </a:r>
          </a:p>
          <a:p>
            <a:pPr lvl="2"/>
            <a:r>
              <a:rPr lang="en-US" dirty="0" smtClean="0"/>
              <a:t>Find cycles in resource graph</a:t>
            </a:r>
          </a:p>
          <a:p>
            <a:pPr lvl="2"/>
            <a:r>
              <a:rPr lang="en-US" dirty="0" smtClean="0"/>
              <a:t>Don’t allow requests that would cause cycle to occur</a:t>
            </a:r>
          </a:p>
          <a:p>
            <a:pPr lvl="1"/>
            <a:r>
              <a:rPr lang="en-US" dirty="0" smtClean="0"/>
              <a:t>Prevent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To minimize waiting, implement shared queue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Can lock entire queue or use fine-grained locking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0C10-8F67-3D42-B8BA-F663D6EC7DEA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bank loaning money</a:t>
            </a:r>
          </a:p>
          <a:p>
            <a:pPr lvl="1"/>
            <a:r>
              <a:rPr lang="en-US" dirty="0" smtClean="0"/>
              <a:t>Bank has $6000</a:t>
            </a:r>
          </a:p>
          <a:p>
            <a:pPr lvl="1"/>
            <a:r>
              <a:rPr lang="en-US" dirty="0" smtClean="0"/>
              <a:t>Customers establish credit limit (max $ needed)</a:t>
            </a:r>
          </a:p>
          <a:p>
            <a:pPr lvl="1"/>
            <a:r>
              <a:rPr lang="en-US" dirty="0" smtClean="0"/>
              <a:t>Customers borrow in stages and return all money when done</a:t>
            </a:r>
          </a:p>
          <a:p>
            <a:r>
              <a:rPr lang="en-US" dirty="0" smtClean="0"/>
              <a:t>Solution 1: Bank promises to give money immediately upon request, up to limit</a:t>
            </a:r>
          </a:p>
          <a:p>
            <a:pPr lvl="1"/>
            <a:r>
              <a:rPr lang="en-US" dirty="0" smtClean="0"/>
              <a:t>Ann asks for $2000 limit</a:t>
            </a:r>
          </a:p>
          <a:p>
            <a:pPr lvl="1"/>
            <a:r>
              <a:rPr lang="en-US" dirty="0" smtClean="0"/>
              <a:t>Bob asks for $4000 limit</a:t>
            </a:r>
          </a:p>
          <a:p>
            <a:pPr lvl="1"/>
            <a:r>
              <a:rPr lang="en-US" dirty="0" smtClean="0"/>
              <a:t>Charlie asks for $6000 limit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bank approve all of them?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2: Bank approves all limits, but may block individual requests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$2000</a:t>
            </a:r>
          </a:p>
          <a:p>
            <a:pPr lvl="2"/>
            <a:r>
              <a:rPr lang="en-US" dirty="0" smtClean="0"/>
              <a:t>Can this request be satisfied?</a:t>
            </a:r>
          </a:p>
          <a:p>
            <a:pPr lvl="2"/>
            <a:r>
              <a:rPr lang="en-US" dirty="0" smtClean="0"/>
              <a:t>Is there a way for all threads to get maximum resources and therefore finish?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example can finish in following order</a:t>
            </a:r>
          </a:p>
          <a:p>
            <a:pPr lvl="1"/>
            <a:r>
              <a:rPr lang="en-US" dirty="0" smtClean="0"/>
              <a:t>Charlie takes out $2000 ($1000 left in bank)</a:t>
            </a:r>
          </a:p>
          <a:p>
            <a:pPr lvl="1"/>
            <a:r>
              <a:rPr lang="en-US" dirty="0" smtClean="0"/>
              <a:t>Ann takes out $1000, then finishes ($2000 left in bank)</a:t>
            </a:r>
          </a:p>
          <a:p>
            <a:pPr lvl="1"/>
            <a:r>
              <a:rPr lang="en-US" dirty="0" smtClean="0"/>
              <a:t>Bob takes out $2000, then finishes ($4000 left in bank)</a:t>
            </a:r>
          </a:p>
          <a:p>
            <a:pPr lvl="1"/>
            <a:r>
              <a:rPr lang="en-US" dirty="0" smtClean="0"/>
              <a:t>Charlie takes </a:t>
            </a:r>
            <a:r>
              <a:rPr lang="en-US" smtClean="0"/>
              <a:t>out </a:t>
            </a:r>
            <a:r>
              <a:rPr lang="en-US" smtClean="0"/>
              <a:t>$4000</a:t>
            </a:r>
            <a:r>
              <a:rPr lang="en-US" dirty="0" smtClean="0"/>
              <a:t>, then finishes ($6000 left in bank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scenario</a:t>
            </a:r>
          </a:p>
          <a:p>
            <a:pPr lvl="1"/>
            <a:r>
              <a:rPr lang="en-US" dirty="0" smtClean="0"/>
              <a:t>Ann requests $2000 limit (bank ok’s)</a:t>
            </a:r>
          </a:p>
          <a:p>
            <a:pPr lvl="1"/>
            <a:r>
              <a:rPr lang="en-US" dirty="0" smtClean="0"/>
              <a:t>Bob requests $4000 limit (bank ok’s)</a:t>
            </a:r>
          </a:p>
          <a:p>
            <a:pPr lvl="1"/>
            <a:r>
              <a:rPr lang="en-US" dirty="0" smtClean="0"/>
              <a:t>Charlie requests $6000 limit (bank ok’s)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Ann takes out $1000 ($5000 left in bank)</a:t>
            </a:r>
          </a:p>
          <a:p>
            <a:pPr lvl="1"/>
            <a:r>
              <a:rPr lang="en-US" dirty="0" smtClean="0"/>
              <a:t>Bob takes out $2000 ($3000 left in bank)</a:t>
            </a:r>
          </a:p>
          <a:p>
            <a:pPr lvl="1"/>
            <a:r>
              <a:rPr lang="en-US" dirty="0" smtClean="0"/>
              <a:t>Charlie wants to take out $2500</a:t>
            </a:r>
          </a:p>
          <a:p>
            <a:pPr lvl="2"/>
            <a:r>
              <a:rPr lang="en-US" dirty="0" smtClean="0"/>
              <a:t>Request won’t be satisfied—no way for all to finish</a:t>
            </a:r>
          </a:p>
          <a:p>
            <a:r>
              <a:rPr lang="en-US" dirty="0" smtClean="0"/>
              <a:t>Algorithm allows system to overcommit resources without deadlock</a:t>
            </a:r>
          </a:p>
          <a:p>
            <a:pPr lvl="1"/>
            <a:r>
              <a:rPr lang="en-US" dirty="0" smtClean="0"/>
              <a:t>Sum of max resource needs can be greater than total resources as long as threads can finish</a:t>
            </a:r>
          </a:p>
          <a:p>
            <a:pPr lvl="1"/>
            <a:r>
              <a:rPr lang="en-US" dirty="0" smtClean="0"/>
              <a:t>Difficult to anticipate maximum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CPU scheduling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2 to be </a:t>
            </a:r>
            <a:r>
              <a:rPr lang="en-US" dirty="0" smtClean="0"/>
              <a:t>posted; likely due next Wednesday (2/15)</a:t>
            </a:r>
            <a:endParaRPr lang="en-US" dirty="0"/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AF3FD8-DACD-C845-98DF-08480406992E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AF8B-644D-8C46-B5A9-2473571A09E3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70A-F98B-C648-B28A-433F3E0447DC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1 lock + CVs associated with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8BB6-6DBA-C94E-8967-58CB0D118FB3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shared data needed for problem</a:t>
            </a:r>
          </a:p>
          <a:p>
            <a:r>
              <a:rPr lang="en-US" dirty="0" smtClean="0"/>
              <a:t>Assign locks to each group of shared data</a:t>
            </a:r>
          </a:p>
          <a:p>
            <a:pPr lvl="1"/>
            <a:r>
              <a:rPr lang="en-US" dirty="0" smtClean="0"/>
              <a:t>Enforces mutual exclusion</a:t>
            </a:r>
          </a:p>
          <a:p>
            <a:r>
              <a:rPr lang="en-US" dirty="0" smtClean="0"/>
              <a:t>Assign condition variables for every condition thread holding lock may have to wait on</a:t>
            </a:r>
          </a:p>
          <a:p>
            <a:pPr lvl="1"/>
            <a:r>
              <a:rPr lang="en-US" dirty="0" smtClean="0"/>
              <a:t>Before/after conditions: while (!condition) wait</a:t>
            </a:r>
          </a:p>
          <a:p>
            <a:r>
              <a:rPr lang="en-US" dirty="0" smtClean="0"/>
              <a:t>Call signal() or broadcast() when thread changes something another thread might be waiting for</a:t>
            </a:r>
          </a:p>
          <a:p>
            <a:r>
              <a:rPr lang="en-US" dirty="0" smtClean="0"/>
              <a:t>Need queue of threads associated with every lock, condition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queues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26-068E-9B43-B65C-60661888B09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72"/>
            <a:ext cx="9144000" cy="52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10059</TotalTime>
  <Words>2303</Words>
  <Application>Microsoft Office PowerPoint</Application>
  <PresentationFormat>On-screen Show (4:3)</PresentationFormat>
  <Paragraphs>572</Paragraphs>
  <Slides>45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Edge</vt:lpstr>
      <vt:lpstr>EECE.4810/EECE.5730 Operating Systems</vt:lpstr>
      <vt:lpstr>Lecture outline</vt:lpstr>
      <vt:lpstr>Review: Critical section</vt:lpstr>
      <vt:lpstr>Review: Locks</vt:lpstr>
      <vt:lpstr>Review: Condition variables</vt:lpstr>
      <vt:lpstr>Review: Condition variable operations</vt:lpstr>
      <vt:lpstr>Monitors</vt:lpstr>
      <vt:lpstr>Programming with monitors</vt:lpstr>
      <vt:lpstr>Monitor queues</vt:lpstr>
      <vt:lpstr>Typical monitor programming</vt:lpstr>
      <vt:lpstr>Producer-consumer with monitors</vt:lpstr>
      <vt:lpstr>Producer-consumer with monitors (2)</vt:lpstr>
      <vt:lpstr>Producer-consumer with monitors(3) </vt:lpstr>
      <vt:lpstr>Producer-consumer with monitors (4)</vt:lpstr>
      <vt:lpstr>Producer-consumer with monitors (5)</vt:lpstr>
      <vt:lpstr>Semaphores</vt:lpstr>
      <vt:lpstr>Using semaphores</vt:lpstr>
      <vt:lpstr>Producer-consumer with semaphores</vt:lpstr>
      <vt:lpstr>Producer-consumer with semaphores (2)</vt:lpstr>
      <vt:lpstr>Producer-consumer with semaphores (3)</vt:lpstr>
      <vt:lpstr>Readers-Writers Problem</vt:lpstr>
      <vt:lpstr>Readers-Writers Problem (Cont.)</vt:lpstr>
      <vt:lpstr>Readers-Writers Problem (Cont.)</vt:lpstr>
      <vt:lpstr>Readers-Writers Problem notes</vt:lpstr>
      <vt:lpstr>Comparing monitors/semaphores</vt:lpstr>
      <vt:lpstr>Comparing CVs/semaphores</vt:lpstr>
      <vt:lpstr>Higher-level synchronization</vt:lpstr>
      <vt:lpstr>test_and_set  Instruction </vt:lpstr>
      <vt:lpstr>test_and_set  operation</vt:lpstr>
      <vt:lpstr>Solution using test_and_set()</vt:lpstr>
      <vt:lpstr>compare_and_swap Instruction</vt:lpstr>
      <vt:lpstr>Solution using compare_and_swap</vt:lpstr>
      <vt:lpstr>Deadlock</vt:lpstr>
      <vt:lpstr>Dining-Philosophers Problem</vt:lpstr>
      <vt:lpstr>  Dining-Philosophers Problem Algorithm</vt:lpstr>
      <vt:lpstr>Generic multithreaded program</vt:lpstr>
      <vt:lpstr>Necessary deadlock conditions</vt:lpstr>
      <vt:lpstr>Handling deadlock</vt:lpstr>
      <vt:lpstr>Deadlock prevention</vt:lpstr>
      <vt:lpstr>Banker’s Algorithm</vt:lpstr>
      <vt:lpstr>Banker’s Algorithm example</vt:lpstr>
      <vt:lpstr>Banker’s Algorithm example (2)</vt:lpstr>
      <vt:lpstr>Banker’s Algorithm example (3)</vt:lpstr>
      <vt:lpstr>Banker’s Algorithm example (4)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3054</cp:revision>
  <dcterms:created xsi:type="dcterms:W3CDTF">2006-04-03T05:03:01Z</dcterms:created>
  <dcterms:modified xsi:type="dcterms:W3CDTF">2017-02-08T19:50:15Z</dcterms:modified>
</cp:coreProperties>
</file>