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500" r:id="rId4"/>
    <p:sldId id="494" r:id="rId5"/>
    <p:sldId id="495" r:id="rId6"/>
    <p:sldId id="496" r:id="rId7"/>
    <p:sldId id="497" r:id="rId8"/>
    <p:sldId id="410" r:id="rId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20" y="-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57BC0B-7799-2141-A4F0-1D1C6528FA0F}" type="slidenum">
              <a:rPr lang="en-US" sz="1200">
                <a:cs typeface="Arial" charset="0"/>
              </a:rPr>
              <a:pPr eaLnBrk="1" hangingPunct="1"/>
              <a:t>2</a:t>
            </a:fld>
            <a:endParaRPr lang="en-US" sz="1200">
              <a:cs typeface="Arial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17850-2D30-CE47-A38E-8923839B4636}" type="datetime1">
              <a:rPr lang="en-US" smtClean="0"/>
              <a:t>10/21/15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84C84-37A3-8540-84D6-743EAA879CC8}" type="datetime1">
              <a:rPr lang="en-US" smtClean="0"/>
              <a:t>10/21/15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206BF-7217-B64F-A487-D8048CBF00FE}" type="datetime1">
              <a:rPr lang="en-US" smtClean="0"/>
              <a:t>10/21/15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22E10-62CE-CD45-8312-D030BB456A2A}" type="datetime1">
              <a:rPr lang="en-US" smtClean="0"/>
              <a:t>10/21/15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55D11-CCF0-8347-8ED0-7223D815DBC4}" type="datetime1">
              <a:rPr lang="en-US" smtClean="0"/>
              <a:t>10/21/15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6ADA0-9FDD-4F40-8DA1-F006758718BD}" type="datetime1">
              <a:rPr lang="en-US" smtClean="0"/>
              <a:t>10/21/15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B1CA3-CBBC-7D4A-920E-3D77F61C1F8D}" type="datetime1">
              <a:rPr lang="en-US" smtClean="0"/>
              <a:t>10/21/15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C54DC-1743-5F45-8285-20D5C2CF21A5}" type="datetime1">
              <a:rPr lang="en-US" smtClean="0"/>
              <a:t>10/21/15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0B562-0249-4B49-BBCC-73AE33B55ED8}" type="datetime1">
              <a:rPr lang="en-US" smtClean="0"/>
              <a:t>10/21/15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E8AE0-0F37-0142-9D5D-3603313A39DB}" type="datetime1">
              <a:rPr lang="en-US" smtClean="0"/>
              <a:t>10/21/15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1F6EA-8258-EE4D-B6A4-CFCFAECBC05A}" type="datetime1">
              <a:rPr lang="en-US" smtClean="0"/>
              <a:t>10/21/15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00E16-2AA1-DD4E-872D-CE0957CFE768}" type="datetime1">
              <a:rPr lang="en-US" smtClean="0"/>
              <a:t>10/21/15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1A5E6-36DB-7E4B-97F0-30016169CEFD}" type="datetime1">
              <a:rPr lang="en-US" smtClean="0"/>
              <a:t>10/21/15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D05FDBFB-4EBA-6346-8DFC-BEB2AF9ED8A0}" type="datetime1">
              <a:rPr lang="en-US" smtClean="0"/>
              <a:t>10/21/15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Nasibeh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Nasiri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20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Two-dimensional </a:t>
            </a:r>
            <a:r>
              <a:rPr lang="en-US" dirty="0" smtClean="0">
                <a:latin typeface="Arial" charset="0"/>
              </a:rPr>
              <a:t>arrays and functions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6 due 10/29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Arrays and functions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 smtClean="0">
                <a:latin typeface="Arial" charset="0"/>
              </a:rPr>
              <a:t>2-D arrays and </a:t>
            </a:r>
            <a:r>
              <a:rPr lang="en-US" dirty="0" smtClean="0">
                <a:latin typeface="Arial" charset="0"/>
              </a:rPr>
              <a:t>functions</a:t>
            </a:r>
            <a:endParaRPr lang="en-US" dirty="0" smtClean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7738F0F-FAA3-5642-9F83-D600BF10E1B0}" type="datetime1">
              <a:rPr lang="en-US" sz="1200" smtClean="0">
                <a:latin typeface="Garamond" charset="0"/>
              </a:rPr>
              <a:t>10/21/15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F8E4B5-312C-7642-92D5-9DCEDFEF1852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arrays &amp; pointers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Arrays: groups of data with same type</a:t>
            </a:r>
          </a:p>
          <a:p>
            <a:pPr lvl="1"/>
            <a:r>
              <a:rPr lang="en-US" dirty="0">
                <a:latin typeface="Courier New" charset="0"/>
                <a:cs typeface="Courier New" charset="0"/>
              </a:rPr>
              <a:t>x[10]</a:t>
            </a:r>
            <a:r>
              <a:rPr lang="en-US" dirty="0">
                <a:latin typeface="Arial" charset="0"/>
              </a:rPr>
              <a:t> has 10 elements, </a:t>
            </a:r>
            <a:r>
              <a:rPr lang="en-US" dirty="0">
                <a:latin typeface="Courier New" charset="0"/>
                <a:cs typeface="Courier New" charset="0"/>
              </a:rPr>
              <a:t>x[0]</a:t>
            </a:r>
            <a:r>
              <a:rPr lang="en-US" dirty="0">
                <a:latin typeface="Arial" charset="0"/>
              </a:rPr>
              <a:t> through </a:t>
            </a:r>
            <a:r>
              <a:rPr lang="en-US" dirty="0">
                <a:latin typeface="Courier New" charset="0"/>
                <a:cs typeface="Courier New" charset="0"/>
              </a:rPr>
              <a:t>x[9]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Can also define with initial values</a:t>
            </a:r>
          </a:p>
          <a:p>
            <a:pPr lvl="2"/>
            <a:r>
              <a:rPr lang="en-US" dirty="0">
                <a:latin typeface="Arial" charset="0"/>
                <a:cs typeface="Courier New" charset="0"/>
              </a:rPr>
              <a:t>e.g. </a:t>
            </a:r>
            <a:r>
              <a:rPr lang="en-US" dirty="0">
                <a:latin typeface="Courier New" charset="0"/>
                <a:cs typeface="Courier New" charset="0"/>
              </a:rPr>
              <a:t>double list[] = {1.2, 0.75, -3.233};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Must be sure to access inside bounds</a:t>
            </a:r>
          </a:p>
          <a:p>
            <a:r>
              <a:rPr lang="en-US" dirty="0">
                <a:latin typeface="Arial" charset="0"/>
                <a:cs typeface="Courier New" charset="0"/>
              </a:rPr>
              <a:t>Array name </a:t>
            </a:r>
            <a:r>
              <a:rPr lang="en-US" u="sng" dirty="0">
                <a:latin typeface="Arial" charset="0"/>
                <a:cs typeface="Courier New" charset="0"/>
              </a:rPr>
              <a:t>is</a:t>
            </a:r>
            <a:r>
              <a:rPr lang="en-US" dirty="0">
                <a:latin typeface="Arial" charset="0"/>
                <a:cs typeface="Courier New" charset="0"/>
              </a:rPr>
              <a:t> a pointer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Arrays are always passed by address to functions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Can use pointer to access array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E19EAC-6D07-F94F-ABFF-CAB3E38A60EA}" type="datetime1">
              <a:rPr lang="en-US" sz="1200" smtClean="0">
                <a:latin typeface="Garamond" charset="0"/>
                <a:cs typeface="Arial" charset="0"/>
              </a:rPr>
              <a:t>10/21/15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8E702C-255E-634E-ACCF-123B7308510F}" type="slidenum">
              <a:rPr lang="en-US" sz="1200">
                <a:latin typeface="Garamond" charset="0"/>
                <a:cs typeface="Arial" charset="0"/>
              </a:rPr>
              <a:pPr eaLnBrk="1" hangingPunct="1"/>
              <a:t>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765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2-D arrays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When passing 2-D array to function, can omit first dimension (rows) but must list columns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Assume n = # of rows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[][4],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x[3][4];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f(x, 3);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68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F72DBD-F70F-A849-AF23-D7DD42B8AE9F}" type="datetime1">
              <a:rPr lang="en-US" sz="1200" smtClean="0">
                <a:latin typeface="Garamond" charset="0"/>
              </a:rPr>
              <a:t>10/21/15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F4303EA-A4CF-5B44-8F03-A641B4165EF2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2-D arrays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Say we have a program that stores student exam scores in a 2-D array: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Each row represents an individual student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Each column represents one of the 3 exams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Write functions to: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Calculate the exam average for each student and store it in a 1-D array that is accessible in the main program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Assume all exams have equal weight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Calculate the average for each exam and store it in a 1-D array that is accessible in the main program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Each function takes the same arguments: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The 2-D array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The # of students in the class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The 1-D array that will be used to hold the averages</a:t>
            </a:r>
            <a:endParaRPr lang="en-US" dirty="0"/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6C624F-FDB4-F04C-A413-5C13129A3227}" type="datetime1">
              <a:rPr lang="en-US" sz="1200" smtClean="0">
                <a:latin typeface="Garamond" charset="0"/>
              </a:rPr>
              <a:t>10/21/15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F1F9DD-52F9-9D48-842D-E8FECAEC08B1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void studentAvg(double grades[][3], int nStudents,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		double averages[]) {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int i, j;	// Row/column #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/* Go through each row, sum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   all columns, and divide by 3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   to get each student</a:t>
            </a:r>
            <a:r>
              <a:rPr lang="ja-JP" altLang="en-US" sz="1900">
                <a:latin typeface="Courier New" charset="0"/>
                <a:cs typeface="Courier New" charset="0"/>
              </a:rPr>
              <a:t>’</a:t>
            </a:r>
            <a:r>
              <a:rPr lang="en-US" altLang="ja-JP" sz="1900">
                <a:latin typeface="Courier New" charset="0"/>
                <a:cs typeface="Courier New" charset="0"/>
              </a:rPr>
              <a:t>s avg */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for (i = 0; i &lt; nStudents; i++) {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averages[i] = grades[i][0];	// Initialize sum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for (j = 1; j &lt; 3; j++) {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	averages[i] += grades[i][j];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}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averages[i] /= 3;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}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552CF6-FB3C-A243-A38A-57604906F6E2}" type="datetime1">
              <a:rPr lang="en-US" sz="1200" smtClean="0">
                <a:latin typeface="Garamond" charset="0"/>
              </a:rPr>
              <a:t>10/21/15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D093E6-C38A-BF4B-8F08-E7BAC6367AE7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examAvg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(double grades[][3],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nStudents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		double averages[]) {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j;	// Row/column #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/* Go through each column, sum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   all rows, and divide by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nStudents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   to get each exam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avg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*/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for (j = 0; j &lt; 3; j++) {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averages[j] = grades[0][j];	// Initialize sum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for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1;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&lt;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nStudents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 i++) {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	averages[j] += grades[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][j];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}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averages[j] /=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nStudents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}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99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4350A8-FAB4-6948-988F-0F294083DBDD}" type="datetime1">
              <a:rPr lang="en-US" sz="1200" smtClean="0">
                <a:latin typeface="Garamond" charset="0"/>
              </a:rPr>
              <a:t>10/21/15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985C418-3F24-E84D-ACF4-EBF0ADC204B9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Character arrays </a:t>
            </a:r>
            <a:r>
              <a:rPr lang="en-US" smtClean="0">
                <a:latin typeface="Arial" charset="0"/>
              </a:rPr>
              <a:t>and strings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 smtClean="0">
                <a:latin typeface="Arial" charset="0"/>
              </a:rPr>
              <a:t>Program 6 due 10/29</a:t>
            </a:r>
            <a:endParaRPr lang="en-US" dirty="0">
              <a:latin typeface="Arial" charset="0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FE07D7-4ECC-0746-9429-91165E68E4D0}" type="datetime1">
              <a:rPr lang="en-US" sz="1200" smtClean="0">
                <a:latin typeface="Garamond" charset="0"/>
              </a:rPr>
              <a:t>10/21/15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5840FA-E6F5-0343-A066-8FDDE6435D57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12898</TotalTime>
  <Words>412</Words>
  <Application>Microsoft Macintosh PowerPoint</Application>
  <PresentationFormat>On-screen Show (4:3)</PresentationFormat>
  <Paragraphs>105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Edge</vt:lpstr>
      <vt:lpstr>16.216 ECE Application Programming</vt:lpstr>
      <vt:lpstr>Lecture outline</vt:lpstr>
      <vt:lpstr>Review: arrays &amp; pointers</vt:lpstr>
      <vt:lpstr>2-D arrays and functions</vt:lpstr>
      <vt:lpstr>Example: 2-D arrays and functions</vt:lpstr>
      <vt:lpstr>Example solution</vt:lpstr>
      <vt:lpstr>Example solution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1644</cp:revision>
  <dcterms:created xsi:type="dcterms:W3CDTF">2006-04-03T05:03:01Z</dcterms:created>
  <dcterms:modified xsi:type="dcterms:W3CDTF">2015-10-22T01:38:29Z</dcterms:modified>
</cp:coreProperties>
</file>