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521" r:id="rId4"/>
    <p:sldId id="531" r:id="rId5"/>
    <p:sldId id="522" r:id="rId6"/>
    <p:sldId id="523" r:id="rId7"/>
    <p:sldId id="524" r:id="rId8"/>
    <p:sldId id="525" r:id="rId9"/>
    <p:sldId id="532" r:id="rId10"/>
    <p:sldId id="533" r:id="rId11"/>
    <p:sldId id="534" r:id="rId12"/>
    <p:sldId id="535" r:id="rId13"/>
    <p:sldId id="536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1943A36D-41F9-4A4C-BBC2-CDEBA1258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E500FADD-53EE-D848-976B-F480426A1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732A1B-BEC8-1046-A252-7430620795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60DA4A-722A-5C40-99B7-D0CECA1CEDB0}" type="datetime1">
              <a:rPr lang="en-US"/>
              <a:pPr>
                <a:defRPr/>
              </a:pPr>
              <a:t>10/30/15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945747-DE5B-6846-821A-B19D0B925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78014-A893-554D-802E-A6D8C34FB609}" type="datetime1">
              <a:rPr lang="en-US"/>
              <a:pPr>
                <a:defRPr/>
              </a:pPr>
              <a:t>10/30/15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BC1C3-55A5-BE49-AD0C-D4FA9F61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0D084-F2BD-DE4C-9EA4-F29D9704E14B}" type="datetime1">
              <a:rPr lang="en-US"/>
              <a:pPr>
                <a:defRPr/>
              </a:pPr>
              <a:t>10/30/15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DE68-BF85-444A-A980-8678CC449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2B2EF-DF57-B94D-B442-F71410AA4FFF}" type="datetime1">
              <a:rPr lang="en-US"/>
              <a:pPr>
                <a:defRPr/>
              </a:pPr>
              <a:t>10/30/15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74EE-A1C6-1247-A8D0-62924430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77D47-2820-7147-928C-D32E12328722}" type="datetime1">
              <a:rPr lang="en-US"/>
              <a:pPr>
                <a:defRPr/>
              </a:pPr>
              <a:t>10/30/15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DE34-7332-E34D-A685-548F94C41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EDC83-0CCC-8A4C-91E5-FD34BB923731}" type="datetime1">
              <a:rPr lang="en-US"/>
              <a:pPr>
                <a:defRPr/>
              </a:pPr>
              <a:t>10/30/15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3DA3-9146-9847-8040-14D6F13C1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DEDCC-1A69-4E40-84FC-15EC2F634D3B}" type="datetime1">
              <a:rPr lang="en-US"/>
              <a:pPr>
                <a:defRPr/>
              </a:pPr>
              <a:t>10/30/15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4CD4-0C90-054E-82F1-FC07A4068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98868-8604-2C47-AC39-49C2520E1CDD}" type="datetime1">
              <a:rPr lang="en-US"/>
              <a:pPr>
                <a:defRPr/>
              </a:pPr>
              <a:t>10/30/15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1C72-FD69-FC42-A457-F15FE7580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47C95-EB07-FC4C-B574-5494909E105F}" type="datetime1">
              <a:rPr lang="en-US"/>
              <a:pPr>
                <a:defRPr/>
              </a:pPr>
              <a:t>10/30/15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C9E7-D7B8-0D40-8646-292226E62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ACECA-BFBF-FE49-AE7F-D86D15B543D1}" type="datetime1">
              <a:rPr lang="en-US"/>
              <a:pPr>
                <a:defRPr/>
              </a:pPr>
              <a:t>10/30/15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CF91A-C63D-8642-82BC-4856D0A11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DB68-2EB5-B744-B078-DC14101808DE}" type="datetime1">
              <a:rPr lang="en-US"/>
              <a:pPr>
                <a:defRPr/>
              </a:pPr>
              <a:t>10/30/15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28CC-558C-3A45-851C-B8686CECC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4949A-7747-3941-A512-F8CF0EF69D98}" type="datetime1">
              <a:rPr lang="en-US"/>
              <a:pPr>
                <a:defRPr/>
              </a:pPr>
              <a:t>10/30/15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94A3-1AB4-CB4C-9FD5-AC3EAAE1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34AFA-239F-C142-A160-57F01164A7A3}" type="datetime1">
              <a:rPr lang="en-US"/>
              <a:pPr>
                <a:defRPr/>
              </a:pPr>
              <a:t>10/30/15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BEA7-2F8F-DB4B-BECE-E58CA262B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E20E5A16-DA0E-014C-8AEE-D45EF2BF87D9}" type="datetime1">
              <a:rPr lang="en-US"/>
              <a:pPr>
                <a:defRPr/>
              </a:pPr>
              <a:t>10/30/15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47DCD74-54EF-0F4A-81D0-427355E0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smtClean="0">
                <a:cs typeface="Courier New" pitchFamily="49" charset="0"/>
              </a:rPr>
              <a:t>() not </a:t>
            </a:r>
            <a:r>
              <a:rPr lang="en-US" dirty="0" smtClean="0">
                <a:cs typeface="Courier New" pitchFamily="49" charset="0"/>
              </a:rPr>
              <a:t>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s2, 1 if s1 &gt; s2, -1 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6E9B2-26E5-8D41-A9CB-61FF4C6818AA}" type="datetime1">
              <a:rPr lang="en-US" sz="1200">
                <a:latin typeface="Garamond" charset="0"/>
              </a:rPr>
              <a:pPr eaLnBrk="1" hangingPunct="1"/>
              <a:t>10/30/15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1BCDD1-CF9F-3146-B3FE-6E55E0D2637C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6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Returns # characters before </a:t>
            </a:r>
            <a:r>
              <a:rPr lang="ja-JP" altLang="en-US" sz="2400">
                <a:latin typeface="Courier New" charset="0"/>
                <a:cs typeface="Courier New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</a:rPr>
              <a:t>\0</a:t>
            </a:r>
            <a:r>
              <a:rPr lang="ja-JP" altLang="en-US" sz="2400">
                <a:latin typeface="Courier New" charset="0"/>
                <a:cs typeface="Courier New" charset="0"/>
              </a:rPr>
              <a:t>’</a:t>
            </a:r>
            <a:endParaRPr lang="en-US" altLang="ja-JP" sz="24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latin typeface="Arial" charset="0"/>
                <a:cs typeface="Courier New" charset="0"/>
              </a:rPr>
              <a:t>“</a:t>
            </a:r>
            <a:r>
              <a:rPr lang="en-US" altLang="ja-JP" sz="2800">
                <a:latin typeface="Arial" charset="0"/>
                <a:cs typeface="Courier New" charset="0"/>
              </a:rPr>
              <a:t>Add</a:t>
            </a:r>
            <a:r>
              <a:rPr lang="ja-JP" altLang="en-US" sz="2800">
                <a:latin typeface="Arial" charset="0"/>
                <a:cs typeface="Courier New" charset="0"/>
              </a:rPr>
              <a:t>”</a:t>
            </a:r>
            <a:r>
              <a:rPr lang="en-US" altLang="ja-JP" sz="2800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Returns </a:t>
            </a:r>
            <a:r>
              <a:rPr lang="en-US" sz="2400">
                <a:latin typeface="Courier New" charset="0"/>
                <a:cs typeface="Courier New" charset="0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strncat() guaranteed to add null terminator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23AF0B-71F6-8F42-BB6B-CE6BA1BDB54C}" type="datetime1">
              <a:rPr lang="en-US" sz="1200">
                <a:latin typeface="Garamond" charset="0"/>
              </a:rPr>
              <a:pPr eaLnBrk="1" hangingPunct="1"/>
              <a:t>10/30/15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0D8EDD-5401-B945-B370-F7CD33B5D56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6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Open file: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filename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i="1" dirty="0" err="1" smtClean="0">
                <a:ea typeface="+mn-ea"/>
                <a:cs typeface="+mn-cs"/>
              </a:rPr>
              <a:t>file_access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Close file: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err="1" smtClean="0">
                <a:ea typeface="+mn-ea"/>
                <a:cs typeface="+mn-cs"/>
              </a:rPr>
              <a:t>file_handle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Check for EOF using either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Courier New" pitchFamily="49" charset="0"/>
              </a:rPr>
              <a:t>result 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feof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(FILE *)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938BBF-1587-4645-8D49-F3D8A527BE05}" type="datetime1">
              <a:rPr lang="en-US" sz="1200">
                <a:latin typeface="Garamond" charset="0"/>
              </a:rPr>
              <a:pPr eaLnBrk="1" hangingPunct="1"/>
              <a:t>10/30/15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D84A85-D0E6-A249-BDB2-68EE1619152A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2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General I/O (cont.)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Character I/O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Line I/O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 *s, FILE *stream);</a:t>
            </a: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puts(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 *s);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n,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*gets(char *s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cs typeface="Courier New" pitchFamily="49" charset="0"/>
            </a:endParaRPr>
          </a:p>
          <a:p>
            <a:pPr>
              <a:buFont typeface="Wingdings" pitchFamily="1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1" charset="2"/>
              <a:buChar char="q"/>
              <a:defRPr/>
            </a:pPr>
            <a:endParaRPr lang="en-US" dirty="0" smtClean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9D7B52-50BF-E747-9341-065510583DD8}" type="datetime1">
              <a:rPr lang="en-US" sz="1200">
                <a:latin typeface="Garamond" charset="0"/>
              </a:rPr>
              <a:pPr eaLnBrk="1" hangingPunct="1"/>
              <a:t>10/30/15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291044-8ECE-5243-ABFE-AA61BAB8884A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5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2—</a:t>
            </a:r>
            <a:r>
              <a:rPr lang="en-US" u="sng" dirty="0">
                <a:latin typeface="Arial" charset="0"/>
              </a:rPr>
              <a:t>please be on time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7 due 11/9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 2: Wednesday, November 4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Will be allowed one double-sided 8.5” x 11” note sheet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3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today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grades (not quite) done</a:t>
            </a:r>
          </a:p>
          <a:p>
            <a:pPr lvl="2">
              <a:lnSpc>
                <a:spcPct val="90000"/>
              </a:lnSpc>
            </a:pPr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deadline TBD</a:t>
            </a:r>
            <a:endParaRPr lang="en-US" dirty="0" smtClean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2C6F59-C5E5-FF4E-95A3-575AD68305AF}" type="datetime1">
              <a:rPr lang="en-US" sz="1200">
                <a:latin typeface="Garamond" charset="0"/>
              </a:rPr>
              <a:pPr eaLnBrk="1" hangingPunct="1"/>
              <a:t>10/30/15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293174-DA4C-3F4D-9A3A-AD237B6CAAE3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7 due 11/9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 2: Wednesday, November 4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Will be allowed one double-sided 8.5” x 11” note sheet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3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today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grades (not quite) done</a:t>
            </a:r>
          </a:p>
          <a:p>
            <a:pPr lvl="2">
              <a:lnSpc>
                <a:spcPct val="90000"/>
              </a:lnSpc>
            </a:pPr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deadline TBD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5EB07F-B0E5-2A48-B34F-46F742721617}" type="datetime1">
              <a:rPr lang="en-US" sz="1200">
                <a:latin typeface="Garamond" charset="0"/>
              </a:rPr>
              <a:pPr eaLnBrk="1" hangingPunct="1"/>
              <a:t>10/30/15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B2655B-23BD-6D45-90BA-8DEDC391BA0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Allowed one 8.5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x 11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double-sided note sheet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 will last 50 minutes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Covers all lectures after Exam 1 (</a:t>
            </a:r>
            <a:r>
              <a:rPr lang="en-US" sz="2800" dirty="0" smtClean="0">
                <a:latin typeface="Arial" charset="0"/>
              </a:rPr>
              <a:t>12, 14-24)</a:t>
            </a:r>
            <a:endParaRPr lang="en-US" sz="2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Same general format as Exam 1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multiple </a:t>
            </a:r>
            <a:r>
              <a:rPr lang="en-US" sz="2400" dirty="0" smtClean="0">
                <a:latin typeface="Arial" charset="0"/>
              </a:rPr>
              <a:t>choice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(strings, file I/O, character &amp; line I/O)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code </a:t>
            </a:r>
            <a:r>
              <a:rPr lang="en-US" sz="2400" dirty="0" smtClean="0">
                <a:latin typeface="Arial" charset="0"/>
              </a:rPr>
              <a:t>reading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(arrays)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code writing (complete 2 of 3 parts; all 3 for extra credit</a:t>
            </a:r>
            <a:r>
              <a:rPr lang="en-US" sz="2400" dirty="0" smtClean="0">
                <a:latin typeface="Arial" charset="0"/>
              </a:rPr>
              <a:t>)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(functions)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FE5F28-9BAA-5642-9214-0A42F99C7F94}" type="datetime1">
              <a:rPr lang="en-US" sz="1200">
                <a:latin typeface="Garamond" charset="0"/>
              </a:rPr>
              <a:pPr eaLnBrk="1" hangingPunct="1"/>
              <a:t>10/30/15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FD481-A457-5647-9E3A-E71FEA854EFE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2F5903-CF84-DC4C-BD2D-C1CA16F0E423}" type="datetime1">
              <a:rPr lang="en-US" sz="1200">
                <a:latin typeface="Garamond" charset="0"/>
              </a:rPr>
              <a:pPr eaLnBrk="1" hangingPunct="1"/>
              <a:t>10/30/15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An 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Must be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>
                <a:latin typeface="Arial" charset="0"/>
              </a:rPr>
              <a:t> or written completely prior to use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 sz="2200">
                <a:latin typeface="Arial" charset="0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cannot be modified outside function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address</a:t>
            </a:r>
            <a:r>
              <a:rPr lang="en-US" sz="2200">
                <a:latin typeface="Arial" charset="0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Use pointers or address operator (</a:t>
            </a:r>
            <a:r>
              <a:rPr lang="en-US" sz="1900">
                <a:solidFill>
                  <a:srgbClr val="0000FF"/>
                </a:solidFill>
                <a:latin typeface="Arial" charset="0"/>
              </a:rPr>
              <a:t>&amp;</a:t>
            </a:r>
            <a:r>
              <a:rPr lang="en-US" sz="19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 be modified outside function—used to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return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multiple values</a:t>
            </a:r>
            <a:endParaRPr lang="en-US" sz="190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1F6D5-A372-284E-93F4-04D95A42D8C0}" type="datetime1">
              <a:rPr lang="en-US" sz="1200">
                <a:latin typeface="Garamond" charset="0"/>
              </a:rPr>
              <a:pPr eaLnBrk="1" hangingPunct="1"/>
              <a:t>10/30/15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44713-1B7A-A34D-A2F7-836F0E14316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E44D66-2240-804A-A105-AE52CA91144F}" type="datetime1">
              <a:rPr lang="en-US" sz="1200">
                <a:latin typeface="Garamond" charset="0"/>
              </a:rPr>
              <a:pPr eaLnBrk="1" hangingPunct="1"/>
              <a:t>10/30/15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Arrays: groups of data with same type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x[10]</a:t>
            </a:r>
            <a:r>
              <a:rPr lang="en-US">
                <a:latin typeface="Arial" charset="0"/>
              </a:rPr>
              <a:t> has 10 elements, </a:t>
            </a:r>
            <a:r>
              <a:rPr lang="en-US">
                <a:latin typeface="Courier New" charset="0"/>
                <a:cs typeface="Courier New" charset="0"/>
              </a:rPr>
              <a:t>x[0]</a:t>
            </a:r>
            <a:r>
              <a:rPr lang="en-US">
                <a:latin typeface="Arial" charset="0"/>
              </a:rPr>
              <a:t> through </a:t>
            </a:r>
            <a:r>
              <a:rPr lang="en-US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sure to access inside bounds</a:t>
            </a:r>
          </a:p>
          <a:p>
            <a:r>
              <a:rPr lang="en-US">
                <a:latin typeface="Arial" charset="0"/>
                <a:cs typeface="Courier New" charset="0"/>
              </a:rPr>
              <a:t>Array name </a:t>
            </a:r>
            <a:r>
              <a:rPr lang="en-US" u="sng">
                <a:latin typeface="Arial" charset="0"/>
                <a:cs typeface="Courier New" charset="0"/>
              </a:rPr>
              <a:t>is</a:t>
            </a:r>
            <a:r>
              <a:rPr lang="en-US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Arrays are always passed by address to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void f(int arr[], int n);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B8B793-E982-4E46-B51E-53F6E3DC4229}" type="datetime1">
              <a:rPr lang="en-US" sz="1200">
                <a:latin typeface="Garamond" charset="0"/>
              </a:rPr>
              <a:pPr eaLnBrk="1" hangingPunct="1"/>
              <a:t>10/30/15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47DB5D-79DF-9F4B-B4F3-DF8103B58F02}" type="datetime1">
              <a:rPr lang="en-US" sz="1200">
                <a:latin typeface="Garamond" charset="0"/>
              </a:rPr>
              <a:pPr eaLnBrk="1" hangingPunct="1"/>
              <a:t>10/30/15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458C4A-834F-CE41-871B-3B68AB0193EE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</a:rPr>
              <a:t>Represented as character arrays</a:t>
            </a:r>
          </a:p>
          <a:p>
            <a:r>
              <a:rPr lang="en-US" sz="280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>
              <a:latin typeface="Arial" charset="0"/>
            </a:endParaRPr>
          </a:p>
          <a:p>
            <a:r>
              <a:rPr lang="en-US" sz="280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>
                <a:latin typeface="Arial" charset="0"/>
              </a:rPr>
              <a:t>Print directly: </a:t>
            </a:r>
            <a:r>
              <a:rPr lang="en-US" sz="2400">
                <a:latin typeface="Courier New" charset="0"/>
                <a:cs typeface="Courier New" charset="0"/>
              </a:rPr>
              <a:t>printf(hello);</a:t>
            </a:r>
          </a:p>
          <a:p>
            <a:pPr lvl="1"/>
            <a:r>
              <a:rPr lang="en-US" sz="2400">
                <a:latin typeface="Arial" charset="0"/>
                <a:cs typeface="Courier New" charset="0"/>
              </a:rPr>
              <a:t>Print w/formatting using %s: </a:t>
            </a: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%s\n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						 	hello);</a:t>
            </a:r>
          </a:p>
          <a:p>
            <a:r>
              <a:rPr lang="en-US" sz="2800">
                <a:latin typeface="Arial" charset="0"/>
              </a:rPr>
              <a:t>Must leave enough room for terminating </a:t>
            </a:r>
            <a:r>
              <a:rPr lang="ja-JP" altLang="en-US" sz="2800">
                <a:latin typeface="Courier New" charset="0"/>
                <a:cs typeface="Courier New" charset="0"/>
              </a:rPr>
              <a:t>‘</a:t>
            </a:r>
            <a:r>
              <a:rPr lang="en-US" altLang="ja-JP" sz="2800">
                <a:latin typeface="Courier New" charset="0"/>
                <a:cs typeface="Courier New" charset="0"/>
              </a:rPr>
              <a:t>\0</a:t>
            </a:r>
            <a:r>
              <a:rPr lang="ja-JP" altLang="en-US" sz="2800">
                <a:latin typeface="Courier New" charset="0"/>
                <a:cs typeface="Courier New" charset="0"/>
              </a:rPr>
              <a:t>’</a:t>
            </a:r>
            <a:endParaRPr lang="en-US" sz="280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F0398E-46F2-EF42-8168-2E8AAE845CCB}" type="datetime1">
              <a:rPr lang="en-US" sz="1200">
                <a:latin typeface="Garamond" charset="0"/>
              </a:rPr>
              <a:pPr eaLnBrk="1" hangingPunct="1"/>
              <a:t>10/30/15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6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16211</TotalTime>
  <Words>1064</Words>
  <Application>Microsoft Macintosh PowerPoint</Application>
  <PresentationFormat>On-screen Show (4:3)</PresentationFormat>
  <Paragraphs>212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ＭＳ Ｐゴシック</vt:lpstr>
      <vt:lpstr>Garamond</vt:lpstr>
      <vt:lpstr>Wingdings</vt:lpstr>
      <vt:lpstr>Times New Roman</vt:lpstr>
      <vt:lpstr>Courier New</vt:lpstr>
      <vt:lpstr>Edge</vt:lpstr>
      <vt:lpstr>16.216 ECE Application Programming</vt:lpstr>
      <vt:lpstr>Lecture outline</vt:lpstr>
      <vt:lpstr>Exam 2 notes</vt:lpstr>
      <vt:lpstr>Review: for loops</vt:lpstr>
      <vt:lpstr>Review: functions</vt:lpstr>
      <vt:lpstr>Review: pointers</vt:lpstr>
      <vt:lpstr>Review: arrays &amp; pointers</vt:lpstr>
      <vt:lpstr>Review: 2D arrays</vt:lpstr>
      <vt:lpstr>Review: strings</vt:lpstr>
      <vt:lpstr>Review: String functions</vt:lpstr>
      <vt:lpstr>Review: String functions (cont.)</vt:lpstr>
      <vt:lpstr>Review: File I/O</vt:lpstr>
      <vt:lpstr>Review: General I/O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1687</cp:revision>
  <dcterms:created xsi:type="dcterms:W3CDTF">2006-04-03T05:03:01Z</dcterms:created>
  <dcterms:modified xsi:type="dcterms:W3CDTF">2015-10-31T02:32:56Z</dcterms:modified>
</cp:coreProperties>
</file>