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30" r:id="rId4"/>
    <p:sldId id="331" r:id="rId5"/>
    <p:sldId id="332" r:id="rId6"/>
    <p:sldId id="333" r:id="rId7"/>
    <p:sldId id="325" r:id="rId8"/>
    <p:sldId id="326" r:id="rId9"/>
    <p:sldId id="327" r:id="rId10"/>
    <p:sldId id="328" r:id="rId11"/>
    <p:sldId id="329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C9C5DA-EEDA-A24D-B735-A5F65C18B8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0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EE4C28-9D0B-5E47-80EE-9285B743E8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0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6F0A8B5-A04D-5248-B622-93C190BE50C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31F68B-68FF-5C4E-B828-4301A69F89E9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1843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9773E50-529E-3440-B4B4-F74C239A6D95}" type="slidenum">
              <a:rPr lang="en-US"/>
              <a:pPr/>
              <a:t>3</a:t>
            </a:fld>
            <a:endParaRPr lang="en-US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554D09B-919B-B542-BEBE-E6B7AEA380AD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155EAE-08AB-444D-A235-7EA2D4B40D27}" type="slidenum">
              <a:rPr lang="en-US"/>
              <a:pPr/>
              <a:t>4</a:t>
            </a:fld>
            <a:endParaRPr lang="en-US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F29E6B-CE0D-FB4F-B659-14A9D4B9EB64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2048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048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DDE72E-F537-144E-85DF-5FF802C69363}" type="slidenum">
              <a:rPr lang="en-US"/>
              <a:pPr/>
              <a:t>7</a:t>
            </a:fld>
            <a:endParaRPr lang="en-US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151316-3233-AC4E-A939-6544B58DB2C4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C2CCF0-D811-A14E-A88C-424B6B548333}" type="slidenum">
              <a:rPr lang="en-US"/>
              <a:pPr/>
              <a:t>8</a:t>
            </a:fld>
            <a:endParaRPr lang="en-US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0670F-0B09-A54A-9679-1AD56A04F7E1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93E66-5B51-CF47-BEC2-7DE5DDC59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7631F-B63F-CD4D-8684-784A0E177933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D51BB-A63A-0945-B0FA-DA5EE8ADE5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9C5F59-CE1F-5B4F-9019-9FAB9BCEA5F4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589C2-FE9A-6C4D-A203-C6F922CE6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A07D7-3F89-DF4D-BB6A-7EE311A08BF6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8968A-CA87-E940-8026-D736957D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30396-2E68-3247-A2B3-A531D4CBC058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0C057-0BFC-C94A-A047-78345824BB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10150" y="1676400"/>
            <a:ext cx="3944938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10150" y="3979863"/>
            <a:ext cx="3944938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EAE0-1BB9-A449-804C-9D5830938FDA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18D56-DD45-3442-BC00-AA3735D119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0D929-92EE-5B41-9754-BCAE4733A8F4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E8FBC-AFAB-8E4F-8B75-DBA20C8AF8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1FC24-AC3F-0541-AE78-4A514624CE9A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9AB3D-8E63-3241-BB46-801EB54EA6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69CB3-70F4-D542-911D-03005A97868E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BABE1-02E4-6449-8956-88487674B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765F-E64D-C846-A665-0CE084CE4AB4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E4CFE-E9BC-5D40-84CA-4EDB41728B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3933B-08F0-C845-A5BA-9DC14E388B83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35274-306A-FB4F-983D-1B37099AD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54254-4B07-C445-848D-A77C789DEA05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BEC950-100A-FD42-AD92-32B6B6569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C7615-2733-714F-8CB1-91B4F2CEAFAC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3CB1D-A8BF-454A-9131-374B119F7D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5BDBF-E250-F34C-9F8E-722359078B7A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0A8E0-323C-464A-8556-D13F3B31A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4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5A05178-93FD-9140-88A4-8DABD2AA8AD3}" type="datetime1">
              <a:rPr lang="en-US"/>
              <a:pPr/>
              <a:t>10/23/15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BEF1DF5-DDEB-9744-B350-600C4FB93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11" r:id="rId2"/>
    <p:sldLayoutId id="2147484912" r:id="rId3"/>
    <p:sldLayoutId id="2147484913" r:id="rId4"/>
    <p:sldLayoutId id="2147484914" r:id="rId5"/>
    <p:sldLayoutId id="2147484915" r:id="rId6"/>
    <p:sldLayoutId id="2147484916" r:id="rId7"/>
    <p:sldLayoutId id="2147484917" r:id="rId8"/>
    <p:sldLayoutId id="2147484918" r:id="rId9"/>
    <p:sldLayoutId id="2147484919" r:id="rId10"/>
    <p:sldLayoutId id="2147484920" r:id="rId11"/>
    <p:sldLayoutId id="2147484921" r:id="rId12"/>
    <p:sldLayoutId id="2147484922" r:id="rId13"/>
    <p:sldLayoutId id="2147484924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22: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instruction set (continued)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a)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>
          <a:xfrm>
            <a:off x="0" y="1295400"/>
            <a:ext cx="7467600" cy="4456113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movf	a, W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a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sublw	0xA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10 – a</a:t>
            </a:r>
            <a:endParaRPr lang="en-US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btfsc	STATUS, Z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Skip goto if result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				      is non-zero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goto	L1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Goto L1 if result == 0</a:t>
            </a:r>
            <a:endParaRPr lang="en-US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	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Reach this point if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					result non-zero</a:t>
            </a:r>
            <a:endParaRPr lang="en-US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incf	b, W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b + 1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goto	L2		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L1	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decf	b, W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W = b - 1</a:t>
            </a:r>
            <a:endParaRPr lang="en-US" sz="1900"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L2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movwf	a		</a:t>
            </a: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 a = W  value depends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				on what</a:t>
            </a:r>
            <a:r>
              <a:rPr lang="ja-JP" altLang="en-US" sz="19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ja-JP" sz="1900">
                <a:solidFill>
                  <a:srgbClr val="FF0000"/>
                </a:solidFill>
                <a:latin typeface="Arial" charset="0"/>
                <a:sym typeface="Wingdings" charset="0"/>
              </a:rPr>
              <a:t>s executed before this</a:t>
            </a:r>
            <a:endParaRPr lang="en-US" altLang="ja-JP" sz="1900">
              <a:solidFill>
                <a:srgbClr val="FF0000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9F972A-88E9-534C-858A-122DDD81B988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A2F3E-C73F-6647-A9B4-B3ED6682E256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9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1905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 u="sng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if (a == 10)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     a = b – 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1900" b="1">
                <a:solidFill>
                  <a:srgbClr val="0000CC"/>
                </a:solidFill>
              </a:rPr>
              <a:t>     a = b + 1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(part b)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>
          <a:xfrm>
            <a:off x="0" y="1143000"/>
            <a:ext cx="6477000" cy="44561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subwf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W = NUM1 – W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= NUM1 – NUM2</a:t>
            </a:r>
            <a:endParaRPr lang="en-US" sz="1400">
              <a:solidFill>
                <a:srgbClr val="058795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btfss	STATUS, C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Carry indicates borrow of 0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 if set, NUM1 &gt;=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BL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NUM1,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&gt;= NUM2) 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NUM1</a:t>
            </a:r>
            <a:r>
              <a:rPr lang="en-US" sz="1400">
                <a:latin typeface="Arial" charset="0"/>
              </a:rPr>
              <a:t>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goto	Done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Skip 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“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below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”</a:t>
            </a:r>
            <a:r>
              <a:rPr lang="en-US" altLang="ja-JP" sz="1400">
                <a:solidFill>
                  <a:srgbClr val="FF0000"/>
                </a:solidFill>
                <a:latin typeface="Arial" charset="0"/>
                <a:sym typeface="Wingdings" charset="0"/>
              </a:rPr>
              <a:t> section</a:t>
            </a:r>
            <a:endParaRPr lang="en-US" altLang="ja-JP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BL	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movf	NUM2, W		</a:t>
            </a: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 if (NUM1 &lt; NUM2)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solidFill>
                  <a:srgbClr val="FF0000"/>
                </a:solidFill>
                <a:latin typeface="Arial" charset="0"/>
                <a:sym typeface="Wingdings" charset="0"/>
              </a:rPr>
              <a:t>						W = NUM2</a:t>
            </a:r>
            <a:endParaRPr lang="en-US" sz="140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Done	</a:t>
            </a:r>
          </a:p>
          <a:p>
            <a:pPr eaLnBrk="1" hangingPunct="1">
              <a:buFont typeface="Wingdings" charset="0"/>
              <a:buNone/>
            </a:pPr>
            <a:r>
              <a:rPr lang="en-US" sz="1400">
                <a:latin typeface="Arial" charset="0"/>
              </a:rPr>
              <a:t>		movwf	MAX		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B1BE68-4B91-7B4D-997E-AF228E255475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F6C3E7-A52E-D644-BCE3-93151B9E39DC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3" name="Content Placeholder 8"/>
          <p:cNvSpPr txBox="1">
            <a:spLocks/>
          </p:cNvSpPr>
          <p:nvPr/>
        </p:nvSpPr>
        <p:spPr bwMode="auto">
          <a:xfrm>
            <a:off x="6477000" y="2590800"/>
            <a:ext cx="2590800" cy="2209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u="sng" dirty="0">
                <a:solidFill>
                  <a:srgbClr val="0000CC"/>
                </a:solidFill>
              </a:rPr>
              <a:t>High-level operation: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if (NUM1 &gt;= NUM2)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NUM1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else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CC"/>
                </a:solidFill>
              </a:rPr>
              <a:t>     MAX = NUM2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PIC programming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one double-sized 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</a:t>
            </a:r>
            <a:r>
              <a:rPr lang="en-US" sz="2000" dirty="0" smtClean="0">
                <a:latin typeface="Arial" charset="0"/>
              </a:rPr>
              <a:t>provided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Covers material </a:t>
            </a:r>
            <a:r>
              <a:rPr lang="en-US" sz="2000" u="sng" dirty="0">
                <a:latin typeface="Arial" charset="0"/>
              </a:rPr>
              <a:t>through today</a:t>
            </a:r>
            <a:r>
              <a:rPr lang="en-US" sz="2000" dirty="0">
                <a:latin typeface="Arial" charset="0"/>
              </a:rPr>
              <a:t> (W, F lectures not on exam</a:t>
            </a:r>
            <a:r>
              <a:rPr lang="en-US" sz="2000" dirty="0" smtClean="0">
                <a:latin typeface="Arial" charset="0"/>
              </a:rPr>
              <a:t>)</a:t>
            </a:r>
            <a:endParaRPr lang="en-US" sz="20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Advising starts today</a:t>
            </a:r>
            <a:endParaRPr lang="en-US" dirty="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52C9F8-4FB9-834E-B95C-5971BA09C672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24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8E9DFA-AEE9-8144-AB71-E22A01DD55EC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4 posted; due 10/30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Wednesday, November 4: Exam 2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allowed </a:t>
            </a:r>
            <a:r>
              <a:rPr lang="en-US" sz="2000" dirty="0" smtClean="0">
                <a:latin typeface="Arial" charset="0"/>
              </a:rPr>
              <a:t>one double-sized </a:t>
            </a:r>
            <a:r>
              <a:rPr lang="en-US" sz="2000" dirty="0">
                <a:latin typeface="Arial" charset="0"/>
              </a:rPr>
              <a:t>8.5” x 11” note sheet, calculator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Instruction list to be </a:t>
            </a:r>
            <a:r>
              <a:rPr lang="en-US" sz="2000" dirty="0" smtClean="0">
                <a:latin typeface="Arial" charset="0"/>
              </a:rPr>
              <a:t>provided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Covers material </a:t>
            </a:r>
            <a:r>
              <a:rPr lang="en-US" sz="2000" u="sng" dirty="0" smtClean="0">
                <a:latin typeface="Arial" charset="0"/>
              </a:rPr>
              <a:t>through today</a:t>
            </a:r>
            <a:r>
              <a:rPr lang="en-US" sz="2000" dirty="0" smtClean="0">
                <a:latin typeface="Arial" charset="0"/>
              </a:rPr>
              <a:t> (W, F lectures not on exam)</a:t>
            </a:r>
            <a:endParaRPr lang="en-US" sz="2000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Advising starts today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Multi-bit manipulation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Shift/rotate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with PIC instruction set</a:t>
            </a: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6F5EB-8E76-AE41-B2F4-C870C4B8D645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24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F5087-7A75-5240-8880-58D17236F67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B8A958-F5CD-AB4B-942F-310576C98953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Multi-bit Manipulation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0"/>
            <a:ext cx="73914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andlw   B’00000111’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upper 5 bits of W to zero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andwf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AND 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iorlw 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;force lower 3 bits of W to one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iorwf  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;TEMP1 &lt;- TEMP1 OR W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xorlw    B’00000111’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;complement  lower 3 bits of W</a:t>
            </a: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xorwf    TEMP1, W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 XOR W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57200" y="10668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andlw   k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andwf   f, F(W)    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AND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iorlw 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literal value k into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iorwf 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Inclusive-OR W with f, putting result in F or W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xorlw  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Exclusive-OR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xorwf    f, F(W)	</a:t>
            </a:r>
            <a:r>
              <a:rPr lang="en-US" sz="2500">
                <a:cs typeface="Arial" charset="0"/>
              </a:rPr>
              <a:t>; </a:t>
            </a:r>
            <a:r>
              <a:rPr lang="en-US">
                <a:cs typeface="Arial" charset="0"/>
              </a:rPr>
              <a:t>Exclusive-OR W with f, putting result in F or W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7162800" y="40386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15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5691DA-0CE8-CF41-B0D2-C22FAD01C6F1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609F-2E23-FD4A-B427-839FEB99C727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Review: Shift/Rotate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asrf f, F(W)	</a:t>
            </a:r>
            <a:r>
              <a:rPr lang="en-US" sz="2100">
                <a:cs typeface="Arial" charset="0"/>
              </a:rPr>
              <a:t>; copy f into F or W; shift F or W right one bit, keeping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sign intact;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lsrf f, F(W)	</a:t>
            </a:r>
            <a:r>
              <a:rPr lang="en-US" sz="2100">
                <a:cs typeface="Arial" charset="0"/>
              </a:rPr>
              <a:t>; copy f into F or W; shift F or W right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MSB; shift LSB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lslf f, F(W)	</a:t>
            </a:r>
            <a:r>
              <a:rPr lang="en-US" sz="2100">
                <a:cs typeface="Arial" charset="0"/>
              </a:rPr>
              <a:t>; copy f into F or W; shift F or W left one bit, shifting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0 into LSB; shift MSB into C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rlf    f, F(W)	</a:t>
            </a:r>
            <a:r>
              <a:rPr lang="en-US" sz="2100">
                <a:cs typeface="Arial" charset="0"/>
              </a:rPr>
              <a:t>; copy f into F or W; rotate F or W left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rrf    f, F(W)	</a:t>
            </a:r>
            <a:r>
              <a:rPr lang="en-US" sz="2100">
                <a:cs typeface="Arial" charset="0"/>
              </a:rPr>
              <a:t>; copy f into F or W; rotate F or W right through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; the carry bit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010400" y="44958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C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717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E754CC-A64A-4D42-97D0-E5165498FC3C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</a:t>
            </a:r>
            <a:r>
              <a:rPr lang="en-US" dirty="0" smtClean="0">
                <a:ea typeface="+mn-ea"/>
                <a:cs typeface="+mn-cs"/>
              </a:rPr>
              <a:t>sequence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the carry bit is initially 0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0x40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z,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asrf</a:t>
            </a:r>
            <a:r>
              <a:rPr lang="en-US" dirty="0" smtClean="0">
                <a:ea typeface="+mn-ea"/>
                <a:cs typeface="+mn-cs"/>
              </a:rPr>
              <a:t>	z,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39480-BAE9-0B48-AC05-4FF01DD46D6E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3E9D23-A95C-3842-8B55-51888EBA9148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	z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	0xF0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iorwf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z OR W = 0xF0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xorlw</a:t>
            </a:r>
            <a:r>
              <a:rPr lang="en-US" dirty="0" smtClean="0">
                <a:ea typeface="+mn-ea"/>
                <a:cs typeface="+mn-cs"/>
              </a:rPr>
              <a:t>		0xFF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W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0xF0 XOR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0x0F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rrf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Rotate z right thru carry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Before rotate, (z, carry) = 1111 0000 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0x78,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andwf</a:t>
            </a:r>
            <a:r>
              <a:rPr lang="en-US" dirty="0" smtClean="0">
                <a:ea typeface="+mn-ea"/>
                <a:cs typeface="+mn-cs"/>
              </a:rPr>
              <a:t>		z, W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z AND W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	= 0x78 AND 0x0F = 0x08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lslf</a:t>
            </a:r>
            <a:r>
              <a:rPr lang="en-US" dirty="0" smtClean="0">
                <a:ea typeface="+mn-ea"/>
                <a:cs typeface="+mn-cs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Shift z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Before shift, z = 0111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aseline="-25000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z = 1111 0000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0xF0, C =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  <a:sym typeface="Wingdings" pitchFamily="2" charset="2"/>
              </a:rPr>
              <a:t>asrf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		z, F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Arithmetic shift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	     z = 1111 1000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0xF8, C = 0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4FAD03-7BB8-F746-9415-B5E9C3DDD196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20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21A176-7F24-FE44-B824-290A66B8CE93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1C8721-2359-8941-8AFF-58C766099F53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Control flow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305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goto       There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Next instruction to be executed is labeled “There”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call         Task1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Push return address; Next instruction to be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	; executed is labeled “Task1”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return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 off of stack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retlw      5   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W &lt;- 5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retfie	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Pop return address; re-enable interrupts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" y="9906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goto	  label	    	</a:t>
            </a:r>
            <a:r>
              <a:rPr lang="en-US" sz="2100">
                <a:cs typeface="Arial" charset="0"/>
              </a:rPr>
              <a:t>; Go to labeled instruction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bra	  label	    	</a:t>
            </a:r>
            <a:r>
              <a:rPr lang="en-US" sz="2100">
                <a:cs typeface="Arial" charset="0"/>
              </a:rPr>
              <a:t>; Go to labeled instruction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brw		    	</a:t>
            </a:r>
            <a:r>
              <a:rPr lang="en-US" sz="2100">
                <a:cs typeface="Arial" charset="0"/>
              </a:rPr>
              <a:t>; Relative branch using W as offset</a:t>
            </a:r>
            <a:endParaRPr lang="en-US" sz="21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    	  label		</a:t>
            </a:r>
            <a:r>
              <a:rPr lang="en-US" sz="2100">
                <a:cs typeface="Arial" charset="0"/>
              </a:rPr>
              <a:t>; Call labeled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callw		    	</a:t>
            </a:r>
            <a:r>
              <a:rPr lang="en-US" sz="2100">
                <a:cs typeface="Arial" charset="0"/>
              </a:rPr>
              <a:t>; Subroutine call using W as address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return			</a:t>
            </a:r>
            <a:r>
              <a:rPr lang="en-US" sz="2100">
                <a:cs typeface="Arial" charset="0"/>
              </a:rPr>
              <a:t>; Return from subroutine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retlw     k		</a:t>
            </a:r>
            <a:r>
              <a:rPr lang="en-US" sz="2100">
                <a:cs typeface="Arial" charset="0"/>
              </a:rPr>
              <a:t>; Return from subroutine, putting literal 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value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retfie    			</a:t>
            </a:r>
            <a:r>
              <a:rPr lang="en-US" sz="2100">
                <a:cs typeface="Arial" charset="0"/>
              </a:rPr>
              <a:t>; Return from interrupt service routine;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 re-enable interrupts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7162800" y="762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02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C1B02F-EAE9-0646-9A43-F7FAED4F731C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12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644B38-7717-9149-8353-837E2EF51A7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762000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Conditional Execution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810000"/>
            <a:ext cx="7848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>
                <a:solidFill>
                  <a:srgbClr val="000099"/>
                </a:solidFill>
                <a:ea typeface="+mn-ea"/>
                <a:cs typeface="+mn-cs"/>
              </a:rPr>
              <a:t>Examples: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btfsc</a:t>
            </a:r>
            <a:r>
              <a:rPr lang="en-US" sz="1600" dirty="0">
                <a:ea typeface="+mn-ea"/>
                <a:cs typeface="+mn-cs"/>
              </a:rPr>
              <a:t>    TEMP1, 0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 instruction if bit 0 of TEMP1 equals 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>
                <a:ea typeface="+mn-ea"/>
                <a:cs typeface="+mn-cs"/>
              </a:rPr>
              <a:t>btfss</a:t>
            </a:r>
            <a:r>
              <a:rPr lang="en-US" sz="1600" dirty="0">
                <a:ea typeface="+mn-ea"/>
                <a:cs typeface="+mn-cs"/>
              </a:rPr>
              <a:t>    STATUS, C	</a:t>
            </a:r>
            <a:r>
              <a:rPr lang="en-US" sz="1600" dirty="0">
                <a:solidFill>
                  <a:srgbClr val="058795"/>
                </a:solidFill>
                <a:ea typeface="+mn-ea"/>
                <a:cs typeface="+mn-cs"/>
              </a:rPr>
              <a:t>; Skip the next instruction if C==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1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decfsz</a:t>
            </a:r>
            <a:r>
              <a:rPr lang="en-US" sz="1600" dirty="0" smtClean="0">
                <a:ea typeface="+mn-ea"/>
                <a:cs typeface="+mn-cs"/>
              </a:rPr>
              <a:t>   TEMP1, F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Decrement TEMP1, skip if TEMP1==0</a:t>
            </a:r>
          </a:p>
          <a:p>
            <a:pPr>
              <a:lnSpc>
                <a:spcPct val="80000"/>
              </a:lnSpc>
              <a:buFont typeface="Wingdings" pitchFamily="1" charset="2"/>
              <a:buChar char="n"/>
              <a:defRPr/>
            </a:pPr>
            <a:r>
              <a:rPr lang="en-US" sz="1600" dirty="0" err="1" smtClean="0">
                <a:ea typeface="+mn-ea"/>
                <a:cs typeface="+mn-cs"/>
              </a:rPr>
              <a:t>incfsz</a:t>
            </a:r>
            <a:r>
              <a:rPr lang="en-US" sz="1600" dirty="0" smtClean="0">
                <a:ea typeface="+mn-ea"/>
                <a:cs typeface="+mn-cs"/>
              </a:rPr>
              <a:t>    TEMP1, W 	</a:t>
            </a: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; W &lt;- TEMP1+1 , skip if W==0 (TEMP1==0xFF)</a:t>
            </a:r>
          </a:p>
          <a:p>
            <a:pPr>
              <a:lnSpc>
                <a:spcPct val="80000"/>
              </a:lnSpc>
              <a:buFont typeface="Wingdings" pitchFamily="1" charset="2"/>
              <a:buNone/>
              <a:defRPr/>
            </a:pPr>
            <a:r>
              <a:rPr lang="en-US" sz="1600" dirty="0" smtClean="0">
                <a:solidFill>
                  <a:srgbClr val="058795"/>
                </a:solidFill>
                <a:ea typeface="+mn-ea"/>
                <a:cs typeface="+mn-cs"/>
              </a:rPr>
              <a:t>				; Leave TEMP1 unchanged</a:t>
            </a:r>
          </a:p>
          <a:p>
            <a:pPr marL="0" indent="0">
              <a:lnSpc>
                <a:spcPct val="80000"/>
              </a:lnSpc>
              <a:buFont typeface="Wingdings" pitchFamily="1" charset="2"/>
              <a:buNone/>
              <a:defRPr/>
            </a:pPr>
            <a:endParaRPr lang="en-US" sz="1600" dirty="0">
              <a:solidFill>
                <a:srgbClr val="058795"/>
              </a:solidFill>
              <a:ea typeface="+mn-ea"/>
              <a:cs typeface="+mn-cs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33400" y="24384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btfsc      f, b	    </a:t>
            </a:r>
            <a:r>
              <a:rPr lang="en-US">
                <a:cs typeface="Arial" charset="0"/>
              </a:rPr>
              <a:t>;Test bit b of register f, where b=0 to 7, skip if clear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btfss      f, b	    </a:t>
            </a:r>
            <a:r>
              <a:rPr lang="en-US">
                <a:cs typeface="Arial" charset="0"/>
              </a:rPr>
              <a:t>;Test bit b of register f, where b=0 to 7, skip if set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decfsz   f, F(W)	    </a:t>
            </a:r>
            <a:r>
              <a:rPr lang="en-US">
                <a:cs typeface="Arial" charset="0"/>
              </a:rPr>
              <a:t>;decrement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incfsz    f, F(W)	    </a:t>
            </a:r>
            <a:r>
              <a:rPr lang="en-US">
                <a:cs typeface="Arial" charset="0"/>
              </a:rPr>
              <a:t>;increment f, putting result in F or W, skip if zero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>
              <a:cs typeface="Arial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858000" y="15240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2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001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Conditional execution in PIC: skip next instruction if condition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000" smtClean="0">
                <a:cs typeface="Arial" charset="0"/>
              </a:rPr>
              <a:t>Two general forms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Test bit and skip if bit clear/set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  <a:defRPr/>
            </a:pPr>
            <a:r>
              <a:rPr lang="en-US" sz="1600" smtClean="0">
                <a:cs typeface="Arial" charset="0"/>
              </a:rPr>
              <a:t>Increment/decrement register and skip if result is 0</a:t>
            </a:r>
          </a:p>
        </p:txBody>
      </p:sp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12B51-1E21-DA4E-A02B-4670E13D01FF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2291" name="Text Placeholder 1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077200" cy="1524000"/>
          </a:xfrm>
        </p:spPr>
        <p:txBody>
          <a:bodyPr/>
          <a:lstStyle/>
          <a:p>
            <a:r>
              <a:rPr lang="en-US">
                <a:latin typeface="Arial" charset="0"/>
              </a:rPr>
              <a:t>Show the values of all changed registers after each of the following sequences</a:t>
            </a:r>
          </a:p>
          <a:p>
            <a:pPr lvl="1"/>
            <a:r>
              <a:rPr lang="en-US">
                <a:latin typeface="Arial" charset="0"/>
              </a:rPr>
              <a:t>What high-level operation does each perform?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533400" y="2743200"/>
            <a:ext cx="3944938" cy="2743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(a)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a,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0xA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btfsc</a:t>
            </a:r>
            <a:r>
              <a:rPr lang="en-US" dirty="0" smtClean="0">
                <a:ea typeface="+mn-ea"/>
                <a:cs typeface="+mn-cs"/>
              </a:rPr>
              <a:t>	STATUS, Z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L1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b, W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3"/>
          </p:nvPr>
        </p:nvSpPr>
        <p:spPr>
          <a:xfrm>
            <a:off x="4572000" y="2667000"/>
            <a:ext cx="3944938" cy="30480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(b)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</a:t>
            </a: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NUM1, W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btfss</a:t>
            </a:r>
            <a:r>
              <a:rPr lang="en-US" dirty="0" smtClean="0">
                <a:ea typeface="+mn-ea"/>
                <a:cs typeface="+mn-cs"/>
              </a:rPr>
              <a:t>	STATUS, C</a:t>
            </a:r>
            <a:endParaRPr lang="en-US" dirty="0" smtClean="0">
              <a:solidFill>
                <a:srgbClr val="058795"/>
              </a:solidFill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BL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NUM1, W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goto</a:t>
            </a:r>
            <a:r>
              <a:rPr lang="en-US" dirty="0" smtClean="0">
                <a:ea typeface="+mn-ea"/>
                <a:cs typeface="+mn-cs"/>
              </a:rPr>
              <a:t>	Done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BL	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NUM2, W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Done	</a:t>
            </a:r>
          </a:p>
          <a:p>
            <a:pPr eaLnBrk="1" hangingPunct="1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MAX</a:t>
            </a:r>
          </a:p>
          <a:p>
            <a:pPr marL="0" indent="0">
              <a:lnSpc>
                <a:spcPct val="120000"/>
              </a:lnSpc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32BCFC-1493-CD4D-B182-81C3D3C48449}" type="datetime1">
              <a:rPr lang="en-US" sz="1200">
                <a:latin typeface="Garamond" charset="0"/>
              </a:rPr>
              <a:pPr/>
              <a:t>10/23/15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24</a:t>
            </a:r>
          </a:p>
        </p:txBody>
      </p:sp>
      <p:sp>
        <p:nvSpPr>
          <p:cNvPr id="122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8ACC6-F72D-0846-A79F-7D2126BA1A1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10677</TotalTime>
  <Words>446</Words>
  <Application>Microsoft Macintosh PowerPoint</Application>
  <PresentationFormat>On-screen Show (4:3)</PresentationFormat>
  <Paragraphs>240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16.317 Microprocessor Systems Design I</vt:lpstr>
      <vt:lpstr>Lecture outline</vt:lpstr>
      <vt:lpstr>Review: Multi-bit Manipulation</vt:lpstr>
      <vt:lpstr>Review: Shift/Rotate</vt:lpstr>
      <vt:lpstr>Example</vt:lpstr>
      <vt:lpstr>Example solution</vt:lpstr>
      <vt:lpstr>Control flow</vt:lpstr>
      <vt:lpstr>Conditional Execution</vt:lpstr>
      <vt:lpstr>Example</vt:lpstr>
      <vt:lpstr>Example solution (part a)</vt:lpstr>
      <vt:lpstr>Example solution (part b)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1776</cp:revision>
  <dcterms:created xsi:type="dcterms:W3CDTF">2006-04-03T05:03:01Z</dcterms:created>
  <dcterms:modified xsi:type="dcterms:W3CDTF">2015-10-23T14:46:06Z</dcterms:modified>
</cp:coreProperties>
</file>