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453" r:id="rId4"/>
    <p:sldId id="454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10" r:id="rId1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24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E5B024DE-57A7-6244-B555-10C217D056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98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C942D21B-0A2C-B44E-A188-BDD2BB336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37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C53314-0FB4-9F48-AB9B-590D0D157153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89EB6-0954-D94C-8B8F-EB145D5A8C96}" type="datetime1">
              <a:rPr lang="en-US" smtClean="0"/>
              <a:t>3/7/17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8B0B6-D6EB-464C-A719-7F99D97C5D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3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7A315-5B97-764A-8A02-58D70D624B42}" type="datetime1">
              <a:rPr lang="en-US" smtClean="0"/>
              <a:t>3/7/17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E7367-611B-A64A-B422-0643BBD654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5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E62DC-707B-EB4F-A624-00F478714D1A}" type="datetime1">
              <a:rPr lang="en-US" smtClean="0"/>
              <a:t>3/7/17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CBC22-A282-A642-9153-6E34E2771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06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B1440-EB16-2E49-AA64-50E352FAB771}" type="datetime1">
              <a:rPr lang="en-US" smtClean="0"/>
              <a:t>3/7/17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17678-7BAD-184F-87F3-C46B04455D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95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E5B71-81A1-B246-81AE-2EB871B85268}" type="datetime1">
              <a:rPr lang="en-US" smtClean="0"/>
              <a:t>3/7/17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A084E-61F2-1A40-A3BA-2840B00BDD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2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FF470-AEC2-0944-8CD2-3D73550373A8}" type="datetime1">
              <a:rPr lang="en-US" smtClean="0"/>
              <a:t>3/7/17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8F6C2-6C83-FF4F-8C14-F79EA1A454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7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03D45-52A0-9248-B524-EEAE977178F4}" type="datetime1">
              <a:rPr lang="en-US" smtClean="0"/>
              <a:t>3/7/17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BA229-0A70-CB40-9EC3-CAA1C87D2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8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15B01-125C-DB46-B0F7-E193FE283B86}" type="datetime1">
              <a:rPr lang="en-US" smtClean="0"/>
              <a:t>3/7/17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30332-EDC5-9D42-8457-2DB50469B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2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039D0-72D7-1E47-AEC7-0FDA425BE086}" type="datetime1">
              <a:rPr lang="en-US" smtClean="0"/>
              <a:t>3/7/17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E0E44-53DE-5F4B-84F6-0708BCC2D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0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A59C8-E419-0E46-99B2-BC718434F497}" type="datetime1">
              <a:rPr lang="en-US" smtClean="0"/>
              <a:t>3/7/17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2B345-8072-9048-AE13-2ED7009CF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6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DFC18-C707-D243-B38B-0F90F115C29B}" type="datetime1">
              <a:rPr lang="en-US" smtClean="0"/>
              <a:t>3/7/17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45961-FD59-EC40-92A9-368427C7C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1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0590E-5D85-264C-B790-170E86129B86}" type="datetime1">
              <a:rPr lang="en-US" smtClean="0"/>
              <a:t>3/7/17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1A15A-91C1-284B-9E71-5FD59800B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4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8B6B2-17EF-4A49-BD38-2747DDD9D4BA}" type="datetime1">
              <a:rPr lang="en-US" smtClean="0"/>
              <a:t>3/7/17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13554-67BE-5544-A58C-02A71C36EE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9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BCD34D5D-139C-004F-B391-C203ACB5748F}" type="datetime1">
              <a:rPr lang="en-US" smtClean="0"/>
              <a:t>3/7/17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189B1B3C-DF43-0448-8B63-98ED232A8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7" r:id="rId1"/>
    <p:sldLayoutId id="2147484705" r:id="rId2"/>
    <p:sldLayoutId id="2147484706" r:id="rId3"/>
    <p:sldLayoutId id="2147484707" r:id="rId4"/>
    <p:sldLayoutId id="2147484708" r:id="rId5"/>
    <p:sldLayoutId id="2147484709" r:id="rId6"/>
    <p:sldLayoutId id="2147484710" r:id="rId7"/>
    <p:sldLayoutId id="2147484711" r:id="rId8"/>
    <p:sldLayoutId id="2147484712" r:id="rId9"/>
    <p:sldLayoutId id="2147484713" r:id="rId10"/>
    <p:sldLayoutId id="2147484714" r:id="rId11"/>
    <p:sldLayoutId id="2147484715" r:id="rId12"/>
    <p:sldLayoutId id="2147484716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Dr.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20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Arrays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Pitfalls (cont.)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Although x has 8 elements, x[8] is not one of those elements!</a:t>
            </a:r>
          </a:p>
          <a:p>
            <a:r>
              <a:rPr lang="en-US">
                <a:latin typeface="Arial" charset="0"/>
              </a:rPr>
              <a:t>Compiler will not stop you from accessing elements outside the array</a:t>
            </a:r>
          </a:p>
          <a:p>
            <a:r>
              <a:rPr lang="en-US">
                <a:latin typeface="Arial" charset="0"/>
              </a:rPr>
              <a:t>Must make sure you know the size of the array</a:t>
            </a: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09DB7A-6062-8948-B3CD-C7A06CEFCE9A}" type="datetime1">
              <a:rPr lang="en-US" sz="1200" smtClean="0">
                <a:latin typeface="Garamond" charset="0"/>
              </a:rPr>
              <a:t>3/7/17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335E7F3-9FF6-7A47-912B-7EB28B8FA6D5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does the following program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err="1" smtClean="0">
                <a:latin typeface="Consolas"/>
                <a:ea typeface="+mn-ea"/>
                <a:cs typeface="+mn-cs"/>
              </a:rPr>
              <a:t>int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int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[10];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int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latin typeface="Consolas"/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printf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("First loop:\n");</a:t>
            </a:r>
          </a:p>
          <a:p>
            <a:pPr>
              <a:buFont typeface="Wingdings" pitchFamily="2" charset="2"/>
              <a:buNone/>
              <a:defRPr/>
            </a:pPr>
            <a:r>
              <a:rPr lang="nn-NO" sz="3200" dirty="0" smtClean="0">
                <a:latin typeface="Consolas"/>
                <a:ea typeface="+mn-ea"/>
                <a:cs typeface="+mn-cs"/>
              </a:rPr>
              <a:t>	for (i = 0; i &lt; 10; i++)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 =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* 2;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printf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("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[%d] = %d\n",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,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}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latin typeface="Consolas"/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printf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("\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nSecond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loop:\n");</a:t>
            </a:r>
          </a:p>
          <a:p>
            <a:pPr>
              <a:buFont typeface="Wingdings" pitchFamily="2" charset="2"/>
              <a:buNone/>
              <a:defRPr/>
            </a:pPr>
            <a:r>
              <a:rPr lang="nn-NO" sz="3200" dirty="0" smtClean="0">
                <a:latin typeface="Consolas"/>
                <a:ea typeface="+mn-ea"/>
                <a:cs typeface="+mn-cs"/>
              </a:rPr>
              <a:t>	for (i = 0; i &lt; 9; i++)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 =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 +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+ 1];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printf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("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[%d] = %d\n",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,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E1032B-EACC-1444-AC60-E6DD18D42CD1}" type="datetime1">
              <a:rPr lang="en-US" sz="1200" smtClean="0">
                <a:latin typeface="Garamond" charset="0"/>
              </a:rPr>
              <a:t>3/7/17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A5DC3B-2D65-2148-8275-9FBFBDE5B59A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First loop: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[0] = 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[1] = 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[2] = 4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[3] = 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[4] = 8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[5] =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[6] = 12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[7] = 14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[8] = 16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[9] = 18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Output continued: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Second loop: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[0] = 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[1] = 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[2] =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[3] = 14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[4] = 18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[5] = 22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[6] = 26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[7] = 30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[8] = 34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2BBA99-E3E7-C44C-AA7B-5BC5AF64EA0E}" type="datetime1">
              <a:rPr lang="en-US" sz="1200" smtClean="0">
                <a:latin typeface="Garamond" charset="0"/>
              </a:rPr>
              <a:t>3/7/17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846D55-B053-E842-BC58-45FB0496EEE5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Two-dimensional arrays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Two-dimensional arrays: can be used to represent tabular data</a:t>
            </a:r>
          </a:p>
          <a:p>
            <a:r>
              <a:rPr lang="en-US">
                <a:latin typeface="Arial" charset="0"/>
              </a:rPr>
              <a:t>Declaration: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&lt;type&gt; &lt;name&gt;[&lt;rows&gt;][&lt;cols&gt;]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Example (see below): </a:t>
            </a:r>
            <a:r>
              <a:rPr lang="en-US">
                <a:latin typeface="Courier New" charset="0"/>
                <a:cs typeface="Courier New" charset="0"/>
              </a:rPr>
              <a:t>int x[3][4];</a:t>
            </a:r>
          </a:p>
          <a:p>
            <a:r>
              <a:rPr lang="en-US">
                <a:latin typeface="Arial" charset="0"/>
                <a:cs typeface="Courier New" charset="0"/>
              </a:rPr>
              <a:t>Index elements similarly to 1-D arrays</a:t>
            </a:r>
          </a:p>
          <a:p>
            <a:pPr lvl="1"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CBBA05-4D53-D04D-94F7-B6EEC484FD89}" type="datetime1">
              <a:rPr lang="en-US" sz="1200" smtClean="0">
                <a:latin typeface="Garamond" charset="0"/>
              </a:rPr>
              <a:t>3/7/17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27D89D6-F394-AF4F-AE70-AF2C1905A04E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4343400"/>
          <a:ext cx="6096000" cy="14779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65736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533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Initializing 2D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00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Can initialize similarly to 1D arrays, but must specify dimensions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Each row treated like a 1D array; rows separated by commas: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y[3][4] = { {1, 2, 3, 4},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 {5, 6, 7, 8},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 {9, 10, 11, 12} };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8BEA2B5-2476-9A47-8ED6-AAF3EA6693C4}" type="datetime1">
              <a:rPr lang="en-US" sz="1200" smtClean="0">
                <a:latin typeface="Garamond" charset="0"/>
              </a:rPr>
              <a:t>3/7/17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E084B9C-AA9E-AC4E-8412-8C17B288ADE0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4602163"/>
          <a:ext cx="6096000" cy="11128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609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2D arrays and loops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r>
              <a:rPr lang="en-US">
                <a:latin typeface="Arial" charset="0"/>
              </a:rPr>
              <a:t>Typically use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nested loops </a:t>
            </a:r>
            <a:r>
              <a:rPr lang="en-US">
                <a:latin typeface="Arial" charset="0"/>
              </a:rPr>
              <a:t>to work with 2-D arrays</a:t>
            </a:r>
          </a:p>
          <a:p>
            <a:pPr lvl="1"/>
            <a:r>
              <a:rPr lang="en-US">
                <a:latin typeface="Arial" charset="0"/>
              </a:rPr>
              <a:t>One loop inside another: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for (i = 0; i &lt; 3; i++) {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for (j = 0; j &lt; 4; j++) {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  x[i][j] = y[i][j] * 2;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}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}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Be careful in loop body—switching your loop indices will cause trouble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Using </a:t>
            </a:r>
            <a:r>
              <a:rPr lang="en-US">
                <a:latin typeface="Courier New" charset="0"/>
                <a:cs typeface="Courier New" charset="0"/>
              </a:rPr>
              <a:t>x[j][i]</a:t>
            </a:r>
            <a:r>
              <a:rPr lang="en-US">
                <a:latin typeface="Arial" charset="0"/>
                <a:cs typeface="Courier New" charset="0"/>
              </a:rPr>
              <a:t> would take you outside of the array!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D05E74-5E98-B746-8571-58424243DE67}" type="datetime1">
              <a:rPr lang="en-US" sz="1200" smtClean="0">
                <a:latin typeface="Garamond" charset="0"/>
              </a:rPr>
              <a:t>3/7/17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BE0266-EC15-E545-93E6-8394A7E72029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731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Arrays </a:t>
            </a:r>
            <a:r>
              <a:rPr lang="en-US" dirty="0">
                <a:latin typeface="Arial" charset="0"/>
              </a:rPr>
              <a:t>and functions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6 due 3/22</a:t>
            </a:r>
          </a:p>
          <a:p>
            <a:pPr lvl="1"/>
            <a:r>
              <a:rPr lang="en-US" dirty="0">
                <a:latin typeface="Arial" charset="0"/>
              </a:rPr>
              <a:t>No Thursday office hours for Dr. </a:t>
            </a:r>
            <a:r>
              <a:rPr lang="en-US">
                <a:latin typeface="Arial" charset="0"/>
              </a:rPr>
              <a:t>Geiger this week</a:t>
            </a:r>
            <a:endParaRPr lang="en-US" dirty="0">
              <a:latin typeface="Arial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782C32-D645-7047-82FF-D3CF38586034}" type="datetime1">
              <a:rPr lang="en-US" sz="1200" smtClean="0">
                <a:latin typeface="Garamond" charset="0"/>
              </a:rPr>
              <a:t>3/7/17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5A398C-5393-8740-B7CA-72E23F67E96C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 smtClean="0">
                <a:latin typeface="Arial" charset="0"/>
              </a:rPr>
              <a:t>6 </a:t>
            </a:r>
            <a:r>
              <a:rPr lang="en-US" dirty="0" smtClean="0">
                <a:latin typeface="Arial" charset="0"/>
              </a:rPr>
              <a:t>due </a:t>
            </a:r>
            <a:r>
              <a:rPr lang="en-US" dirty="0" smtClean="0">
                <a:latin typeface="Arial" charset="0"/>
              </a:rPr>
              <a:t>3/22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No</a:t>
            </a:r>
            <a:r>
              <a:rPr lang="en-US" dirty="0" smtClean="0">
                <a:latin typeface="Arial" charset="0"/>
              </a:rPr>
              <a:t> Thursday office hours for Dr. Geiger this week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One-dimensional </a:t>
            </a:r>
            <a:r>
              <a:rPr lang="en-US" dirty="0" smtClean="0">
                <a:latin typeface="Arial" charset="0"/>
              </a:rPr>
              <a:t>arrays</a:t>
            </a:r>
          </a:p>
          <a:p>
            <a:pPr lvl="1"/>
            <a:r>
              <a:rPr lang="en-US" dirty="0" smtClean="0">
                <a:latin typeface="Arial" charset="0"/>
              </a:rPr>
              <a:t>Two-dimensional arrays</a:t>
            </a: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7ECA5D-9BD7-384E-82DC-462CA38BD873}" type="datetime1">
              <a:rPr lang="en-US" sz="1200" smtClean="0">
                <a:latin typeface="Garamond" charset="0"/>
              </a:rPr>
              <a:t>3/7/17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1580F-54AA-BC4F-9D01-A70E5EDFC21D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 of scalar variables</a:t>
            </a:r>
          </a:p>
        </p:txBody>
      </p:sp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4495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Variables (up to now) have:</a:t>
            </a:r>
            <a:br>
              <a:rPr lang="en-US" sz="1800"/>
            </a:br>
            <a:r>
              <a:rPr lang="en-US" sz="1800"/>
              <a:t>	name</a:t>
            </a:r>
            <a:br>
              <a:rPr lang="en-US" sz="1800"/>
            </a:br>
            <a:r>
              <a:rPr lang="en-US" sz="1800"/>
              <a:t>	type (int, float, double, char)</a:t>
            </a:r>
            <a:br>
              <a:rPr lang="en-US" sz="1800"/>
            </a:br>
            <a:r>
              <a:rPr lang="en-US" sz="1800"/>
              <a:t>	address</a:t>
            </a:r>
            <a:br>
              <a:rPr lang="en-US" sz="1800"/>
            </a:br>
            <a:r>
              <a:rPr lang="en-US" sz="1800"/>
              <a:t>	value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5105400" y="1219200"/>
            <a:ext cx="3810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N		28C4 (int)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q		28C8 (float)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r		28CC (float)</a:t>
            </a:r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5791200" y="12954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35</a:t>
            </a:r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5791200" y="18288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3.14</a:t>
            </a:r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5791200" y="23622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8.9</a:t>
            </a:r>
          </a:p>
        </p:txBody>
      </p:sp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304800" y="3657600"/>
            <a:ext cx="83820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e.g.	Name	type	address	value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N	integer	28C4	35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q	float	28C8	3.14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r	float	28CC	8.9</a:t>
            </a:r>
          </a:p>
        </p:txBody>
      </p:sp>
      <p:sp>
        <p:nvSpPr>
          <p:cNvPr id="20488" name="Date Placeholder 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361EE5-1416-1A44-A632-22473B0058CB}" type="datetime1">
              <a:rPr lang="en-US" sz="1200" smtClean="0">
                <a:latin typeface="Garamond" charset="0"/>
              </a:rPr>
              <a:t>3/7/17</a:t>
            </a:fld>
            <a:endParaRPr lang="en-US" sz="1200">
              <a:latin typeface="Garamond" charset="0"/>
            </a:endParaRPr>
          </a:p>
        </p:txBody>
      </p:sp>
      <p:sp>
        <p:nvSpPr>
          <p:cNvPr id="20489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8582FDE-C153-B641-BA24-153299777D82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Intro to Arrays</a:t>
            </a:r>
          </a:p>
        </p:txBody>
      </p:sp>
      <p:sp>
        <p:nvSpPr>
          <p:cNvPr id="21506" name="Text Box 10"/>
          <p:cNvSpPr txBox="1">
            <a:spLocks noChangeArrowheads="1"/>
          </p:cNvSpPr>
          <p:nvPr/>
        </p:nvSpPr>
        <p:spPr bwMode="auto">
          <a:xfrm>
            <a:off x="60960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1507" name="Text Box 18"/>
          <p:cNvSpPr txBox="1">
            <a:spLocks noChangeArrowheads="1"/>
          </p:cNvSpPr>
          <p:nvPr/>
        </p:nvSpPr>
        <p:spPr bwMode="auto">
          <a:xfrm>
            <a:off x="60960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1508" name="Text Box 19"/>
          <p:cNvSpPr txBox="1">
            <a:spLocks noChangeArrowheads="1"/>
          </p:cNvSpPr>
          <p:nvPr/>
        </p:nvSpPr>
        <p:spPr bwMode="auto">
          <a:xfrm>
            <a:off x="60960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1509" name="Text Box 20"/>
          <p:cNvSpPr txBox="1">
            <a:spLocks noChangeArrowheads="1"/>
          </p:cNvSpPr>
          <p:nvPr/>
        </p:nvSpPr>
        <p:spPr bwMode="auto">
          <a:xfrm>
            <a:off x="60960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1510" name="Text Box 21"/>
          <p:cNvSpPr txBox="1">
            <a:spLocks noChangeArrowheads="1"/>
          </p:cNvSpPr>
          <p:nvPr/>
        </p:nvSpPr>
        <p:spPr bwMode="auto">
          <a:xfrm>
            <a:off x="60960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1511" name="Text Box 22"/>
          <p:cNvSpPr txBox="1">
            <a:spLocks noChangeArrowheads="1"/>
          </p:cNvSpPr>
          <p:nvPr/>
        </p:nvSpPr>
        <p:spPr bwMode="auto">
          <a:xfrm>
            <a:off x="60960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1512" name="Text Box 23"/>
          <p:cNvSpPr txBox="1">
            <a:spLocks noChangeArrowheads="1"/>
          </p:cNvSpPr>
          <p:nvPr/>
        </p:nvSpPr>
        <p:spPr bwMode="auto">
          <a:xfrm>
            <a:off x="60960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1513" name="Text Box 24"/>
          <p:cNvSpPr txBox="1">
            <a:spLocks noChangeArrowheads="1"/>
          </p:cNvSpPr>
          <p:nvPr/>
        </p:nvSpPr>
        <p:spPr bwMode="auto">
          <a:xfrm>
            <a:off x="7010400" y="1600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45</a:t>
            </a:r>
          </a:p>
        </p:txBody>
      </p:sp>
      <p:sp>
        <p:nvSpPr>
          <p:cNvPr id="21514" name="Text Box 25"/>
          <p:cNvSpPr txBox="1">
            <a:spLocks noChangeArrowheads="1"/>
          </p:cNvSpPr>
          <p:nvPr/>
        </p:nvSpPr>
        <p:spPr bwMode="auto">
          <a:xfrm>
            <a:off x="7010400" y="3886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21515" name="Text Box 26"/>
          <p:cNvSpPr txBox="1">
            <a:spLocks noChangeArrowheads="1"/>
          </p:cNvSpPr>
          <p:nvPr/>
        </p:nvSpPr>
        <p:spPr bwMode="auto">
          <a:xfrm>
            <a:off x="7010400" y="3124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75</a:t>
            </a:r>
          </a:p>
        </p:txBody>
      </p:sp>
      <p:sp>
        <p:nvSpPr>
          <p:cNvPr id="21516" name="Text Box 27"/>
          <p:cNvSpPr txBox="1">
            <a:spLocks noChangeArrowheads="1"/>
          </p:cNvSpPr>
          <p:nvPr/>
        </p:nvSpPr>
        <p:spPr bwMode="auto">
          <a:xfrm>
            <a:off x="7010400" y="2743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85</a:t>
            </a:r>
          </a:p>
        </p:txBody>
      </p:sp>
      <p:sp>
        <p:nvSpPr>
          <p:cNvPr id="21517" name="Text Box 28"/>
          <p:cNvSpPr txBox="1">
            <a:spLocks noChangeArrowheads="1"/>
          </p:cNvSpPr>
          <p:nvPr/>
        </p:nvSpPr>
        <p:spPr bwMode="auto">
          <a:xfrm>
            <a:off x="7010400" y="2362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25</a:t>
            </a:r>
          </a:p>
        </p:txBody>
      </p:sp>
      <p:sp>
        <p:nvSpPr>
          <p:cNvPr id="21518" name="Text Box 29"/>
          <p:cNvSpPr txBox="1">
            <a:spLocks noChangeArrowheads="1"/>
          </p:cNvSpPr>
          <p:nvPr/>
        </p:nvSpPr>
        <p:spPr bwMode="auto">
          <a:xfrm>
            <a:off x="7010400" y="1981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55</a:t>
            </a:r>
          </a:p>
        </p:txBody>
      </p:sp>
      <p:sp>
        <p:nvSpPr>
          <p:cNvPr id="21519" name="Text Box 30"/>
          <p:cNvSpPr txBox="1">
            <a:spLocks noChangeArrowheads="1"/>
          </p:cNvSpPr>
          <p:nvPr/>
        </p:nvSpPr>
        <p:spPr bwMode="auto">
          <a:xfrm>
            <a:off x="7010400" y="3505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65</a:t>
            </a:r>
          </a:p>
        </p:txBody>
      </p:sp>
      <p:sp>
        <p:nvSpPr>
          <p:cNvPr id="21520" name="Text Box 31"/>
          <p:cNvSpPr txBox="1">
            <a:spLocks noChangeArrowheads="1"/>
          </p:cNvSpPr>
          <p:nvPr/>
        </p:nvSpPr>
        <p:spPr bwMode="auto">
          <a:xfrm>
            <a:off x="60960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1521" name="Text Box 32"/>
          <p:cNvSpPr txBox="1">
            <a:spLocks noChangeArrowheads="1"/>
          </p:cNvSpPr>
          <p:nvPr/>
        </p:nvSpPr>
        <p:spPr bwMode="auto">
          <a:xfrm>
            <a:off x="7010400" y="4267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60</a:t>
            </a:r>
          </a:p>
        </p:txBody>
      </p:sp>
      <p:sp>
        <p:nvSpPr>
          <p:cNvPr id="21522" name="Text Box 35"/>
          <p:cNvSpPr txBox="1">
            <a:spLocks noChangeArrowheads="1"/>
          </p:cNvSpPr>
          <p:nvPr/>
        </p:nvSpPr>
        <p:spPr bwMode="auto">
          <a:xfrm>
            <a:off x="79248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3044</a:t>
            </a:r>
          </a:p>
        </p:txBody>
      </p:sp>
      <p:sp>
        <p:nvSpPr>
          <p:cNvPr id="21523" name="Text Box 36"/>
          <p:cNvSpPr txBox="1">
            <a:spLocks noChangeArrowheads="1"/>
          </p:cNvSpPr>
          <p:nvPr/>
        </p:nvSpPr>
        <p:spPr bwMode="auto">
          <a:xfrm>
            <a:off x="79248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3050</a:t>
            </a:r>
          </a:p>
        </p:txBody>
      </p:sp>
      <p:sp>
        <p:nvSpPr>
          <p:cNvPr id="21524" name="Text Box 37"/>
          <p:cNvSpPr txBox="1">
            <a:spLocks noChangeArrowheads="1"/>
          </p:cNvSpPr>
          <p:nvPr/>
        </p:nvSpPr>
        <p:spPr bwMode="auto">
          <a:xfrm>
            <a:off x="79248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304C</a:t>
            </a:r>
          </a:p>
        </p:txBody>
      </p:sp>
      <p:sp>
        <p:nvSpPr>
          <p:cNvPr id="21525" name="Text Box 38"/>
          <p:cNvSpPr txBox="1">
            <a:spLocks noChangeArrowheads="1"/>
          </p:cNvSpPr>
          <p:nvPr/>
        </p:nvSpPr>
        <p:spPr bwMode="auto">
          <a:xfrm>
            <a:off x="79248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3054</a:t>
            </a:r>
          </a:p>
        </p:txBody>
      </p:sp>
      <p:sp>
        <p:nvSpPr>
          <p:cNvPr id="21526" name="Text Box 39"/>
          <p:cNvSpPr txBox="1">
            <a:spLocks noChangeArrowheads="1"/>
          </p:cNvSpPr>
          <p:nvPr/>
        </p:nvSpPr>
        <p:spPr bwMode="auto">
          <a:xfrm>
            <a:off x="79248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305C</a:t>
            </a:r>
          </a:p>
        </p:txBody>
      </p:sp>
      <p:sp>
        <p:nvSpPr>
          <p:cNvPr id="21527" name="Text Box 40"/>
          <p:cNvSpPr txBox="1">
            <a:spLocks noChangeArrowheads="1"/>
          </p:cNvSpPr>
          <p:nvPr/>
        </p:nvSpPr>
        <p:spPr bwMode="auto">
          <a:xfrm>
            <a:off x="79248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3058</a:t>
            </a:r>
          </a:p>
        </p:txBody>
      </p:sp>
      <p:sp>
        <p:nvSpPr>
          <p:cNvPr id="21528" name="Text Box 41"/>
          <p:cNvSpPr txBox="1">
            <a:spLocks noChangeArrowheads="1"/>
          </p:cNvSpPr>
          <p:nvPr/>
        </p:nvSpPr>
        <p:spPr bwMode="auto">
          <a:xfrm>
            <a:off x="79248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3060</a:t>
            </a:r>
          </a:p>
        </p:txBody>
      </p:sp>
      <p:sp>
        <p:nvSpPr>
          <p:cNvPr id="21529" name="Text Box 43"/>
          <p:cNvSpPr txBox="1">
            <a:spLocks noChangeArrowheads="1"/>
          </p:cNvSpPr>
          <p:nvPr/>
        </p:nvSpPr>
        <p:spPr bwMode="auto">
          <a:xfrm>
            <a:off x="79248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3048</a:t>
            </a:r>
          </a:p>
        </p:txBody>
      </p:sp>
      <p:sp>
        <p:nvSpPr>
          <p:cNvPr id="21530" name="Text Box 45"/>
          <p:cNvSpPr txBox="1">
            <a:spLocks noChangeArrowheads="1"/>
          </p:cNvSpPr>
          <p:nvPr/>
        </p:nvSpPr>
        <p:spPr bwMode="auto">
          <a:xfrm>
            <a:off x="304800" y="3505200"/>
            <a:ext cx="5943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printf("%d",x[3]);      // prints 85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printf("%d",x[7]+x[1]); // prints 115</a:t>
            </a:r>
          </a:p>
          <a:p>
            <a:pPr eaLnBrk="1" hangingPunct="1">
              <a:spcBef>
                <a:spcPct val="50000"/>
              </a:spcBef>
            </a:pPr>
            <a:endParaRPr lang="en-US" sz="2000">
              <a:latin typeface="Courier New" charset="0"/>
            </a:endParaRPr>
          </a:p>
        </p:txBody>
      </p:sp>
      <p:sp>
        <p:nvSpPr>
          <p:cNvPr id="21531" name="Text Box 46"/>
          <p:cNvSpPr txBox="1">
            <a:spLocks noChangeArrowheads="1"/>
          </p:cNvSpPr>
          <p:nvPr/>
        </p:nvSpPr>
        <p:spPr bwMode="auto">
          <a:xfrm>
            <a:off x="228600" y="1371600"/>
            <a:ext cx="6019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Any single element of x may be used like any other scalar variable</a:t>
            </a:r>
          </a:p>
        </p:txBody>
      </p:sp>
      <p:sp>
        <p:nvSpPr>
          <p:cNvPr id="21532" name="Date Placeholder 2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B24A59-CE43-0A4C-8A5A-28D21B68192E}" type="datetime1">
              <a:rPr lang="en-US" sz="1200" smtClean="0">
                <a:latin typeface="Garamond" charset="0"/>
              </a:rPr>
              <a:t>3/7/17</a:t>
            </a:fld>
            <a:endParaRPr lang="en-US" sz="1200">
              <a:latin typeface="Garamond" charset="0"/>
            </a:endParaRPr>
          </a:p>
        </p:txBody>
      </p:sp>
      <p:sp>
        <p:nvSpPr>
          <p:cNvPr id="21533" name="Slide Number Placeholder 2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3E0E8F-EA25-A143-8F0E-5BB26B4D190A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Declaring Arrays</a:t>
            </a:r>
          </a:p>
        </p:txBody>
      </p:sp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45720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45720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5720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45720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45720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45720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auto">
          <a:xfrm>
            <a:off x="45720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2537" name="Text Box 10"/>
          <p:cNvSpPr txBox="1">
            <a:spLocks noChangeArrowheads="1"/>
          </p:cNvSpPr>
          <p:nvPr/>
        </p:nvSpPr>
        <p:spPr bwMode="auto">
          <a:xfrm>
            <a:off x="5486400" y="1600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38" name="Text Box 11"/>
          <p:cNvSpPr txBox="1">
            <a:spLocks noChangeArrowheads="1"/>
          </p:cNvSpPr>
          <p:nvPr/>
        </p:nvSpPr>
        <p:spPr bwMode="auto">
          <a:xfrm>
            <a:off x="5486400" y="3886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39" name="Text Box 12"/>
          <p:cNvSpPr txBox="1">
            <a:spLocks noChangeArrowheads="1"/>
          </p:cNvSpPr>
          <p:nvPr/>
        </p:nvSpPr>
        <p:spPr bwMode="auto">
          <a:xfrm>
            <a:off x="5486400" y="3124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5486400" y="2743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1" name="Text Box 14"/>
          <p:cNvSpPr txBox="1">
            <a:spLocks noChangeArrowheads="1"/>
          </p:cNvSpPr>
          <p:nvPr/>
        </p:nvSpPr>
        <p:spPr bwMode="auto">
          <a:xfrm>
            <a:off x="5486400" y="2362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2" name="Text Box 15"/>
          <p:cNvSpPr txBox="1">
            <a:spLocks noChangeArrowheads="1"/>
          </p:cNvSpPr>
          <p:nvPr/>
        </p:nvSpPr>
        <p:spPr bwMode="auto">
          <a:xfrm>
            <a:off x="5486400" y="1981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3" name="Text Box 16"/>
          <p:cNvSpPr txBox="1">
            <a:spLocks noChangeArrowheads="1"/>
          </p:cNvSpPr>
          <p:nvPr/>
        </p:nvSpPr>
        <p:spPr bwMode="auto">
          <a:xfrm>
            <a:off x="5486400" y="3505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4" name="Text Box 17"/>
          <p:cNvSpPr txBox="1">
            <a:spLocks noChangeArrowheads="1"/>
          </p:cNvSpPr>
          <p:nvPr/>
        </p:nvSpPr>
        <p:spPr bwMode="auto">
          <a:xfrm>
            <a:off x="45720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2545" name="Text Box 18"/>
          <p:cNvSpPr txBox="1">
            <a:spLocks noChangeArrowheads="1"/>
          </p:cNvSpPr>
          <p:nvPr/>
        </p:nvSpPr>
        <p:spPr bwMode="auto">
          <a:xfrm>
            <a:off x="5486400" y="4267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6" name="Text Box 19"/>
          <p:cNvSpPr txBox="1">
            <a:spLocks noChangeArrowheads="1"/>
          </p:cNvSpPr>
          <p:nvPr/>
        </p:nvSpPr>
        <p:spPr bwMode="auto">
          <a:xfrm>
            <a:off x="64008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3044</a:t>
            </a:r>
          </a:p>
        </p:txBody>
      </p:sp>
      <p:sp>
        <p:nvSpPr>
          <p:cNvPr id="22547" name="Text Box 20"/>
          <p:cNvSpPr txBox="1">
            <a:spLocks noChangeArrowheads="1"/>
          </p:cNvSpPr>
          <p:nvPr/>
        </p:nvSpPr>
        <p:spPr bwMode="auto">
          <a:xfrm>
            <a:off x="64008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3050</a:t>
            </a:r>
          </a:p>
        </p:txBody>
      </p:sp>
      <p:sp>
        <p:nvSpPr>
          <p:cNvPr id="22548" name="Text Box 21"/>
          <p:cNvSpPr txBox="1">
            <a:spLocks noChangeArrowheads="1"/>
          </p:cNvSpPr>
          <p:nvPr/>
        </p:nvSpPr>
        <p:spPr bwMode="auto">
          <a:xfrm>
            <a:off x="64008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304C</a:t>
            </a:r>
          </a:p>
        </p:txBody>
      </p:sp>
      <p:sp>
        <p:nvSpPr>
          <p:cNvPr id="22549" name="Text Box 22"/>
          <p:cNvSpPr txBox="1">
            <a:spLocks noChangeArrowheads="1"/>
          </p:cNvSpPr>
          <p:nvPr/>
        </p:nvSpPr>
        <p:spPr bwMode="auto">
          <a:xfrm>
            <a:off x="64008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3054</a:t>
            </a:r>
          </a:p>
        </p:txBody>
      </p:sp>
      <p:sp>
        <p:nvSpPr>
          <p:cNvPr id="22550" name="Text Box 23"/>
          <p:cNvSpPr txBox="1">
            <a:spLocks noChangeArrowheads="1"/>
          </p:cNvSpPr>
          <p:nvPr/>
        </p:nvSpPr>
        <p:spPr bwMode="auto">
          <a:xfrm>
            <a:off x="64008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305C</a:t>
            </a:r>
          </a:p>
        </p:txBody>
      </p:sp>
      <p:sp>
        <p:nvSpPr>
          <p:cNvPr id="22551" name="Text Box 24"/>
          <p:cNvSpPr txBox="1">
            <a:spLocks noChangeArrowheads="1"/>
          </p:cNvSpPr>
          <p:nvPr/>
        </p:nvSpPr>
        <p:spPr bwMode="auto">
          <a:xfrm>
            <a:off x="64008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3058</a:t>
            </a:r>
          </a:p>
        </p:txBody>
      </p:sp>
      <p:sp>
        <p:nvSpPr>
          <p:cNvPr id="22552" name="Text Box 25"/>
          <p:cNvSpPr txBox="1">
            <a:spLocks noChangeArrowheads="1"/>
          </p:cNvSpPr>
          <p:nvPr/>
        </p:nvSpPr>
        <p:spPr bwMode="auto">
          <a:xfrm>
            <a:off x="64008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3060</a:t>
            </a:r>
          </a:p>
        </p:txBody>
      </p:sp>
      <p:sp>
        <p:nvSpPr>
          <p:cNvPr id="22553" name="Text Box 26"/>
          <p:cNvSpPr txBox="1">
            <a:spLocks noChangeArrowheads="1"/>
          </p:cNvSpPr>
          <p:nvPr/>
        </p:nvSpPr>
        <p:spPr bwMode="auto">
          <a:xfrm>
            <a:off x="64008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3048</a:t>
            </a:r>
          </a:p>
        </p:txBody>
      </p:sp>
      <p:sp>
        <p:nvSpPr>
          <p:cNvPr id="22554" name="Text Box 27"/>
          <p:cNvSpPr txBox="1">
            <a:spLocks noChangeArrowheads="1"/>
          </p:cNvSpPr>
          <p:nvPr/>
        </p:nvSpPr>
        <p:spPr bwMode="auto">
          <a:xfrm>
            <a:off x="304800" y="1447800"/>
            <a:ext cx="35052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Define an 8 element array: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</a:t>
            </a:r>
            <a:r>
              <a:rPr lang="en-US" sz="1800">
                <a:latin typeface="Courier New" charset="0"/>
              </a:rPr>
              <a:t>int x[8];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Elements numbered 0 to 7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Arrays in C always start with location 0 (zero based)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The initial value of each array element is unknown (just like scalar variables)</a:t>
            </a:r>
          </a:p>
        </p:txBody>
      </p:sp>
      <p:sp>
        <p:nvSpPr>
          <p:cNvPr id="22555" name="Date Placeholder 2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7A83A4-961F-0242-8E5C-C2BE7B241B16}" type="datetime1">
              <a:rPr lang="en-US" sz="1200" smtClean="0">
                <a:latin typeface="Garamond" charset="0"/>
              </a:rPr>
              <a:t>3/7/17</a:t>
            </a:fld>
            <a:endParaRPr lang="en-US" sz="1200">
              <a:latin typeface="Garamond" charset="0"/>
            </a:endParaRPr>
          </a:p>
        </p:txBody>
      </p:sp>
      <p:sp>
        <p:nvSpPr>
          <p:cNvPr id="22556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D22EC0-066B-0340-9CB4-406D92CD11F6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Declaring/defining Arrays</a:t>
            </a:r>
          </a:p>
        </p:txBody>
      </p:sp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49530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A[0]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49530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A[1]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49530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A[2]</a:t>
            </a: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49530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A[3]</a:t>
            </a:r>
          </a:p>
        </p:txBody>
      </p:sp>
      <p:sp>
        <p:nvSpPr>
          <p:cNvPr id="23558" name="Text Box 10"/>
          <p:cNvSpPr txBox="1">
            <a:spLocks noChangeArrowheads="1"/>
          </p:cNvSpPr>
          <p:nvPr/>
        </p:nvSpPr>
        <p:spPr bwMode="auto">
          <a:xfrm>
            <a:off x="5867400" y="2743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1.23</a:t>
            </a:r>
          </a:p>
        </p:txBody>
      </p:sp>
      <p:sp>
        <p:nvSpPr>
          <p:cNvPr id="23559" name="Text Box 13"/>
          <p:cNvSpPr txBox="1">
            <a:spLocks noChangeArrowheads="1"/>
          </p:cNvSpPr>
          <p:nvPr/>
        </p:nvSpPr>
        <p:spPr bwMode="auto">
          <a:xfrm>
            <a:off x="5867400" y="3886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0.7071</a:t>
            </a:r>
          </a:p>
        </p:txBody>
      </p:sp>
      <p:sp>
        <p:nvSpPr>
          <p:cNvPr id="23560" name="Text Box 14"/>
          <p:cNvSpPr txBox="1">
            <a:spLocks noChangeArrowheads="1"/>
          </p:cNvSpPr>
          <p:nvPr/>
        </p:nvSpPr>
        <p:spPr bwMode="auto">
          <a:xfrm>
            <a:off x="5867400" y="3505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2.718</a:t>
            </a:r>
          </a:p>
        </p:txBody>
      </p:sp>
      <p:sp>
        <p:nvSpPr>
          <p:cNvPr id="23561" name="Text Box 15"/>
          <p:cNvSpPr txBox="1">
            <a:spLocks noChangeArrowheads="1"/>
          </p:cNvSpPr>
          <p:nvPr/>
        </p:nvSpPr>
        <p:spPr bwMode="auto">
          <a:xfrm>
            <a:off x="5867400" y="3124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3.14159</a:t>
            </a:r>
          </a:p>
        </p:txBody>
      </p:sp>
      <p:sp>
        <p:nvSpPr>
          <p:cNvPr id="23562" name="Text Box 19"/>
          <p:cNvSpPr txBox="1">
            <a:spLocks noChangeArrowheads="1"/>
          </p:cNvSpPr>
          <p:nvPr/>
        </p:nvSpPr>
        <p:spPr bwMode="auto">
          <a:xfrm>
            <a:off x="77724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4430</a:t>
            </a:r>
          </a:p>
        </p:txBody>
      </p:sp>
      <p:sp>
        <p:nvSpPr>
          <p:cNvPr id="23563" name="Text Box 20"/>
          <p:cNvSpPr txBox="1">
            <a:spLocks noChangeArrowheads="1"/>
          </p:cNvSpPr>
          <p:nvPr/>
        </p:nvSpPr>
        <p:spPr bwMode="auto">
          <a:xfrm>
            <a:off x="77724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4448</a:t>
            </a:r>
          </a:p>
        </p:txBody>
      </p:sp>
      <p:sp>
        <p:nvSpPr>
          <p:cNvPr id="23564" name="Text Box 21"/>
          <p:cNvSpPr txBox="1">
            <a:spLocks noChangeArrowheads="1"/>
          </p:cNvSpPr>
          <p:nvPr/>
        </p:nvSpPr>
        <p:spPr bwMode="auto">
          <a:xfrm>
            <a:off x="77724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4440</a:t>
            </a:r>
          </a:p>
        </p:txBody>
      </p:sp>
      <p:sp>
        <p:nvSpPr>
          <p:cNvPr id="23565" name="Text Box 26"/>
          <p:cNvSpPr txBox="1">
            <a:spLocks noChangeArrowheads="1"/>
          </p:cNvSpPr>
          <p:nvPr/>
        </p:nvSpPr>
        <p:spPr bwMode="auto">
          <a:xfrm>
            <a:off x="77724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4438</a:t>
            </a:r>
          </a:p>
        </p:txBody>
      </p:sp>
      <p:sp>
        <p:nvSpPr>
          <p:cNvPr id="23566" name="Text Box 27"/>
          <p:cNvSpPr txBox="1">
            <a:spLocks noChangeArrowheads="1"/>
          </p:cNvSpPr>
          <p:nvPr/>
        </p:nvSpPr>
        <p:spPr bwMode="auto">
          <a:xfrm>
            <a:off x="457200" y="2819400"/>
            <a:ext cx="3505200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You can also define the values to be held in the array and instruct the compiler to figure out how many elements are needed.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Not putting a value within the [] tells the compiler to determine how many locations are needed.</a:t>
            </a:r>
          </a:p>
        </p:txBody>
      </p:sp>
      <p:sp>
        <p:nvSpPr>
          <p:cNvPr id="23567" name="Text Box 28"/>
          <p:cNvSpPr txBox="1">
            <a:spLocks noChangeArrowheads="1"/>
          </p:cNvSpPr>
          <p:nvPr/>
        </p:nvSpPr>
        <p:spPr bwMode="auto">
          <a:xfrm>
            <a:off x="304800" y="160020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double A[]={ 1.23, 3.14159, 2.718, 0.7071 };</a:t>
            </a:r>
          </a:p>
        </p:txBody>
      </p:sp>
      <p:sp>
        <p:nvSpPr>
          <p:cNvPr id="23568" name="Date Placeholder 1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272EC8-EF2C-3D41-A8C7-C86B22D20F13}" type="datetime1">
              <a:rPr lang="en-US" sz="1200" smtClean="0">
                <a:latin typeface="Garamond" charset="0"/>
              </a:rPr>
              <a:t>3/7/17</a:t>
            </a:fld>
            <a:endParaRPr lang="en-US" sz="1200">
              <a:latin typeface="Garamond" charset="0"/>
            </a:endParaRPr>
          </a:p>
        </p:txBody>
      </p:sp>
      <p:sp>
        <p:nvSpPr>
          <p:cNvPr id="23569" name="Slide Number Placeholder 1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A8AE43-F61F-8146-8EC3-9339EAC25060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Working with Arrays (input)</a:t>
            </a:r>
          </a:p>
        </p:txBody>
      </p:sp>
      <p:sp>
        <p:nvSpPr>
          <p:cNvPr id="24578" name="Text Box 16"/>
          <p:cNvSpPr txBox="1">
            <a:spLocks noChangeArrowheads="1"/>
          </p:cNvSpPr>
          <p:nvPr/>
        </p:nvSpPr>
        <p:spPr bwMode="auto">
          <a:xfrm>
            <a:off x="228600" y="990600"/>
            <a:ext cx="6477000" cy="438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void main(void)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int x[8];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int i;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// get 8 values into x[]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for (i=0; i&lt;8; i++)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printf("Enter test %d:",i+1);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scanf("%d",&amp;x[i]);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}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sz="1800">
              <a:latin typeface="Courier New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359201-11DC-0845-B231-AEE2ED382735}" type="datetime1">
              <a:rPr lang="en-US" sz="1200" smtClean="0">
                <a:latin typeface="Garamond" charset="0"/>
              </a:rPr>
              <a:t>3/7/17</a:t>
            </a:fld>
            <a:endParaRPr lang="en-US" sz="1200">
              <a:latin typeface="Garamond" charset="0"/>
            </a:endParaRP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416007-43F1-294A-9110-1E5020B3A4F5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Working with Arrays (input)</a:t>
            </a:r>
          </a:p>
        </p:txBody>
      </p:sp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36576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Sample run </a:t>
            </a:r>
            <a:br>
              <a:rPr lang="en-US" sz="1800"/>
            </a:br>
            <a:r>
              <a:rPr lang="en-US" sz="1800"/>
              <a:t>(user input underlined):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Enter test 1:</a:t>
            </a:r>
            <a:r>
              <a:rPr lang="en-US" sz="1800" u="sng">
                <a:latin typeface="Courier New" charset="0"/>
              </a:rPr>
              <a:t>80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2:</a:t>
            </a:r>
            <a:r>
              <a:rPr lang="en-US" sz="1800" u="sng">
                <a:latin typeface="Courier New" charset="0"/>
              </a:rPr>
              <a:t>75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3:</a:t>
            </a:r>
            <a:r>
              <a:rPr lang="en-US" sz="1800" u="sng">
                <a:latin typeface="Courier New" charset="0"/>
              </a:rPr>
              <a:t>90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4:</a:t>
            </a:r>
            <a:r>
              <a:rPr lang="en-US" sz="1800" u="sng">
                <a:latin typeface="Courier New" charset="0"/>
              </a:rPr>
              <a:t>100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5:</a:t>
            </a:r>
            <a:r>
              <a:rPr lang="en-US" sz="1800" u="sng">
                <a:latin typeface="Courier New" charset="0"/>
              </a:rPr>
              <a:t>65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6:</a:t>
            </a:r>
            <a:r>
              <a:rPr lang="en-US" sz="1800" u="sng">
                <a:latin typeface="Courier New" charset="0"/>
              </a:rPr>
              <a:t>88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7:</a:t>
            </a:r>
            <a:r>
              <a:rPr lang="en-US" sz="1800" u="sng">
                <a:latin typeface="Courier New" charset="0"/>
              </a:rPr>
              <a:t>40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8:</a:t>
            </a:r>
            <a:r>
              <a:rPr lang="en-US" sz="1800" u="sng">
                <a:latin typeface="Courier New" charset="0"/>
              </a:rPr>
              <a:t>90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</a:pPr>
            <a:endParaRPr lang="en-US" sz="1800">
              <a:latin typeface="Courier New" charset="0"/>
            </a:endParaRP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5486400" y="1752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5486400" y="2133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5486400" y="2514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5486400" y="2895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5607" name="Text Box 8"/>
          <p:cNvSpPr txBox="1">
            <a:spLocks noChangeArrowheads="1"/>
          </p:cNvSpPr>
          <p:nvPr/>
        </p:nvSpPr>
        <p:spPr bwMode="auto">
          <a:xfrm>
            <a:off x="5486400" y="3276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5608" name="Text Box 9"/>
          <p:cNvSpPr txBox="1">
            <a:spLocks noChangeArrowheads="1"/>
          </p:cNvSpPr>
          <p:nvPr/>
        </p:nvSpPr>
        <p:spPr bwMode="auto">
          <a:xfrm>
            <a:off x="5486400" y="3657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5609" name="Text Box 10"/>
          <p:cNvSpPr txBox="1">
            <a:spLocks noChangeArrowheads="1"/>
          </p:cNvSpPr>
          <p:nvPr/>
        </p:nvSpPr>
        <p:spPr bwMode="auto">
          <a:xfrm>
            <a:off x="5486400" y="4038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5610" name="Text Box 11"/>
          <p:cNvSpPr txBox="1">
            <a:spLocks noChangeArrowheads="1"/>
          </p:cNvSpPr>
          <p:nvPr/>
        </p:nvSpPr>
        <p:spPr bwMode="auto">
          <a:xfrm>
            <a:off x="6400800" y="1752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80</a:t>
            </a:r>
          </a:p>
        </p:txBody>
      </p:sp>
      <p:sp>
        <p:nvSpPr>
          <p:cNvPr id="25611" name="Text Box 12"/>
          <p:cNvSpPr txBox="1">
            <a:spLocks noChangeArrowheads="1"/>
          </p:cNvSpPr>
          <p:nvPr/>
        </p:nvSpPr>
        <p:spPr bwMode="auto">
          <a:xfrm>
            <a:off x="6400800" y="4038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40</a:t>
            </a:r>
          </a:p>
        </p:txBody>
      </p:sp>
      <p:sp>
        <p:nvSpPr>
          <p:cNvPr id="25612" name="Text Box 13"/>
          <p:cNvSpPr txBox="1">
            <a:spLocks noChangeArrowheads="1"/>
          </p:cNvSpPr>
          <p:nvPr/>
        </p:nvSpPr>
        <p:spPr bwMode="auto">
          <a:xfrm>
            <a:off x="6400800" y="3276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65</a:t>
            </a:r>
          </a:p>
        </p:txBody>
      </p:sp>
      <p:sp>
        <p:nvSpPr>
          <p:cNvPr id="25613" name="Text Box 14"/>
          <p:cNvSpPr txBox="1">
            <a:spLocks noChangeArrowheads="1"/>
          </p:cNvSpPr>
          <p:nvPr/>
        </p:nvSpPr>
        <p:spPr bwMode="auto">
          <a:xfrm>
            <a:off x="6400800" y="2895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25614" name="Text Box 15"/>
          <p:cNvSpPr txBox="1">
            <a:spLocks noChangeArrowheads="1"/>
          </p:cNvSpPr>
          <p:nvPr/>
        </p:nvSpPr>
        <p:spPr bwMode="auto">
          <a:xfrm>
            <a:off x="6400800" y="2514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5615" name="Text Box 16"/>
          <p:cNvSpPr txBox="1">
            <a:spLocks noChangeArrowheads="1"/>
          </p:cNvSpPr>
          <p:nvPr/>
        </p:nvSpPr>
        <p:spPr bwMode="auto">
          <a:xfrm>
            <a:off x="6400800" y="2133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75</a:t>
            </a:r>
          </a:p>
        </p:txBody>
      </p:sp>
      <p:sp>
        <p:nvSpPr>
          <p:cNvPr id="25616" name="Text Box 17"/>
          <p:cNvSpPr txBox="1">
            <a:spLocks noChangeArrowheads="1"/>
          </p:cNvSpPr>
          <p:nvPr/>
        </p:nvSpPr>
        <p:spPr bwMode="auto">
          <a:xfrm>
            <a:off x="6400800" y="3657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88</a:t>
            </a:r>
          </a:p>
        </p:txBody>
      </p:sp>
      <p:sp>
        <p:nvSpPr>
          <p:cNvPr id="25617" name="Text Box 18"/>
          <p:cNvSpPr txBox="1">
            <a:spLocks noChangeArrowheads="1"/>
          </p:cNvSpPr>
          <p:nvPr/>
        </p:nvSpPr>
        <p:spPr bwMode="auto">
          <a:xfrm>
            <a:off x="5486400" y="4419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5618" name="Text Box 19"/>
          <p:cNvSpPr txBox="1">
            <a:spLocks noChangeArrowheads="1"/>
          </p:cNvSpPr>
          <p:nvPr/>
        </p:nvSpPr>
        <p:spPr bwMode="auto">
          <a:xfrm>
            <a:off x="6400800" y="4419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5619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54C9FE-EB34-AE4F-A1F3-E3559041760C}" type="datetime1">
              <a:rPr lang="en-US" sz="1200" smtClean="0">
                <a:latin typeface="Garamond" charset="0"/>
              </a:rPr>
              <a:t>3/7/17</a:t>
            </a:fld>
            <a:endParaRPr lang="en-US" sz="1200">
              <a:latin typeface="Garamond" charset="0"/>
            </a:endParaRPr>
          </a:p>
        </p:txBody>
      </p:sp>
      <p:sp>
        <p:nvSpPr>
          <p:cNvPr id="25620" name="Slide Number Placeholder 2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62E279-B97A-7242-BBFB-7053B1944EE4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Pitfalls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happens if we change previous code to: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#include &lt;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stdio.h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&gt;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void main(void)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{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x[8];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;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float sum,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avg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; // used later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// get 8 values into x[]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for (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=0;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&lt;=8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;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++)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{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("Enter test %d:",i+1);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scanf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("%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d",&amp;x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[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]);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}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6627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DC98D44-4025-8148-A34B-2754E8F273F3}" type="datetime1">
              <a:rPr lang="en-US" sz="1200" smtClean="0">
                <a:latin typeface="Garamond" charset="0"/>
              </a:rPr>
              <a:t>3/7/17</a:t>
            </a:fld>
            <a:endParaRPr lang="en-US" sz="1200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563EA3-3F6A-D24E-9E9F-60186E507637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12861</TotalTime>
  <Words>978</Words>
  <Application>Microsoft Macintosh PowerPoint</Application>
  <PresentationFormat>On-screen Show (4:3)</PresentationFormat>
  <Paragraphs>283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Edge</vt:lpstr>
      <vt:lpstr>EECE.2160 ECE Application Programming</vt:lpstr>
      <vt:lpstr>Lecture outline</vt:lpstr>
      <vt:lpstr>Review of scalar variables</vt:lpstr>
      <vt:lpstr>Intro to Arrays</vt:lpstr>
      <vt:lpstr>Declaring Arrays</vt:lpstr>
      <vt:lpstr>Declaring/defining Arrays</vt:lpstr>
      <vt:lpstr>Working with Arrays (input)</vt:lpstr>
      <vt:lpstr>Working with Arrays (input)</vt:lpstr>
      <vt:lpstr>Pitfalls</vt:lpstr>
      <vt:lpstr>Pitfalls (cont.)</vt:lpstr>
      <vt:lpstr>Example</vt:lpstr>
      <vt:lpstr>Example solution</vt:lpstr>
      <vt:lpstr>Two-dimensional arrays</vt:lpstr>
      <vt:lpstr>Initializing 2D arrays</vt:lpstr>
      <vt:lpstr>2D arrays and loops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1638</cp:revision>
  <dcterms:created xsi:type="dcterms:W3CDTF">2006-04-03T05:03:01Z</dcterms:created>
  <dcterms:modified xsi:type="dcterms:W3CDTF">2017-03-07T20:54:48Z</dcterms:modified>
</cp:coreProperties>
</file>