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7" r:id="rId13"/>
    <p:sldId id="324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664B0B45-C12F-854E-B6A4-F4F6C0A0E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38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898E892A-E187-494C-B293-B729A841B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41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8BF453-3A36-114A-9B54-5BA67E10B95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3E7D37-4BE4-3944-8823-154D6D92EF29}" type="datetime1">
              <a:rPr lang="en-US" sz="1200"/>
              <a:pPr eaLnBrk="1" hangingPunct="1"/>
              <a:t>11/3/16</a:t>
            </a:fld>
            <a:endParaRPr lang="en-US" sz="1200"/>
          </a:p>
        </p:txBody>
      </p:sp>
      <p:sp>
        <p:nvSpPr>
          <p:cNvPr id="25602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2560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0AA183-9236-404C-B216-F460A30274BA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EAF9F8-8D5E-6749-B65F-1323A4448839}" type="datetime1">
              <a:rPr lang="en-US" smtClean="0"/>
              <a:t>11/3/16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F55C5E-6EA6-3B43-A0F0-3B232348D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92D0D-E357-1043-930C-4D6DB680B43D}" type="datetime1">
              <a:rPr lang="en-US" smtClean="0"/>
              <a:t>11/3/16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7FFC2-EB7B-CE43-8274-1F558CEDF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1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8AA53-0D63-2D40-B4AE-F47770389DD3}" type="datetime1">
              <a:rPr lang="en-US" smtClean="0"/>
              <a:t>11/3/16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BF364-4F44-8343-8542-49B1BF5AD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12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CD064-8094-9A48-8C1E-48548AB9E033}" type="datetime1">
              <a:rPr lang="en-US" smtClean="0"/>
              <a:t>11/3/16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D6FE4-74A9-4542-A7F0-A7562F947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4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73439-1E16-AD44-9F80-F7136775FAB1}" type="datetime1">
              <a:rPr lang="en-US" smtClean="0"/>
              <a:t>11/3/16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4F0DE-B55D-3143-A4F4-45A6703B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6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52802-1668-9641-B129-635C9BFF86F3}" type="datetime1">
              <a:rPr lang="en-US" smtClean="0"/>
              <a:t>11/3/16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E035A-1305-CC48-9B65-C1FFA5A3F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F34A0-65F4-0A47-95E6-36248FA7485C}" type="datetime1">
              <a:rPr lang="en-US" smtClean="0"/>
              <a:t>11/3/16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A54AB-BE9E-FF4C-A99C-22595058E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1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506BC-F38A-7947-80A1-B2D3C50950C7}" type="datetime1">
              <a:rPr lang="en-US" smtClean="0"/>
              <a:t>11/3/16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E5BEE-83F9-5044-B3AF-DE5A358C3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B2B7D-3512-3542-B240-74984C2A8EC7}" type="datetime1">
              <a:rPr lang="en-US" smtClean="0"/>
              <a:t>11/3/16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9441C-97B5-4842-9DB9-CBD6C746F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92DED-4FF9-F14C-AB20-24D78CF87583}" type="datetime1">
              <a:rPr lang="en-US" smtClean="0"/>
              <a:t>11/3/16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AE7FB-AD1F-E942-BBB9-FD45D883E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437D5-BE96-3E44-A725-C2B657EA66FF}" type="datetime1">
              <a:rPr lang="en-US" smtClean="0"/>
              <a:t>11/3/16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B159F-644D-C64C-9184-F4BB4C1E0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5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EBD39-01B7-9240-BA1A-53AD50618162}" type="datetime1">
              <a:rPr lang="en-US" smtClean="0"/>
              <a:t>11/3/16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A7C16-C0F5-BE44-9FDF-EAD435CFE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9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EB713-3A70-C04D-B93A-9FCF741C64A9}" type="datetime1">
              <a:rPr lang="en-US" smtClean="0"/>
              <a:t>11/3/16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9D6EE-29F9-5545-AF86-D0160AE8D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9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8F4EDD00-19BC-5F4F-855E-761807C7C2A2}" type="datetime1">
              <a:rPr lang="en-US" smtClean="0"/>
              <a:t>11/3/16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24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F5C01BDB-B0AE-4246-9FB0-0FAB28D9E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7" r:id="rId1"/>
    <p:sldLayoutId id="2147484895" r:id="rId2"/>
    <p:sldLayoutId id="2147484896" r:id="rId3"/>
    <p:sldLayoutId id="2147484897" r:id="rId4"/>
    <p:sldLayoutId id="2147484898" r:id="rId5"/>
    <p:sldLayoutId id="2147484899" r:id="rId6"/>
    <p:sldLayoutId id="2147484900" r:id="rId7"/>
    <p:sldLayoutId id="2147484901" r:id="rId8"/>
    <p:sldLayoutId id="2147484902" r:id="rId9"/>
    <p:sldLayoutId id="2147484903" r:id="rId10"/>
    <p:sldLayoutId id="2147484904" r:id="rId11"/>
    <p:sldLayoutId id="2147484905" r:id="rId12"/>
    <p:sldLayoutId id="214748490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24: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instruction set (continued)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assembly programming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OR	AL, BL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movf	BL, W		; W = BL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iorwf	AL, F		; AL = AL OR W = AL OR BL</a:t>
            </a:r>
          </a:p>
          <a:p>
            <a:r>
              <a:rPr lang="en-US">
                <a:latin typeface="Arial" charset="0"/>
              </a:rPr>
              <a:t>SUB	BL, AL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movf	AL, W		; W = AL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subwf	BL, F		; BL = BL – W = BL – AL</a:t>
            </a:r>
          </a:p>
          <a:p>
            <a:r>
              <a:rPr lang="en-US">
                <a:latin typeface="Arial" charset="0"/>
              </a:rPr>
              <a:t>JNZ	label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btfss	STATUS, Z	; Skip goto if Z == 1 (if 	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goto	label		; previous result == 0)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22C5BC-771A-124B-86A1-8D6EC377D1D7}" type="datetime1">
              <a:rPr lang="en-US" sz="1200" smtClean="0">
                <a:latin typeface="Garamond" charset="0"/>
              </a:rPr>
              <a:t>11/3/16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24</a:t>
            </a:r>
            <a:endParaRPr lang="en-US" alt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1CCECD-5138-5344-924D-9D6511AB66CA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(continued)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JB		label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btfsc	STATUS, Z		; If Z == 0, check C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goto	End			; Otherwise, no jump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btfss	STATUS, C		; If C == 1, no jump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goto	label			; Jump to label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End:				; End of jump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41C07C-5DE0-C04E-A026-FDB8A1038E5E}" type="datetime1">
              <a:rPr lang="en-US" sz="1200" smtClean="0">
                <a:latin typeface="Garamond" charset="0"/>
              </a:rPr>
              <a:t>11/3/16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24</a:t>
            </a:r>
            <a:endParaRPr lang="en-US" altLang="en-US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CD30EB-B867-4D4D-ABE7-BB5D807D8502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(continued)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ROL	AL, 5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movlw  5			; W = 5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movwf  COUNT		; COUNT = W = 5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L:	bcf	STATUS, C		; C = 0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btfsc	AL, 7			; Skip if MSB == 0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bsf	STATUS, C		; C = 1 if MSB == 1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C will hold copy of 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   MSB (bit rotated into 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   LSB)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rlf	AL, F			; Rotate left by 1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decfsz   COUNT		; If COUNT == 0, don</a:t>
            </a:r>
            <a:r>
              <a:rPr lang="ja-JP" altLang="en-US" sz="2400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altLang="ja-JP" sz="2400">
                <a:solidFill>
                  <a:srgbClr val="FF0000"/>
                </a:solidFill>
                <a:latin typeface="Arial" charset="0"/>
              </a:rPr>
              <a:t>t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  restart loop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goto	L				</a:t>
            </a:r>
            <a:endParaRPr lang="en-US" sz="2400">
              <a:latin typeface="Arial" charset="0"/>
            </a:endParaRP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EF165D-4F0C-2147-9E04-8031AD100F4D}" type="datetime1">
              <a:rPr lang="en-US" sz="1200" smtClean="0">
                <a:latin typeface="Garamond" charset="0"/>
              </a:rPr>
              <a:t>11/3/16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24</a:t>
            </a:r>
            <a:endParaRPr lang="en-US" altLang="en-US"/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FADB77-8BC3-3049-955D-A578E2F6404B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 smtClean="0">
                <a:latin typeface="Arial" charset="0"/>
              </a:rPr>
              <a:t>More PIC programming 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HW 7 to be posted; due date TBD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No lecture Friday, 11/11 (Veterans Day)</a:t>
            </a:r>
            <a:endParaRPr lang="en-US" sz="2000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03E4CD-3ABC-0643-8E0E-876FEE8C2B64}" type="datetime1">
              <a:rPr lang="en-US" sz="1200" smtClean="0">
                <a:latin typeface="Garamond" charset="0"/>
              </a:rPr>
              <a:t>11/3/16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24</a:t>
            </a:r>
            <a:endParaRPr lang="en-US" altLang="en-US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A71B84-772D-714D-939D-090A8D57FBCD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HW 7 to be posted; due date </a:t>
            </a:r>
            <a:r>
              <a:rPr lang="en-US" sz="2400" dirty="0" smtClean="0">
                <a:latin typeface="Arial" charset="0"/>
              </a:rPr>
              <a:t>TBD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No lecture Friday, 11/11 (Veterans Day)</a:t>
            </a:r>
            <a:endParaRPr lang="en-US" sz="2000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>
                <a:latin typeface="Arial" charset="0"/>
              </a:rPr>
              <a:t>s lecture</a:t>
            </a:r>
          </a:p>
          <a:p>
            <a:pPr lvl="1"/>
            <a:r>
              <a:rPr lang="en-US" dirty="0">
                <a:latin typeface="Arial" charset="0"/>
              </a:rPr>
              <a:t>Finish PIC instruction set</a:t>
            </a:r>
          </a:p>
          <a:p>
            <a:pPr lvl="1"/>
            <a:r>
              <a:rPr lang="en-US" dirty="0">
                <a:latin typeface="Arial" charset="0"/>
              </a:rPr>
              <a:t>Common simple operations</a:t>
            </a:r>
          </a:p>
          <a:p>
            <a:pPr lvl="2"/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4117F9-C618-9E49-AE84-D45AB800B7B4}" type="datetime1">
              <a:rPr lang="en-US" sz="1200" smtClean="0">
                <a:latin typeface="Garamond" charset="0"/>
              </a:rPr>
              <a:t>11/3/16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24</a:t>
            </a:r>
            <a:endParaRPr lang="en-US" altLang="en-US" dirty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1F2462-BFBE-EC45-BDA6-73DEAC1E7167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24</a:t>
            </a:r>
            <a:endParaRPr lang="en-US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39F149-97FD-0643-AD12-E1E18A09D6B0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Miscellaneous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962400"/>
            <a:ext cx="8153400" cy="2362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Notes: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clrwdt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if watchdog timer is enabled, this instruction will reset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058795"/>
                </a:solidFill>
                <a:latin typeface="Arial" charset="0"/>
              </a:rPr>
              <a:t>			; it (before it resets the CPU)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sleep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Stop clock; reduce power; wait for watchdog timer or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058795"/>
                </a:solidFill>
                <a:latin typeface="Arial" charset="0"/>
              </a:rPr>
              <a:t>			; external signal to begin program execution again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nop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Do nothing; wait one clock cycle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381000" y="1066800"/>
            <a:ext cx="8229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900" dirty="0" err="1">
                <a:solidFill>
                  <a:srgbClr val="A50021"/>
                </a:solidFill>
                <a:cs typeface="Arial" charset="0"/>
              </a:rPr>
              <a:t>clrwdt</a:t>
            </a:r>
            <a:r>
              <a:rPr lang="en-US" sz="2900" dirty="0">
                <a:solidFill>
                  <a:srgbClr val="A50021"/>
                </a:solidFill>
                <a:cs typeface="Arial" charset="0"/>
              </a:rPr>
              <a:t>    	</a:t>
            </a:r>
            <a:r>
              <a:rPr lang="en-US" sz="2900" dirty="0">
                <a:cs typeface="Arial" charset="0"/>
              </a:rPr>
              <a:t>; clear watchdog timer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900" dirty="0">
                <a:solidFill>
                  <a:srgbClr val="A50021"/>
                </a:solidFill>
                <a:cs typeface="Arial" charset="0"/>
              </a:rPr>
              <a:t>sleep   	</a:t>
            </a:r>
            <a:r>
              <a:rPr lang="en-US" sz="2900" dirty="0">
                <a:cs typeface="Arial" charset="0"/>
              </a:rPr>
              <a:t>; go into standby mode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defRPr/>
            </a:pPr>
            <a:r>
              <a:rPr lang="en-US" sz="2900" dirty="0">
                <a:solidFill>
                  <a:srgbClr val="A50021"/>
                </a:solidFill>
                <a:cs typeface="Arial" charset="0"/>
              </a:rPr>
              <a:t>reset		</a:t>
            </a:r>
            <a:r>
              <a:rPr lang="en-US" sz="2900" dirty="0">
                <a:cs typeface="Arial" charset="0"/>
              </a:rPr>
              <a:t>; software reset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900" dirty="0" err="1">
                <a:solidFill>
                  <a:srgbClr val="A50021"/>
                </a:solidFill>
                <a:cs typeface="Arial" charset="0"/>
              </a:rPr>
              <a:t>nop</a:t>
            </a:r>
            <a:r>
              <a:rPr lang="en-US" sz="2900" dirty="0">
                <a:solidFill>
                  <a:srgbClr val="A50021"/>
                </a:solidFill>
                <a:cs typeface="Arial" charset="0"/>
              </a:rPr>
              <a:t>		</a:t>
            </a:r>
            <a:r>
              <a:rPr lang="en-US" sz="2900" dirty="0">
                <a:cs typeface="Arial" charset="0"/>
              </a:rPr>
              <a:t>; no operation</a:t>
            </a: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6172200" y="914400"/>
            <a:ext cx="2743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300">
                <a:cs typeface="Arial" charset="0"/>
              </a:rPr>
              <a:t>STATUS bits: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solidFill>
                  <a:srgbClr val="000099"/>
                </a:solidFill>
                <a:cs typeface="Arial" charset="0"/>
              </a:rPr>
              <a:t>clrwwdt, sleep: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	   NOT_TO, NOT_PD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solidFill>
                  <a:srgbClr val="000099"/>
                </a:solidFill>
                <a:cs typeface="Arial" charset="0"/>
              </a:rPr>
              <a:t>nop: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none</a:t>
            </a:r>
            <a:endParaRPr lang="en-US" sz="23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2458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648C87-796B-1C40-AA79-9D63AA7EAE3A}" type="datetime1">
              <a:rPr lang="en-US" sz="1200" smtClean="0">
                <a:latin typeface="Garamond" charset="0"/>
              </a:rPr>
              <a:t>11/3/16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Working with multiple registers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Can’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do simple data transfer or operation on two registers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Usually must involve working register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Examples (assume X, Y file registers):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sym typeface="Wingdings" charset="0"/>
              </a:rPr>
              <a:t>X = Y</a:t>
            </a:r>
            <a:endParaRPr lang="en-US" dirty="0">
              <a:latin typeface="Arial" charset="0"/>
              <a:sym typeface="Wingdings" charset="0"/>
            </a:endParaRP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movf</a:t>
            </a: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Y, </a:t>
            </a:r>
            <a:r>
              <a:rPr lang="en-US" dirty="0">
                <a:latin typeface="Arial" charset="0"/>
                <a:sym typeface="Wingdings" charset="0"/>
              </a:rPr>
              <a:t>W</a:t>
            </a: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movwf</a:t>
            </a:r>
            <a:r>
              <a:rPr lang="en-US" dirty="0">
                <a:latin typeface="Arial" charset="0"/>
                <a:sym typeface="Wingdings" charset="0"/>
              </a:rPr>
              <a:t> </a:t>
            </a:r>
            <a:r>
              <a:rPr lang="en-US" dirty="0" smtClean="0">
                <a:latin typeface="Arial" charset="0"/>
                <a:sym typeface="Wingdings" charset="0"/>
              </a:rPr>
              <a:t>X</a:t>
            </a:r>
            <a:endParaRPr lang="en-US" dirty="0"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sym typeface="Wingdings" charset="0"/>
              </a:rPr>
              <a:t>X = X + Y</a:t>
            </a:r>
            <a:endParaRPr lang="en-US" dirty="0">
              <a:latin typeface="Arial" charset="0"/>
              <a:sym typeface="Wingdings" charset="0"/>
            </a:endParaRP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movf</a:t>
            </a: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Y, </a:t>
            </a:r>
            <a:r>
              <a:rPr lang="en-US" dirty="0">
                <a:latin typeface="Arial" charset="0"/>
                <a:sym typeface="Wingdings" charset="0"/>
              </a:rPr>
              <a:t>W</a:t>
            </a: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addwf</a:t>
            </a:r>
            <a:r>
              <a:rPr lang="en-US" dirty="0">
                <a:latin typeface="Arial" charset="0"/>
                <a:sym typeface="Wingdings" charset="0"/>
              </a:rPr>
              <a:t> 	</a:t>
            </a:r>
            <a:r>
              <a:rPr lang="en-US" dirty="0" smtClean="0">
                <a:latin typeface="Arial" charset="0"/>
                <a:sym typeface="Wingdings" charset="0"/>
              </a:rPr>
              <a:t>X, </a:t>
            </a:r>
            <a:r>
              <a:rPr lang="en-US" dirty="0">
                <a:latin typeface="Arial" charset="0"/>
                <a:sym typeface="Wingdings" charset="0"/>
              </a:rPr>
              <a:t>F</a:t>
            </a:r>
            <a:endParaRPr lang="en-US" dirty="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6BE467-98ED-C144-A746-04C0ECE54F49}" type="datetime1">
              <a:rPr lang="en-US" sz="1200" smtClean="0">
                <a:latin typeface="Garamond" charset="0"/>
              </a:rPr>
              <a:t>11/3/16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24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1901EC-ABBC-A040-917E-9693CAB797C7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Conditional jumps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Basic ones are combination of bit tests, skips</a:t>
            </a:r>
          </a:p>
          <a:p>
            <a:r>
              <a:rPr lang="en-US" dirty="0">
                <a:latin typeface="Arial" charset="0"/>
              </a:rPr>
              <a:t>Remember that condition you’re testing is opposite of jump condition</a:t>
            </a:r>
          </a:p>
          <a:p>
            <a:r>
              <a:rPr lang="en-US" dirty="0">
                <a:latin typeface="Arial" charset="0"/>
              </a:rPr>
              <a:t>Examples</a:t>
            </a:r>
            <a:r>
              <a:rPr lang="en-US" dirty="0" smtClean="0">
                <a:latin typeface="Arial" charset="0"/>
              </a:rPr>
              <a:t>:</a:t>
            </a:r>
            <a:endParaRPr lang="en-US" dirty="0">
              <a:latin typeface="Arial" charset="0"/>
              <a:sym typeface="Wingdings" charset="0"/>
            </a:endParaRPr>
          </a:p>
          <a:p>
            <a:pPr lvl="1"/>
            <a:r>
              <a:rPr lang="en-US" dirty="0" smtClean="0">
                <a:latin typeface="Arial" charset="0"/>
                <a:sym typeface="Wingdings" charset="0"/>
              </a:rPr>
              <a:t>Jump to label if carry == 0 (similar to x86 JNC)</a:t>
            </a:r>
            <a:endParaRPr lang="en-US" dirty="0">
              <a:latin typeface="Arial" charset="0"/>
              <a:sym typeface="Wingdings" charset="0"/>
            </a:endParaRPr>
          </a:p>
          <a:p>
            <a:pPr marL="669925" lvl="2" indent="0"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btfss</a:t>
            </a:r>
            <a:r>
              <a:rPr lang="en-US" dirty="0">
                <a:latin typeface="Arial" charset="0"/>
                <a:sym typeface="Wingdings" charset="0"/>
              </a:rPr>
              <a:t>	STATUS, C</a:t>
            </a:r>
          </a:p>
          <a:p>
            <a:pPr marL="669925" lvl="2" indent="0"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goto</a:t>
            </a:r>
            <a:r>
              <a:rPr lang="en-US" dirty="0">
                <a:latin typeface="Arial" charset="0"/>
                <a:sym typeface="Wingdings" charset="0"/>
              </a:rPr>
              <a:t>	label</a:t>
            </a:r>
          </a:p>
          <a:p>
            <a:pPr lvl="1"/>
            <a:r>
              <a:rPr lang="en-US" dirty="0" smtClean="0">
                <a:latin typeface="Arial" charset="0"/>
                <a:sym typeface="Wingdings" charset="0"/>
              </a:rPr>
              <a:t>Jump if result of comparison is equal (~x86 JE)</a:t>
            </a:r>
            <a:endParaRPr lang="en-US" dirty="0">
              <a:latin typeface="Arial" charset="0"/>
              <a:sym typeface="Wingdings" charset="0"/>
            </a:endParaRPr>
          </a:p>
          <a:p>
            <a:pPr marL="669925" lvl="2" indent="0"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btfsc</a:t>
            </a:r>
            <a:r>
              <a:rPr lang="en-US" dirty="0">
                <a:latin typeface="Arial" charset="0"/>
                <a:sym typeface="Wingdings" charset="0"/>
              </a:rPr>
              <a:t>	STATUS, Z</a:t>
            </a:r>
          </a:p>
          <a:p>
            <a:pPr marL="669925" lvl="2" indent="0"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goto</a:t>
            </a:r>
            <a:r>
              <a:rPr lang="en-US" dirty="0">
                <a:latin typeface="Arial" charset="0"/>
                <a:sym typeface="Wingdings" charset="0"/>
              </a:rPr>
              <a:t>	label</a:t>
            </a:r>
            <a:endParaRPr lang="en-US" dirty="0">
              <a:latin typeface="Arial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0CE34E-55F7-3D4F-846D-6074E6901451}" type="datetime1">
              <a:rPr lang="en-US" sz="1200" smtClean="0">
                <a:latin typeface="Garamond" charset="0"/>
              </a:rPr>
              <a:t>11/3/16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24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79A5F7-5B8C-6F4F-BB98-DC6A723D947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Conditional jumps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To evaluate other conditions, may want to use subtraction in place of compare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Comparing X &amp; Y turns into: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movf</a:t>
            </a:r>
            <a:r>
              <a:rPr lang="en-US" dirty="0" smtClean="0"/>
              <a:t> Y, W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subwf</a:t>
            </a:r>
            <a:r>
              <a:rPr lang="en-US" dirty="0" smtClean="0"/>
              <a:t> X, W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  <a:sym typeface="Wingdings" pitchFamily="2" charset="2"/>
              </a:rPr>
              <a:t>Possible results (unsigned comparison only):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X &gt; Y	 Z = 0, C =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== Y	 Z = 1, C =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&lt;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	 Z = 0, C 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  <a:sym typeface="Wingdings" pitchFamily="2" charset="2"/>
              </a:rPr>
              <a:t>More complex conditions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&lt;= </a:t>
            </a:r>
            <a:r>
              <a:rPr lang="en-US" dirty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	 Z == 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!= </a:t>
            </a:r>
            <a:r>
              <a:rPr lang="en-US" dirty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	 Z 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X &gt;= </a:t>
            </a:r>
            <a:r>
              <a:rPr lang="en-US" dirty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	 C = 1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5D2A5B-2482-084A-B5A8-2CDE7F9299F1}" type="datetime1">
              <a:rPr lang="en-US" sz="1200" smtClean="0">
                <a:latin typeface="Garamond" charset="0"/>
              </a:rPr>
              <a:t>11/3/16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24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AC75E2-86F7-A044-ADA9-BDB805BCC544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Shift/rotate operations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need to account for bit being shifted/rotated out</a:t>
            </a:r>
          </a:p>
          <a:p>
            <a:pPr lvl="1"/>
            <a:r>
              <a:rPr lang="en-US">
                <a:latin typeface="Arial" charset="0"/>
              </a:rPr>
              <a:t>Basic rotate doesn’t rotate through carry</a:t>
            </a:r>
          </a:p>
          <a:p>
            <a:pPr lvl="1"/>
            <a:r>
              <a:rPr lang="en-US">
                <a:latin typeface="Arial" charset="0"/>
              </a:rPr>
              <a:t>Can either pre-test or fix later</a:t>
            </a:r>
          </a:p>
          <a:p>
            <a:r>
              <a:rPr lang="en-US">
                <a:latin typeface="Arial" charset="0"/>
              </a:rPr>
              <a:t>Multi-bit shift/rotate: loop where # iterations matches shift amount</a:t>
            </a: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0F4CF4-45F1-A645-A3E4-2E363F878E66}" type="datetime1">
              <a:rPr lang="en-US" sz="1200" smtClean="0">
                <a:latin typeface="Garamond" charset="0"/>
              </a:rPr>
              <a:t>11/3/16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24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520E9B-4A09-0A47-945F-DCE79CD2D0CB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Shift/rotate operations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Examples</a:t>
            </a:r>
            <a:r>
              <a:rPr lang="en-US" sz="2300" dirty="0" smtClean="0">
                <a:latin typeface="Arial" charset="0"/>
              </a:rPr>
              <a:t>:</a:t>
            </a:r>
            <a:endParaRPr lang="en-US" sz="2300" dirty="0">
              <a:latin typeface="Arial" charset="0"/>
              <a:sym typeface="Wingdings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Rotate X to the right by 1 </a:t>
            </a:r>
            <a:r>
              <a:rPr lang="en-US" sz="2000" u="sng" dirty="0" smtClean="0">
                <a:latin typeface="Arial" charset="0"/>
              </a:rPr>
              <a:t>without</a:t>
            </a:r>
            <a:r>
              <a:rPr lang="en-US" sz="2000" dirty="0" smtClean="0">
                <a:latin typeface="Arial" charset="0"/>
              </a:rPr>
              <a:t> the carry</a:t>
            </a:r>
            <a:endParaRPr lang="en-US" sz="2000" dirty="0">
              <a:latin typeface="Arial" charset="0"/>
            </a:endParaRP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</a:t>
            </a:r>
            <a:r>
              <a:rPr lang="en-US" sz="1700" dirty="0" err="1">
                <a:latin typeface="Arial" charset="0"/>
              </a:rPr>
              <a:t>bcf</a:t>
            </a:r>
            <a:r>
              <a:rPr lang="en-US" sz="1700" dirty="0">
                <a:latin typeface="Arial" charset="0"/>
              </a:rPr>
              <a:t>	STATUS, C	; Clear carry bit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</a:t>
            </a:r>
            <a:r>
              <a:rPr lang="en-US" sz="1700" dirty="0" err="1">
                <a:latin typeface="Arial" charset="0"/>
              </a:rPr>
              <a:t>rrf</a:t>
            </a:r>
            <a:r>
              <a:rPr lang="en-US" sz="1700" dirty="0">
                <a:latin typeface="Arial" charset="0"/>
              </a:rPr>
              <a:t>	</a:t>
            </a:r>
            <a:r>
              <a:rPr lang="en-US" sz="1700" dirty="0" smtClean="0">
                <a:latin typeface="Arial" charset="0"/>
              </a:rPr>
              <a:t>X, </a:t>
            </a:r>
            <a:r>
              <a:rPr lang="en-US" sz="1700" dirty="0">
                <a:latin typeface="Arial" charset="0"/>
              </a:rPr>
              <a:t>F		; Rotate X</a:t>
            </a:r>
            <a:r>
              <a:rPr lang="en-US" sz="1700" dirty="0" smtClean="0">
                <a:latin typeface="Arial" charset="0"/>
              </a:rPr>
              <a:t> </a:t>
            </a:r>
            <a:r>
              <a:rPr lang="en-US" sz="1700" dirty="0">
                <a:latin typeface="Arial" charset="0"/>
              </a:rPr>
              <a:t>one bit to right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</a:t>
            </a:r>
            <a:r>
              <a:rPr lang="en-US" sz="1700" dirty="0" err="1">
                <a:latin typeface="Arial" charset="0"/>
              </a:rPr>
              <a:t>btfsc</a:t>
            </a:r>
            <a:r>
              <a:rPr lang="en-US" sz="1700" dirty="0">
                <a:latin typeface="Arial" charset="0"/>
              </a:rPr>
              <a:t>	STATUS, C	; Skip next instruction if C clear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		; C = bit shifted out of MSB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</a:t>
            </a:r>
            <a:r>
              <a:rPr lang="en-US" sz="1700" dirty="0" err="1">
                <a:latin typeface="Arial" charset="0"/>
              </a:rPr>
              <a:t>bsf</a:t>
            </a:r>
            <a:r>
              <a:rPr lang="en-US" sz="1700" dirty="0">
                <a:latin typeface="Arial" charset="0"/>
              </a:rPr>
              <a:t>	</a:t>
            </a:r>
            <a:r>
              <a:rPr lang="en-US" sz="1700" dirty="0" smtClean="0">
                <a:latin typeface="Arial" charset="0"/>
              </a:rPr>
              <a:t>X, </a:t>
            </a:r>
            <a:r>
              <a:rPr lang="en-US" sz="1700" dirty="0">
                <a:latin typeface="Arial" charset="0"/>
              </a:rPr>
              <a:t>7		; Handle case where C = 1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		; MSB of X</a:t>
            </a:r>
            <a:r>
              <a:rPr lang="en-US" sz="1700" dirty="0" smtClean="0">
                <a:latin typeface="Arial" charset="0"/>
              </a:rPr>
              <a:t> </a:t>
            </a:r>
            <a:r>
              <a:rPr lang="en-US" sz="1700" dirty="0">
                <a:latin typeface="Arial" charset="0"/>
              </a:rPr>
              <a:t>should be </a:t>
            </a:r>
            <a:r>
              <a:rPr lang="en-US" sz="1700" dirty="0" smtClean="0">
                <a:latin typeface="Arial" charset="0"/>
              </a:rPr>
              <a:t>1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endParaRPr lang="en-US" sz="17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Rotate X through the carry to the left by 3</a:t>
            </a:r>
            <a:endParaRPr lang="en-US" sz="2000" dirty="0">
              <a:latin typeface="Arial" charset="0"/>
            </a:endParaRP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 		</a:t>
            </a:r>
            <a:r>
              <a:rPr lang="en-US" sz="1700" dirty="0" err="1">
                <a:latin typeface="Arial" charset="0"/>
              </a:rPr>
              <a:t>movlw</a:t>
            </a:r>
            <a:r>
              <a:rPr lang="en-US" sz="1700" dirty="0">
                <a:latin typeface="Arial" charset="0"/>
              </a:rPr>
              <a:t>	3	; Initialize working register to 3 (# iterations)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</a:t>
            </a:r>
            <a:r>
              <a:rPr lang="en-US" sz="1700" dirty="0" err="1">
                <a:latin typeface="Arial" charset="0"/>
              </a:rPr>
              <a:t>movwf</a:t>
            </a:r>
            <a:r>
              <a:rPr lang="en-US" sz="1700" dirty="0">
                <a:latin typeface="Arial" charset="0"/>
              </a:rPr>
              <a:t>	COUNT	; Initialize count register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		; Assumes you</a:t>
            </a:r>
            <a:r>
              <a:rPr lang="ja-JP" altLang="en-US" sz="1700" dirty="0">
                <a:latin typeface="Arial" charset="0"/>
              </a:rPr>
              <a:t>’</a:t>
            </a:r>
            <a:r>
              <a:rPr lang="en-US" altLang="ja-JP" sz="1700" dirty="0" err="1">
                <a:latin typeface="Arial" charset="0"/>
              </a:rPr>
              <a:t>ve</a:t>
            </a:r>
            <a:r>
              <a:rPr lang="en-US" altLang="ja-JP" sz="1700" dirty="0">
                <a:latin typeface="Arial" charset="0"/>
              </a:rPr>
              <a:t> declared variable COUNT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Loop:	</a:t>
            </a:r>
            <a:r>
              <a:rPr lang="en-US" sz="1700" dirty="0" err="1">
                <a:latin typeface="Arial" charset="0"/>
              </a:rPr>
              <a:t>rlf</a:t>
            </a:r>
            <a:r>
              <a:rPr lang="en-US" sz="1700" dirty="0">
                <a:latin typeface="Arial" charset="0"/>
              </a:rPr>
              <a:t>	</a:t>
            </a:r>
            <a:r>
              <a:rPr lang="en-US" sz="1700" dirty="0" smtClean="0">
                <a:latin typeface="Arial" charset="0"/>
              </a:rPr>
              <a:t>X, </a:t>
            </a:r>
            <a:r>
              <a:rPr lang="en-US" sz="1700" dirty="0">
                <a:latin typeface="Arial" charset="0"/>
              </a:rPr>
              <a:t>F	; Rotate </a:t>
            </a:r>
            <a:r>
              <a:rPr lang="en-US" sz="1700" dirty="0" err="1" smtClean="0">
                <a:latin typeface="Arial" charset="0"/>
              </a:rPr>
              <a:t>Xone</a:t>
            </a:r>
            <a:r>
              <a:rPr lang="en-US" sz="1700" dirty="0" smtClean="0">
                <a:latin typeface="Arial" charset="0"/>
              </a:rPr>
              <a:t> </a:t>
            </a:r>
            <a:r>
              <a:rPr lang="en-US" sz="1700" dirty="0">
                <a:latin typeface="Arial" charset="0"/>
              </a:rPr>
              <a:t>bit to left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</a:t>
            </a:r>
            <a:r>
              <a:rPr lang="en-US" sz="1700" dirty="0" err="1">
                <a:latin typeface="Arial" charset="0"/>
              </a:rPr>
              <a:t>decfsz</a:t>
            </a:r>
            <a:r>
              <a:rPr lang="en-US" sz="1700" dirty="0">
                <a:latin typeface="Arial" charset="0"/>
              </a:rPr>
              <a:t>	COUNT, F	; Decrement counter &amp; test for 0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		; Skip </a:t>
            </a:r>
            <a:r>
              <a:rPr lang="en-US" sz="1700" dirty="0" err="1">
                <a:latin typeface="Arial" charset="0"/>
              </a:rPr>
              <a:t>goto</a:t>
            </a:r>
            <a:r>
              <a:rPr lang="en-US" sz="1700" dirty="0">
                <a:latin typeface="Arial" charset="0"/>
              </a:rPr>
              <a:t> if result is zero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 		</a:t>
            </a:r>
            <a:r>
              <a:rPr lang="en-US" sz="1700" dirty="0" err="1">
                <a:latin typeface="Arial" charset="0"/>
              </a:rPr>
              <a:t>goto</a:t>
            </a:r>
            <a:r>
              <a:rPr lang="en-US" sz="1700" dirty="0">
                <a:latin typeface="Arial" charset="0"/>
              </a:rPr>
              <a:t>	Loop	; Return to start to loop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 marL="669925" lvl="2" indent="0">
              <a:lnSpc>
                <a:spcPct val="80000"/>
              </a:lnSpc>
            </a:pPr>
            <a:endParaRPr lang="en-US" sz="1700" dirty="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3F2275-95F7-B24B-AFCB-D4E3C8827E54}" type="datetime1">
              <a:rPr lang="en-US" sz="1200" smtClean="0">
                <a:latin typeface="Garamond" charset="0"/>
              </a:rPr>
              <a:t>11/3/16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24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612C5E-A0AD-0740-900F-94E2EDA81A84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Translate these x86 operations to PIC code</a:t>
            </a:r>
          </a:p>
          <a:p>
            <a:r>
              <a:rPr lang="en-US" dirty="0">
                <a:latin typeface="Arial" charset="0"/>
              </a:rPr>
              <a:t>Assume that there are registers defined for each x86 register (e.g. AL, AH, BL, BH, 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</a:rPr>
              <a:t>Note: </a:t>
            </a:r>
            <a:r>
              <a:rPr lang="en-US" u="sng" dirty="0" smtClean="0">
                <a:latin typeface="Arial" charset="0"/>
              </a:rPr>
              <a:t>there is no actual translation from x86 to PIC</a:t>
            </a:r>
            <a:endParaRPr lang="en-US" u="sng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OR	</a:t>
            </a:r>
            <a:r>
              <a:rPr lang="en-US" dirty="0" smtClean="0">
                <a:latin typeface="Arial" charset="0"/>
              </a:rPr>
              <a:t>	AL</a:t>
            </a:r>
            <a:r>
              <a:rPr lang="en-US" dirty="0">
                <a:latin typeface="Arial" charset="0"/>
              </a:rPr>
              <a:t>, BL</a:t>
            </a:r>
          </a:p>
          <a:p>
            <a:r>
              <a:rPr lang="en-US" dirty="0">
                <a:latin typeface="Arial" charset="0"/>
              </a:rPr>
              <a:t>SUB	BL, AL</a:t>
            </a:r>
          </a:p>
          <a:p>
            <a:r>
              <a:rPr lang="en-US" dirty="0">
                <a:latin typeface="Arial" charset="0"/>
              </a:rPr>
              <a:t>JNZ	label</a:t>
            </a:r>
          </a:p>
          <a:p>
            <a:r>
              <a:rPr lang="en-US" dirty="0">
                <a:latin typeface="Arial" charset="0"/>
              </a:rPr>
              <a:t>JB		label  </a:t>
            </a:r>
            <a:r>
              <a:rPr lang="en-US" i="1" dirty="0">
                <a:latin typeface="Arial" charset="0"/>
              </a:rPr>
              <a:t>(B = below = unsigned &lt;)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ROL	AL, 5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51B83D-C044-4C40-B01B-5788FEF60D36}" type="datetime1">
              <a:rPr lang="en-US" sz="1200" smtClean="0">
                <a:latin typeface="Garamond" charset="0"/>
              </a:rPr>
              <a:t>11/3/16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24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717AFA-C462-7B4D-B94C-CCEB70DD2A09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9884</TotalTime>
  <Words>406</Words>
  <Application>Microsoft Macintosh PowerPoint</Application>
  <PresentationFormat>On-screen Show (4:3)</PresentationFormat>
  <Paragraphs>173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Edge</vt:lpstr>
      <vt:lpstr>EECE.3170 Microprocessor Systems Design I</vt:lpstr>
      <vt:lpstr>Lecture outline</vt:lpstr>
      <vt:lpstr>Miscellaneous</vt:lpstr>
      <vt:lpstr>Working with multiple registers</vt:lpstr>
      <vt:lpstr>Conditional jumps</vt:lpstr>
      <vt:lpstr>Conditional jumps (cont.)</vt:lpstr>
      <vt:lpstr>Shift/rotate operations</vt:lpstr>
      <vt:lpstr>Shift/rotate operations (cont.)</vt:lpstr>
      <vt:lpstr>Examples</vt:lpstr>
      <vt:lpstr>Example solution</vt:lpstr>
      <vt:lpstr>Example solution (continued)</vt:lpstr>
      <vt:lpstr>Example solution (continued)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1803</cp:revision>
  <dcterms:created xsi:type="dcterms:W3CDTF">2006-04-03T05:03:01Z</dcterms:created>
  <dcterms:modified xsi:type="dcterms:W3CDTF">2016-11-03T15:08:23Z</dcterms:modified>
</cp:coreProperties>
</file>