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16"/>
  </p:notesMasterIdLst>
  <p:handoutMasterIdLst>
    <p:handoutMasterId r:id="rId17"/>
  </p:handoutMasterIdLst>
  <p:sldIdLst>
    <p:sldId id="256" r:id="rId2"/>
    <p:sldId id="422" r:id="rId3"/>
    <p:sldId id="470" r:id="rId4"/>
    <p:sldId id="479" r:id="rId5"/>
    <p:sldId id="480" r:id="rId6"/>
    <p:sldId id="471" r:id="rId7"/>
    <p:sldId id="472" r:id="rId8"/>
    <p:sldId id="473" r:id="rId9"/>
    <p:sldId id="474" r:id="rId10"/>
    <p:sldId id="475" r:id="rId11"/>
    <p:sldId id="476" r:id="rId12"/>
    <p:sldId id="477" r:id="rId13"/>
    <p:sldId id="478" r:id="rId14"/>
    <p:sldId id="447" r:id="rId15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47" autoAdjust="0"/>
    <p:restoredTop sz="89537" autoAdjust="0"/>
  </p:normalViewPr>
  <p:slideViewPr>
    <p:cSldViewPr>
      <p:cViewPr>
        <p:scale>
          <a:sx n="66" d="100"/>
          <a:sy n="66" d="100"/>
        </p:scale>
        <p:origin x="-2112" y="-5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4" Type="http://schemas.openxmlformats.org/officeDocument/2006/relationships/image" Target="../media/image5.wmf"/><Relationship Id="rId1" Type="http://schemas.openxmlformats.org/officeDocument/2006/relationships/image" Target="../media/image2.wmf"/><Relationship Id="rId2" Type="http://schemas.openxmlformats.org/officeDocument/2006/relationships/image" Target="../media/image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C2E8A44-A662-D948-AEA5-F39EF42E049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05242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3A52248-50E9-8D44-A935-A17865213F9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64777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1D9C7FC1-C54D-B54B-B7BB-BA49E876415D}" type="slidenum">
              <a:rPr lang="en-US"/>
              <a:pPr/>
              <a:t>2</a:t>
            </a:fld>
            <a:endParaRPr lang="en-US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8625E70-20AF-0345-93C5-F2DF9F1772B5}" type="datetime1">
              <a:rPr lang="en-US" smtClean="0"/>
              <a:t>1/26/17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6</a:t>
            </a: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FEE44C-019E-6242-B7C5-331D75F4800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787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EC1FB6-370A-E648-B3C4-4F8A22AFF75F}" type="datetime1">
              <a:rPr lang="en-US" smtClean="0"/>
              <a:t>1/26/17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6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87F2FF-01F6-3148-B932-2F10C5B1260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806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A86971-3305-C043-AAD5-D650920541E6}" type="datetime1">
              <a:rPr lang="en-US" smtClean="0"/>
              <a:t>1/26/17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6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B10647-2404-1E4A-BD5A-13ECACE6A10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4854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0ACAE1-4759-214C-BF58-B6E4F5418322}" type="datetime1">
              <a:rPr lang="en-US" smtClean="0"/>
              <a:t>1/26/17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6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0D4C52-C2EC-0E4B-9A6C-4B5080AECA7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3972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67A9666-9B6C-DA40-A25B-8E390FCA7299}" type="datetime1">
              <a:rPr lang="en-US" smtClean="0"/>
              <a:t>1/26/17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6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23BEF5-F649-1347-9A6A-5D8B1DAFFB1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0916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07A7BEE1-CE8B-024C-A93B-F70CA35CE9A9}" type="datetime1">
              <a:rPr lang="en-US" smtClean="0"/>
              <a:t>1/26/17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ECE Application Programming: Lecture 6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2B89C419-ECD0-4241-83F7-60F4329A84D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450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240697-65BD-2045-9CE6-CA6B4B9F1E2E}" type="datetime1">
              <a:rPr lang="en-US" smtClean="0"/>
              <a:t>1/26/17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6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8F78572-DE46-8F4A-AB8C-3061F120606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152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D41D95-D69D-AE40-A64E-276738A1A07D}" type="datetime1">
              <a:rPr lang="en-US" smtClean="0"/>
              <a:t>1/26/17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6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E83273-562D-704C-A275-7AF849DAB15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82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66D61D-2D19-F944-AD17-2588499320BB}" type="datetime1">
              <a:rPr lang="en-US" smtClean="0"/>
              <a:t>1/26/17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6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FB406E7-C0E1-0A4A-B8A1-C2BBD7D97A5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083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B94158-0DFB-FC4D-9E95-298117B216E9}" type="datetime1">
              <a:rPr lang="en-US" smtClean="0"/>
              <a:t>1/26/17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6</a:t>
            </a: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567EAD2-318E-0A49-A53D-2BF746C75C5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479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D3BEDC-3CEA-8A45-B9A8-9D0C7DDD5C51}" type="datetime1">
              <a:rPr lang="en-US" smtClean="0"/>
              <a:t>1/26/17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6</a:t>
            </a: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2D73695-B8D5-0340-8820-7FD6271DB9C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511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14A870-7C8C-364A-A868-3BA6420A59C9}" type="datetime1">
              <a:rPr lang="en-US" smtClean="0"/>
              <a:t>1/26/17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6</a:t>
            </a: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6AE5385-FAFF-BB4D-B6AA-050F98D7E8E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33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B90B3F-7054-ED4B-8191-38FFC8F8604A}" type="datetime1">
              <a:rPr lang="en-US" smtClean="0"/>
              <a:t>1/26/17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6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9CF8D4-0015-1648-8557-49308FFD072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810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606F74-EB4A-554C-AA83-96A9AD58D222}" type="datetime1">
              <a:rPr lang="en-US" smtClean="0"/>
              <a:t>1/26/17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6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520AB1-B85B-644D-8155-57B31A59687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144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B02C7A88-7C64-2F46-BDBB-C6CF157B1181}" type="datetime1">
              <a:rPr lang="en-US" smtClean="0"/>
              <a:t>1/26/17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 smtClean="0"/>
              <a:t>ECE Application Programming: Lecture 6</a:t>
            </a:r>
            <a:endParaRPr lang="en-US" altLang="en-US"/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9C610077-26EF-584A-B555-0CB32349A6FC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79" r:id="rId1"/>
    <p:sldLayoutId id="2147484467" r:id="rId2"/>
    <p:sldLayoutId id="2147484468" r:id="rId3"/>
    <p:sldLayoutId id="2147484469" r:id="rId4"/>
    <p:sldLayoutId id="2147484470" r:id="rId5"/>
    <p:sldLayoutId id="2147484471" r:id="rId6"/>
    <p:sldLayoutId id="2147484472" r:id="rId7"/>
    <p:sldLayoutId id="2147484473" r:id="rId8"/>
    <p:sldLayoutId id="2147484474" r:id="rId9"/>
    <p:sldLayoutId id="2147484475" r:id="rId10"/>
    <p:sldLayoutId id="2147484476" r:id="rId11"/>
    <p:sldLayoutId id="2147484477" r:id="rId12"/>
    <p:sldLayoutId id="2147484478" r:id="rId13"/>
    <p:sldLayoutId id="2147484480" r:id="rId14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3.wmf"/><Relationship Id="rId7" Type="http://schemas.openxmlformats.org/officeDocument/2006/relationships/oleObject" Target="../embeddings/oleObject3.bin"/><Relationship Id="rId8" Type="http://schemas.openxmlformats.org/officeDocument/2006/relationships/image" Target="../media/image4.wmf"/><Relationship Id="rId9" Type="http://schemas.openxmlformats.org/officeDocument/2006/relationships/oleObject" Target="../embeddings/oleObject4.bin"/><Relationship Id="rId10" Type="http://schemas.openxmlformats.org/officeDocument/2006/relationships/image" Target="../media/image5.wmf"/><Relationship Id="rId11" Type="http://schemas.openxmlformats.org/officeDocument/2006/relationships/image" Target="../media/image1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 smtClean="0">
                <a:latin typeface="Garamond" charset="0"/>
              </a:rPr>
              <a:t>EECE.2160</a:t>
            </a:r>
            <a:br>
              <a:rPr lang="en-US" sz="4600" dirty="0" smtClean="0">
                <a:latin typeface="Garamond" charset="0"/>
              </a:rPr>
            </a:br>
            <a:r>
              <a:rPr lang="en-US" sz="4600" dirty="0" smtClean="0">
                <a:latin typeface="Garamond" charset="0"/>
              </a:rPr>
              <a:t>ECE </a:t>
            </a:r>
            <a:r>
              <a:rPr lang="en-US" sz="4600" dirty="0">
                <a:latin typeface="Garamond" charset="0"/>
              </a:rPr>
              <a:t>Application Programming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Instructor: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Dr</a:t>
            </a:r>
            <a:r>
              <a:rPr lang="en-US" dirty="0">
                <a:latin typeface="Arial" charset="0"/>
              </a:rPr>
              <a:t>. Michael </a:t>
            </a:r>
            <a:r>
              <a:rPr lang="en-US" dirty="0" smtClean="0">
                <a:latin typeface="Arial" charset="0"/>
              </a:rPr>
              <a:t>Geiger &amp; Dr. </a:t>
            </a:r>
            <a:r>
              <a:rPr lang="en-US" dirty="0" err="1" smtClean="0">
                <a:latin typeface="Arial" charset="0"/>
              </a:rPr>
              <a:t>Peilong</a:t>
            </a:r>
            <a:r>
              <a:rPr lang="en-US" dirty="0" smtClean="0">
                <a:latin typeface="Arial" charset="0"/>
              </a:rPr>
              <a:t> Li </a:t>
            </a:r>
            <a:endParaRPr lang="en-US" dirty="0" smtClean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Spring 2017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6: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PE1: Flowcharts and debugging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Flowchart: solution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138E74B-95D3-3A41-862E-9C581FC3A11F}" type="datetime1">
              <a:rPr lang="en-US" smtClean="0">
                <a:latin typeface="Garamond" charset="0"/>
              </a:rPr>
              <a:t>1/26/17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6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E67A257-41A8-5E4E-9B9A-CB0D6312BC0F}" type="slidenum">
              <a:rPr lang="en-US">
                <a:latin typeface="Garamond" charset="0"/>
              </a:rPr>
              <a:pPr eaLnBrk="1" hangingPunct="1"/>
              <a:t>10</a:t>
            </a:fld>
            <a:endParaRPr lang="en-US">
              <a:latin typeface="Garamond" charset="0"/>
            </a:endParaRPr>
          </a:p>
        </p:txBody>
      </p:sp>
      <p:pic>
        <p:nvPicPr>
          <p:cNvPr id="16390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9563" y="1050925"/>
            <a:ext cx="3475037" cy="512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Converting flowchart to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What data are used in the process?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Can those data be represented as constants?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If not, what variables are needed?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How many?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What type(s)?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How should variables be named?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What C statement corresponds to each process step?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Input statements: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Output statements: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Terminators: start/end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main()</a:t>
            </a:r>
            <a:r>
              <a:rPr lang="en-US" dirty="0" smtClean="0"/>
              <a:t> function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Will generalize later to any function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General process steps: basic expressions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May need multiple lines of code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F13CF6E-BDE5-7549-B50E-C3A1A085038C}" type="datetime1">
              <a:rPr lang="en-US" smtClean="0">
                <a:latin typeface="Garamond" charset="0"/>
              </a:rPr>
              <a:t>1/26/17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6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D717274-A51A-4040-92B1-2EDF7663E2A5}" type="slidenum">
              <a:rPr lang="en-US">
                <a:latin typeface="Garamond" charset="0"/>
              </a:rPr>
              <a:pPr eaLnBrk="1" hangingPunct="1"/>
              <a:t>11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Debugging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Most IDEs allow ability to view state of program while running through </a:t>
            </a:r>
            <a:r>
              <a:rPr lang="en-US" dirty="0" smtClean="0">
                <a:solidFill>
                  <a:srgbClr val="0000FF"/>
                </a:solidFill>
                <a:ea typeface="+mn-ea"/>
              </a:rPr>
              <a:t>debugger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View variable values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Execute program: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One line at a time (</a:t>
            </a:r>
            <a:r>
              <a:rPr lang="en-US" dirty="0" smtClean="0">
                <a:solidFill>
                  <a:srgbClr val="0000FF"/>
                </a:solidFill>
              </a:rPr>
              <a:t>single step</a:t>
            </a:r>
            <a:r>
              <a:rPr lang="en-US" dirty="0" smtClean="0"/>
              <a:t>)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By running until reaching a pre-defined stopping point (</a:t>
            </a:r>
            <a:r>
              <a:rPr lang="en-US" dirty="0" smtClean="0">
                <a:solidFill>
                  <a:srgbClr val="0000FF"/>
                </a:solidFill>
              </a:rPr>
              <a:t>breakpoint</a:t>
            </a:r>
            <a:r>
              <a:rPr lang="en-US" dirty="0" smtClean="0"/>
              <a:t>)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Can isolate bugs without altering program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Alternate solution: inserting print statements to show program state at various points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Disadvantages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Inefficient--repeated compilation, must keep adding statements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May actually alter operation of other statements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CB88FE2-EF11-7B4B-A7EC-A475A361F651}" type="datetime1">
              <a:rPr lang="en-US" smtClean="0">
                <a:latin typeface="Garamond" charset="0"/>
              </a:rPr>
              <a:t>1/26/17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6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992467D-A545-7545-B1A9-C912DDFF68B3}" type="slidenum">
              <a:rPr lang="en-US">
                <a:latin typeface="Garamond" charset="0"/>
              </a:rPr>
              <a:pPr eaLnBrk="1" hangingPunct="1"/>
              <a:t>12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Debugger demonstration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Demonstration of Visual Studio debugger</a:t>
            </a:r>
          </a:p>
          <a:p>
            <a:pPr lvl="1"/>
            <a:r>
              <a:rPr lang="en-US">
                <a:latin typeface="Arial" charset="0"/>
              </a:rPr>
              <a:t>Variables</a:t>
            </a:r>
          </a:p>
          <a:p>
            <a:pPr lvl="2"/>
            <a:r>
              <a:rPr lang="en-US">
                <a:latin typeface="Arial" charset="0"/>
              </a:rPr>
              <a:t>Watch window</a:t>
            </a:r>
          </a:p>
          <a:p>
            <a:pPr lvl="2"/>
            <a:r>
              <a:rPr lang="en-US">
                <a:latin typeface="Arial" charset="0"/>
              </a:rPr>
              <a:t>Autos window</a:t>
            </a:r>
          </a:p>
          <a:p>
            <a:pPr lvl="2"/>
            <a:r>
              <a:rPr lang="en-US">
                <a:latin typeface="Arial" charset="0"/>
              </a:rPr>
              <a:t>Locals window</a:t>
            </a:r>
          </a:p>
          <a:p>
            <a:pPr lvl="1"/>
            <a:r>
              <a:rPr lang="en-US">
                <a:latin typeface="Arial" charset="0"/>
              </a:rPr>
              <a:t>Single step options</a:t>
            </a:r>
          </a:p>
          <a:p>
            <a:pPr lvl="2"/>
            <a:r>
              <a:rPr lang="en-US">
                <a:latin typeface="Arial" charset="0"/>
              </a:rPr>
              <a:t>Step over</a:t>
            </a:r>
          </a:p>
          <a:p>
            <a:pPr lvl="2"/>
            <a:r>
              <a:rPr lang="en-US">
                <a:latin typeface="Arial" charset="0"/>
              </a:rPr>
              <a:t>Step into/step out</a:t>
            </a:r>
          </a:p>
          <a:p>
            <a:pPr lvl="1"/>
            <a:r>
              <a:rPr lang="en-US">
                <a:latin typeface="Arial" charset="0"/>
              </a:rPr>
              <a:t>Breakpoints</a:t>
            </a:r>
          </a:p>
          <a:p>
            <a:pPr lvl="2"/>
            <a:r>
              <a:rPr lang="en-US">
                <a:latin typeface="Arial" charset="0"/>
              </a:rPr>
              <a:t>Setting breakpoints</a:t>
            </a:r>
          </a:p>
          <a:p>
            <a:pPr lvl="2"/>
            <a:r>
              <a:rPr lang="en-US">
                <a:latin typeface="Arial" charset="0"/>
              </a:rPr>
              <a:t>Running to next breakpoint</a:t>
            </a:r>
          </a:p>
          <a:p>
            <a:endParaRPr lang="en-US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F637B01-DA74-CA44-A321-A35C3F6D4C57}" type="datetime1">
              <a:rPr lang="en-US" smtClean="0">
                <a:latin typeface="Garamond" charset="0"/>
              </a:rPr>
              <a:t>1/26/17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6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4672413-27EC-A348-99F2-7DA6CF70FB20}" type="slidenum">
              <a:rPr lang="en-US">
                <a:latin typeface="Garamond" charset="0"/>
              </a:rPr>
              <a:pPr eaLnBrk="1" hangingPunct="1"/>
              <a:t>13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Final notes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Next time</a:t>
            </a:r>
          </a:p>
          <a:p>
            <a:pPr lvl="1"/>
            <a:r>
              <a:rPr lang="en-US" dirty="0">
                <a:latin typeface="Arial" charset="0"/>
              </a:rPr>
              <a:t>Conditional statements: if</a:t>
            </a:r>
          </a:p>
          <a:p>
            <a:r>
              <a:rPr lang="en-US" dirty="0">
                <a:latin typeface="Arial" charset="0"/>
              </a:rPr>
              <a:t>Reminders:</a:t>
            </a:r>
          </a:p>
          <a:p>
            <a:pPr lvl="1"/>
            <a:r>
              <a:rPr lang="en-US" dirty="0">
                <a:latin typeface="Arial" charset="0"/>
              </a:rPr>
              <a:t>Program 2 </a:t>
            </a:r>
            <a:r>
              <a:rPr lang="en-US" smtClean="0">
                <a:latin typeface="Arial" charset="0"/>
              </a:rPr>
              <a:t>due </a:t>
            </a:r>
            <a:r>
              <a:rPr lang="en-US" smtClean="0">
                <a:latin typeface="Arial" charset="0"/>
              </a:rPr>
              <a:t>2/3</a:t>
            </a:r>
            <a:endParaRPr lang="en-US" dirty="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A91F521-73CC-5E4B-B0A3-2FF7A5DBDBB0}" type="datetime1">
              <a:rPr lang="en-US" smtClean="0">
                <a:latin typeface="Garamond" charset="0"/>
              </a:rPr>
              <a:t>1/26/17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6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50CF91C-3FAF-9F4B-8A91-B879344D54EA}" type="slidenum">
              <a:rPr lang="en-US">
                <a:latin typeface="Garamond" charset="0"/>
              </a:rPr>
              <a:pPr eaLnBrk="1" hangingPunct="1"/>
              <a:t>14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Lecture outline</a:t>
            </a:r>
          </a:p>
        </p:txBody>
      </p:sp>
      <p:sp>
        <p:nvSpPr>
          <p:cNvPr id="5123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Announcements/reminders</a:t>
            </a:r>
          </a:p>
          <a:p>
            <a:pPr lvl="1"/>
            <a:r>
              <a:rPr lang="en-US" dirty="0">
                <a:latin typeface="Arial" charset="0"/>
              </a:rPr>
              <a:t>Program 2 </a:t>
            </a:r>
            <a:r>
              <a:rPr lang="en-US" dirty="0" smtClean="0">
                <a:latin typeface="Arial" charset="0"/>
              </a:rPr>
              <a:t>due </a:t>
            </a:r>
            <a:r>
              <a:rPr lang="en-US" dirty="0" smtClean="0">
                <a:latin typeface="Arial" charset="0"/>
              </a:rPr>
              <a:t>2/3</a:t>
            </a:r>
            <a:endParaRPr lang="en-US" dirty="0">
              <a:latin typeface="Arial" charset="0"/>
            </a:endParaRPr>
          </a:p>
          <a:p>
            <a:r>
              <a:rPr lang="en-US" dirty="0" smtClean="0">
                <a:latin typeface="Arial" charset="0"/>
              </a:rPr>
              <a:t>Review</a:t>
            </a:r>
            <a:endParaRPr lang="en-US" dirty="0">
              <a:latin typeface="Arial" charset="0"/>
            </a:endParaRPr>
          </a:p>
          <a:p>
            <a:pPr lvl="1"/>
            <a:r>
              <a:rPr lang="en-US" dirty="0">
                <a:latin typeface="Arial" charset="0"/>
              </a:rPr>
              <a:t>Basic variable input with </a:t>
            </a:r>
            <a:r>
              <a:rPr lang="en-US" dirty="0" err="1">
                <a:latin typeface="Arial" charset="0"/>
              </a:rPr>
              <a:t>scanf</a:t>
            </a:r>
            <a:r>
              <a:rPr lang="en-US" dirty="0">
                <a:latin typeface="Arial" charset="0"/>
              </a:rPr>
              <a:t>()</a:t>
            </a:r>
          </a:p>
          <a:p>
            <a:r>
              <a:rPr lang="en-US" dirty="0">
                <a:latin typeface="Arial" charset="0"/>
              </a:rPr>
              <a:t>Today’s lecture</a:t>
            </a:r>
          </a:p>
          <a:p>
            <a:pPr lvl="1"/>
            <a:r>
              <a:rPr lang="en-US" dirty="0">
                <a:latin typeface="Arial" charset="0"/>
              </a:rPr>
              <a:t>PE1: Flowcharts and debugging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D836E37-6291-7542-B6A3-A20D2684B90B}" type="datetime1">
              <a:rPr lang="en-US" smtClean="0">
                <a:latin typeface="Garamond" charset="0"/>
              </a:rPr>
              <a:t>1/26/17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6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5CED52A-8CE3-1D4A-9691-F41F3F362043}" type="slidenum">
              <a:rPr lang="en-US">
                <a:latin typeface="Garamond" charset="0"/>
              </a:rPr>
              <a:pPr eaLnBrk="1" hangingPunct="1"/>
              <a:t>2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scanf()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To read input, use format specifiers in </a:t>
            </a:r>
            <a:r>
              <a:rPr lang="en-US">
                <a:latin typeface="Courier New" charset="0"/>
                <a:cs typeface="Courier New" charset="0"/>
              </a:rPr>
              <a:t>scanf() </a:t>
            </a:r>
            <a:r>
              <a:rPr lang="en-US">
                <a:latin typeface="Arial" charset="0"/>
              </a:rPr>
              <a:t>format string, followed by addresses of variables</a:t>
            </a:r>
          </a:p>
          <a:p>
            <a:pPr lvl="1"/>
            <a:r>
              <a:rPr lang="en-US" sz="2800">
                <a:latin typeface="Courier New" charset="0"/>
              </a:rPr>
              <a:t>scanf("%d %f",&amp;hours,&amp;rate);</a:t>
            </a:r>
          </a:p>
          <a:p>
            <a:r>
              <a:rPr lang="en-US">
                <a:latin typeface="Arial" charset="0"/>
              </a:rPr>
              <a:t>Space in format string only matters if using </a:t>
            </a:r>
            <a:r>
              <a:rPr lang="en-US">
                <a:latin typeface="Courier New" charset="0"/>
                <a:cs typeface="Courier New" charset="0"/>
              </a:rPr>
              <a:t>%c </a:t>
            </a:r>
            <a:r>
              <a:rPr lang="en-US">
                <a:latin typeface="Arial" charset="0"/>
              </a:rPr>
              <a:t>format specifier</a:t>
            </a:r>
          </a:p>
          <a:p>
            <a:r>
              <a:rPr lang="en-US">
                <a:latin typeface="Arial" charset="0"/>
              </a:rPr>
              <a:t>If format of input does not match format specifier, </a:t>
            </a:r>
            <a:r>
              <a:rPr lang="en-US">
                <a:latin typeface="Courier New" charset="0"/>
                <a:cs typeface="Courier New" charset="0"/>
              </a:rPr>
              <a:t>scanf()</a:t>
            </a:r>
            <a:r>
              <a:rPr lang="en-US">
                <a:latin typeface="Arial" charset="0"/>
              </a:rPr>
              <a:t> stops and returns # values successfully read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9445159-99CE-DB41-8196-86D4CBD5B10F}" type="datetime1">
              <a:rPr lang="en-US" smtClean="0">
                <a:latin typeface="Garamond" charset="0"/>
              </a:rPr>
              <a:t>1/26/17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6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936C010-7CE5-6843-B884-E4598B941BD8}" type="slidenum">
              <a:rPr lang="en-US">
                <a:latin typeface="Garamond" charset="0"/>
              </a:rPr>
              <a:pPr eaLnBrk="1" hangingPunct="1"/>
              <a:t>3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Variables: </a:t>
            </a:r>
            <a:r>
              <a:rPr lang="en-US">
                <a:latin typeface="Courier New" charset="0"/>
                <a:cs typeface="Courier New" charset="0"/>
              </a:rPr>
              <a:t>int i; double d; char c;</a:t>
            </a:r>
          </a:p>
          <a:p>
            <a:r>
              <a:rPr lang="en-US">
                <a:latin typeface="Arial" charset="0"/>
                <a:cs typeface="Courier New" charset="0"/>
              </a:rPr>
              <a:t>What values are read for each of the following inputs and </a:t>
            </a:r>
            <a:r>
              <a:rPr lang="en-US">
                <a:latin typeface="Courier New" charset="0"/>
                <a:cs typeface="Courier New" charset="0"/>
              </a:rPr>
              <a:t>scanf()</a:t>
            </a:r>
            <a:r>
              <a:rPr lang="en-US">
                <a:latin typeface="Arial" charset="0"/>
                <a:cs typeface="Courier New" charset="0"/>
              </a:rPr>
              <a:t> calls? Assume the input is as follows: </a:t>
            </a:r>
            <a:r>
              <a:rPr lang="en-US">
                <a:latin typeface="Courier New" charset="0"/>
                <a:cs typeface="Courier New" charset="0"/>
              </a:rPr>
              <a:t>34 5.7</a:t>
            </a:r>
          </a:p>
          <a:p>
            <a:pPr lvl="1"/>
            <a:r>
              <a:rPr lang="en-US">
                <a:latin typeface="Courier New" charset="0"/>
                <a:cs typeface="Courier New" charset="0"/>
              </a:rPr>
              <a:t>scanf("%d%lf", &amp;i, &amp;d) </a:t>
            </a:r>
            <a:endParaRPr lang="en-US">
              <a:latin typeface="Courier New" charset="0"/>
              <a:cs typeface="Courier New" charset="0"/>
              <a:sym typeface="Wingdings" charset="0"/>
            </a:endParaRPr>
          </a:p>
          <a:p>
            <a:pPr lvl="1"/>
            <a:r>
              <a:rPr lang="en-US">
                <a:latin typeface="Courier New" charset="0"/>
                <a:cs typeface="Courier New" charset="0"/>
                <a:sym typeface="Wingdings" charset="0"/>
              </a:rPr>
              <a:t>scanf(</a:t>
            </a:r>
            <a:r>
              <a:rPr lang="en-US">
                <a:latin typeface="Courier New" charset="0"/>
                <a:cs typeface="Courier New" charset="0"/>
              </a:rPr>
              <a:t>"</a:t>
            </a:r>
            <a:r>
              <a:rPr lang="en-US">
                <a:latin typeface="Courier New" charset="0"/>
                <a:cs typeface="Courier New" charset="0"/>
                <a:sym typeface="Wingdings" charset="0"/>
              </a:rPr>
              <a:t>%d       %lf</a:t>
            </a:r>
            <a:r>
              <a:rPr lang="en-US">
                <a:latin typeface="Courier New" charset="0"/>
                <a:cs typeface="Courier New" charset="0"/>
              </a:rPr>
              <a:t>"</a:t>
            </a:r>
            <a:r>
              <a:rPr lang="en-US">
                <a:latin typeface="Courier New" charset="0"/>
                <a:cs typeface="Courier New" charset="0"/>
                <a:sym typeface="Wingdings" charset="0"/>
              </a:rPr>
              <a:t>, &amp;i, &amp;d) </a:t>
            </a:r>
          </a:p>
          <a:p>
            <a:pPr lvl="1"/>
            <a:r>
              <a:rPr lang="en-US">
                <a:latin typeface="Courier New" charset="0"/>
                <a:cs typeface="Courier New" charset="0"/>
                <a:sym typeface="Wingdings" charset="0"/>
              </a:rPr>
              <a:t>scanf(</a:t>
            </a:r>
            <a:r>
              <a:rPr lang="en-US">
                <a:latin typeface="Courier New" charset="0"/>
                <a:cs typeface="Courier New" charset="0"/>
              </a:rPr>
              <a:t>"</a:t>
            </a:r>
            <a:r>
              <a:rPr lang="en-US">
                <a:latin typeface="Courier New" charset="0"/>
                <a:cs typeface="Courier New" charset="0"/>
                <a:sym typeface="Wingdings" charset="0"/>
              </a:rPr>
              <a:t>%lf%d</a:t>
            </a:r>
            <a:r>
              <a:rPr lang="en-US">
                <a:latin typeface="Courier New" charset="0"/>
                <a:cs typeface="Courier New" charset="0"/>
              </a:rPr>
              <a:t>"</a:t>
            </a:r>
            <a:r>
              <a:rPr lang="en-US">
                <a:latin typeface="Courier New" charset="0"/>
                <a:cs typeface="Courier New" charset="0"/>
                <a:sym typeface="Wingdings" charset="0"/>
              </a:rPr>
              <a:t>, &amp;d, &amp;i) </a:t>
            </a:r>
          </a:p>
          <a:p>
            <a:pPr lvl="1"/>
            <a:r>
              <a:rPr lang="en-US">
                <a:latin typeface="Courier New" charset="0"/>
                <a:cs typeface="Courier New" charset="0"/>
                <a:sym typeface="Wingdings" charset="0"/>
              </a:rPr>
              <a:t>scanf(</a:t>
            </a:r>
            <a:r>
              <a:rPr lang="en-US">
                <a:latin typeface="Courier New" charset="0"/>
                <a:cs typeface="Courier New" charset="0"/>
              </a:rPr>
              <a:t>"</a:t>
            </a:r>
            <a:r>
              <a:rPr lang="en-US">
                <a:latin typeface="Courier New" charset="0"/>
                <a:cs typeface="Courier New" charset="0"/>
                <a:sym typeface="Wingdings" charset="0"/>
              </a:rPr>
              <a:t>%d%c</a:t>
            </a:r>
            <a:r>
              <a:rPr lang="en-US">
                <a:latin typeface="Courier New" charset="0"/>
                <a:cs typeface="Courier New" charset="0"/>
              </a:rPr>
              <a:t>"</a:t>
            </a:r>
            <a:r>
              <a:rPr lang="en-US">
                <a:latin typeface="Courier New" charset="0"/>
                <a:cs typeface="Courier New" charset="0"/>
                <a:sym typeface="Wingdings" charset="0"/>
              </a:rPr>
              <a:t>, &amp;i, &amp;c) </a:t>
            </a:r>
          </a:p>
          <a:p>
            <a:pPr lvl="1"/>
            <a:r>
              <a:rPr lang="en-US">
                <a:latin typeface="Courier New" charset="0"/>
                <a:cs typeface="Courier New" charset="0"/>
                <a:sym typeface="Wingdings" charset="0"/>
              </a:rPr>
              <a:t>scanf(</a:t>
            </a:r>
            <a:r>
              <a:rPr lang="en-US">
                <a:latin typeface="Courier New" charset="0"/>
                <a:cs typeface="Courier New" charset="0"/>
              </a:rPr>
              <a:t>"</a:t>
            </a:r>
            <a:r>
              <a:rPr lang="en-US">
                <a:latin typeface="Courier New" charset="0"/>
                <a:cs typeface="Courier New" charset="0"/>
                <a:sym typeface="Wingdings" charset="0"/>
              </a:rPr>
              <a:t>%d %c</a:t>
            </a:r>
            <a:r>
              <a:rPr lang="en-US">
                <a:latin typeface="Courier New" charset="0"/>
                <a:cs typeface="Courier New" charset="0"/>
              </a:rPr>
              <a:t>"</a:t>
            </a:r>
            <a:r>
              <a:rPr lang="en-US">
                <a:latin typeface="Courier New" charset="0"/>
                <a:cs typeface="Courier New" charset="0"/>
                <a:sym typeface="Wingdings" charset="0"/>
              </a:rPr>
              <a:t>, &amp;i, &amp;c) </a:t>
            </a:r>
          </a:p>
          <a:p>
            <a:endParaRPr lang="en-US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13DCA8E-3A74-B340-A688-95BB68EFD7E4}" type="datetime1">
              <a:rPr lang="en-US" smtClean="0">
                <a:latin typeface="Garamond" charset="0"/>
              </a:rPr>
              <a:t>1/26/17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6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EC87FFD-9EEC-8145-9D1C-51F23A5669FF}" type="slidenum">
              <a:rPr lang="en-US">
                <a:latin typeface="Garamond" charset="0"/>
              </a:rPr>
              <a:pPr eaLnBrk="1" hangingPunct="1"/>
              <a:t>4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Courier New" pitchFamily="49" charset="0"/>
              </a:rPr>
              <a:t>What values are read for each of the following inputs and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scanf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()</a:t>
            </a:r>
            <a:r>
              <a:rPr lang="en-US" dirty="0" smtClean="0">
                <a:ea typeface="+mn-ea"/>
                <a:cs typeface="Courier New" pitchFamily="49" charset="0"/>
              </a:rPr>
              <a:t> calls?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d%lf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&amp;i, &amp;d) </a:t>
            </a: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 i = 34, d = 5.7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scanf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%d       %lf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, &amp;i, &amp;d) </a:t>
            </a: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 i = 34, d = 5.7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scanf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%</a:t>
            </a:r>
            <a:r>
              <a:rPr lang="en-US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lf%d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, &amp;d, &amp;i) </a:t>
            </a: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 d = 34, i = 5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scanf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%</a:t>
            </a:r>
            <a:r>
              <a:rPr lang="en-US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d%c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, &amp;i, &amp;c) </a:t>
            </a: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 i = 34, c = ' ' </a:t>
            </a:r>
            <a:r>
              <a:rPr lang="en-US" dirty="0" smtClean="0">
                <a:cs typeface="Courier New" pitchFamily="49" charset="0"/>
                <a:sym typeface="Wingdings" pitchFamily="2" charset="2"/>
              </a:rPr>
              <a:t>(space)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scanf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%d %c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, &amp;i, &amp;c) </a:t>
            </a: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 i = 34, c </a:t>
            </a:r>
            <a:r>
              <a:rPr lang="en-US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= '5'</a:t>
            </a:r>
            <a:endParaRPr lang="en-US" dirty="0" smtClean="0">
              <a:latin typeface="Courier New" pitchFamily="49" charset="0"/>
              <a:cs typeface="Courier New" pitchFamily="49" charset="0"/>
              <a:sym typeface="Wingdings" pitchFamily="2" charset="2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19356FE-782F-7742-A4C5-B2D1B557BD49}" type="datetime1">
              <a:rPr lang="en-US" smtClean="0">
                <a:latin typeface="Garamond" charset="0"/>
              </a:rPr>
              <a:t>1/26/17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6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5A2CD54-270B-CE42-B05F-1FE50264FFA0}" type="slidenum">
              <a:rPr lang="en-US">
                <a:latin typeface="Garamond" charset="0"/>
              </a:rPr>
              <a:pPr eaLnBrk="1" hangingPunct="1"/>
              <a:t>5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Flowcharts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Graphical representation of process</a:t>
            </a:r>
          </a:p>
          <a:p>
            <a:pPr lvl="1"/>
            <a:r>
              <a:rPr lang="en-US">
                <a:latin typeface="Arial" charset="0"/>
              </a:rPr>
              <a:t>Shows all steps and their order</a:t>
            </a:r>
          </a:p>
          <a:p>
            <a:pPr lvl="1"/>
            <a:r>
              <a:rPr lang="en-US">
                <a:latin typeface="Arial" charset="0"/>
              </a:rPr>
              <a:t>In programming, use to organize program before writing code</a:t>
            </a:r>
          </a:p>
          <a:p>
            <a:r>
              <a:rPr lang="en-US">
                <a:latin typeface="Arial" charset="0"/>
              </a:rPr>
              <a:t>Basic elements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F42A189-2435-6046-B923-1F0670970DDE}" type="datetime1">
              <a:rPr lang="en-US" smtClean="0">
                <a:latin typeface="Garamond" charset="0"/>
              </a:rPr>
              <a:t>1/26/17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6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2FA24FA-708E-2F43-AF89-AB905AA28E32}" type="slidenum">
              <a:rPr lang="en-US">
                <a:latin typeface="Garamond" charset="0"/>
              </a:rPr>
              <a:pPr eaLnBrk="1" hangingPunct="1"/>
              <a:t>6</a:t>
            </a:fld>
            <a:endParaRPr lang="en-US">
              <a:latin typeface="Garamond" charset="0"/>
            </a:endParaRPr>
          </a:p>
        </p:txBody>
      </p:sp>
      <p:sp>
        <p:nvSpPr>
          <p:cNvPr id="11271" name="AutoShape 4"/>
          <p:cNvSpPr>
            <a:spLocks noChangeArrowheads="1"/>
          </p:cNvSpPr>
          <p:nvPr/>
        </p:nvSpPr>
        <p:spPr bwMode="auto">
          <a:xfrm>
            <a:off x="1295400" y="3657600"/>
            <a:ext cx="1371600" cy="457200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2" name="AutoShape 5"/>
          <p:cNvSpPr>
            <a:spLocks noChangeArrowheads="1"/>
          </p:cNvSpPr>
          <p:nvPr/>
        </p:nvSpPr>
        <p:spPr bwMode="auto">
          <a:xfrm>
            <a:off x="1295400" y="5257800"/>
            <a:ext cx="1371600" cy="457200"/>
          </a:xfrm>
          <a:prstGeom prst="flowChartDecision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3" name="AutoShape 7"/>
          <p:cNvSpPr>
            <a:spLocks noChangeArrowheads="1"/>
          </p:cNvSpPr>
          <p:nvPr/>
        </p:nvSpPr>
        <p:spPr bwMode="auto">
          <a:xfrm>
            <a:off x="1295400" y="4495800"/>
            <a:ext cx="1371600" cy="457200"/>
          </a:xfrm>
          <a:prstGeom prst="flowChartInputOutpu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4" name="AutoShape 9"/>
          <p:cNvSpPr>
            <a:spLocks noChangeArrowheads="1"/>
          </p:cNvSpPr>
          <p:nvPr/>
        </p:nvSpPr>
        <p:spPr bwMode="auto">
          <a:xfrm>
            <a:off x="4495800" y="3733800"/>
            <a:ext cx="1371600" cy="304800"/>
          </a:xfrm>
          <a:prstGeom prst="flowChartTerminator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5" name="AutoShape 10"/>
          <p:cNvSpPr>
            <a:spLocks noChangeArrowheads="1"/>
          </p:cNvSpPr>
          <p:nvPr/>
        </p:nvSpPr>
        <p:spPr bwMode="auto">
          <a:xfrm>
            <a:off x="4876800" y="4495800"/>
            <a:ext cx="457200" cy="457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6" name="AutoShape 11"/>
          <p:cNvSpPr>
            <a:spLocks noChangeArrowheads="1"/>
          </p:cNvSpPr>
          <p:nvPr/>
        </p:nvSpPr>
        <p:spPr bwMode="auto">
          <a:xfrm>
            <a:off x="4906963" y="5257800"/>
            <a:ext cx="381000" cy="457200"/>
          </a:xfrm>
          <a:prstGeom prst="flowChartOffpage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7" name="Text Box 14"/>
          <p:cNvSpPr txBox="1">
            <a:spLocks noChangeArrowheads="1"/>
          </p:cNvSpPr>
          <p:nvPr/>
        </p:nvSpPr>
        <p:spPr bwMode="auto">
          <a:xfrm>
            <a:off x="2667000" y="3657600"/>
            <a:ext cx="1447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Process</a:t>
            </a:r>
          </a:p>
        </p:txBody>
      </p:sp>
      <p:sp>
        <p:nvSpPr>
          <p:cNvPr id="11278" name="Text Box 17"/>
          <p:cNvSpPr txBox="1">
            <a:spLocks noChangeArrowheads="1"/>
          </p:cNvSpPr>
          <p:nvPr/>
        </p:nvSpPr>
        <p:spPr bwMode="auto">
          <a:xfrm>
            <a:off x="2667000" y="5257800"/>
            <a:ext cx="2057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Decision</a:t>
            </a:r>
          </a:p>
        </p:txBody>
      </p:sp>
      <p:sp>
        <p:nvSpPr>
          <p:cNvPr id="11279" name="Text Box 19"/>
          <p:cNvSpPr txBox="1">
            <a:spLocks noChangeArrowheads="1"/>
          </p:cNvSpPr>
          <p:nvPr/>
        </p:nvSpPr>
        <p:spPr bwMode="auto">
          <a:xfrm>
            <a:off x="2667000" y="4495800"/>
            <a:ext cx="205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Input/Output</a:t>
            </a:r>
          </a:p>
        </p:txBody>
      </p:sp>
      <p:sp>
        <p:nvSpPr>
          <p:cNvPr id="11280" name="Text Box 21"/>
          <p:cNvSpPr txBox="1">
            <a:spLocks noChangeArrowheads="1"/>
          </p:cNvSpPr>
          <p:nvPr/>
        </p:nvSpPr>
        <p:spPr bwMode="auto">
          <a:xfrm>
            <a:off x="5867400" y="3657600"/>
            <a:ext cx="2590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Terminator (start/end)</a:t>
            </a:r>
          </a:p>
        </p:txBody>
      </p:sp>
      <p:sp>
        <p:nvSpPr>
          <p:cNvPr id="11281" name="Text Box 22"/>
          <p:cNvSpPr txBox="1">
            <a:spLocks noChangeArrowheads="1"/>
          </p:cNvSpPr>
          <p:nvPr/>
        </p:nvSpPr>
        <p:spPr bwMode="auto">
          <a:xfrm>
            <a:off x="5867400" y="4495800"/>
            <a:ext cx="2590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Connector</a:t>
            </a:r>
          </a:p>
        </p:txBody>
      </p:sp>
      <p:sp>
        <p:nvSpPr>
          <p:cNvPr id="11282" name="Text Box 23"/>
          <p:cNvSpPr txBox="1">
            <a:spLocks noChangeArrowheads="1"/>
          </p:cNvSpPr>
          <p:nvPr/>
        </p:nvSpPr>
        <p:spPr bwMode="auto">
          <a:xfrm>
            <a:off x="5867400" y="5257800"/>
            <a:ext cx="2819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Connector (off page)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715963"/>
          </a:xfrm>
        </p:spPr>
        <p:txBody>
          <a:bodyPr/>
          <a:lstStyle/>
          <a:p>
            <a:r>
              <a:rPr lang="en-US" sz="4000">
                <a:latin typeface="Garamond" charset="0"/>
              </a:rPr>
              <a:t>Example: Quadratic Equation Solver</a:t>
            </a:r>
          </a:p>
        </p:txBody>
      </p:sp>
      <p:sp>
        <p:nvSpPr>
          <p:cNvPr id="12291" name="AutoShape 5"/>
          <p:cNvSpPr>
            <a:spLocks noChangeArrowheads="1"/>
          </p:cNvSpPr>
          <p:nvPr/>
        </p:nvSpPr>
        <p:spPr bwMode="auto">
          <a:xfrm>
            <a:off x="1447800" y="2209800"/>
            <a:ext cx="2514600" cy="533400"/>
          </a:xfrm>
          <a:prstGeom prst="flowChartInputOutpu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200"/>
              <a:t>Output </a:t>
            </a:r>
          </a:p>
          <a:p>
            <a:pPr algn="ctr"/>
            <a:r>
              <a:rPr lang="en-US" sz="1200"/>
              <a:t>“Quadratic Equation Solver”</a:t>
            </a:r>
          </a:p>
        </p:txBody>
      </p:sp>
      <p:sp>
        <p:nvSpPr>
          <p:cNvPr id="12292" name="AutoShape 21"/>
          <p:cNvSpPr>
            <a:spLocks noChangeArrowheads="1"/>
          </p:cNvSpPr>
          <p:nvPr/>
        </p:nvSpPr>
        <p:spPr bwMode="auto">
          <a:xfrm>
            <a:off x="1447800" y="3200400"/>
            <a:ext cx="2514600" cy="533400"/>
          </a:xfrm>
          <a:prstGeom prst="flowChartInputOutpu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200"/>
              <a:t>Output </a:t>
            </a:r>
          </a:p>
          <a:p>
            <a:pPr algn="ctr"/>
            <a:r>
              <a:rPr lang="en-US" sz="1200"/>
              <a:t>“Enter A, B, C: ”</a:t>
            </a:r>
          </a:p>
        </p:txBody>
      </p:sp>
      <p:sp>
        <p:nvSpPr>
          <p:cNvPr id="12293" name="AutoShape 22"/>
          <p:cNvSpPr>
            <a:spLocks noChangeArrowheads="1"/>
          </p:cNvSpPr>
          <p:nvPr/>
        </p:nvSpPr>
        <p:spPr bwMode="auto">
          <a:xfrm>
            <a:off x="1447800" y="4191000"/>
            <a:ext cx="2514600" cy="533400"/>
          </a:xfrm>
          <a:prstGeom prst="flowChartInputOutpu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200"/>
              <a:t>Input A, B, C</a:t>
            </a:r>
          </a:p>
        </p:txBody>
      </p:sp>
      <p:sp>
        <p:nvSpPr>
          <p:cNvPr id="12294" name="AutoShape 34"/>
          <p:cNvSpPr>
            <a:spLocks noChangeArrowheads="1"/>
          </p:cNvSpPr>
          <p:nvPr/>
        </p:nvSpPr>
        <p:spPr bwMode="auto">
          <a:xfrm>
            <a:off x="1600200" y="1371600"/>
            <a:ext cx="2209800" cy="457200"/>
          </a:xfrm>
          <a:prstGeom prst="flowChartTerminator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Start</a:t>
            </a:r>
          </a:p>
        </p:txBody>
      </p:sp>
      <p:sp>
        <p:nvSpPr>
          <p:cNvPr id="12295" name="Line 36"/>
          <p:cNvSpPr>
            <a:spLocks noChangeShapeType="1"/>
          </p:cNvSpPr>
          <p:nvPr/>
        </p:nvSpPr>
        <p:spPr bwMode="auto">
          <a:xfrm>
            <a:off x="2743200" y="1828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6" name="Line 37"/>
          <p:cNvSpPr>
            <a:spLocks noChangeShapeType="1"/>
          </p:cNvSpPr>
          <p:nvPr/>
        </p:nvSpPr>
        <p:spPr bwMode="auto">
          <a:xfrm>
            <a:off x="2743200" y="2743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7" name="Line 38"/>
          <p:cNvSpPr>
            <a:spLocks noChangeShapeType="1"/>
          </p:cNvSpPr>
          <p:nvPr/>
        </p:nvSpPr>
        <p:spPr bwMode="auto">
          <a:xfrm>
            <a:off x="2743200" y="3733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8" name="Line 39"/>
          <p:cNvSpPr>
            <a:spLocks noChangeShapeType="1"/>
          </p:cNvSpPr>
          <p:nvPr/>
        </p:nvSpPr>
        <p:spPr bwMode="auto">
          <a:xfrm>
            <a:off x="2743200" y="4724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3E3FA55-D2B8-4D4E-B719-DA1B37D8B23F}" type="datetime1">
              <a:rPr lang="en-US" smtClean="0">
                <a:latin typeface="Garamond" charset="0"/>
              </a:rPr>
              <a:t>1/26/17</a:t>
            </a:fld>
            <a:endParaRPr lang="en-US">
              <a:latin typeface="Garamond" charset="0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D759139-E1FB-344A-91C8-B121C58C171F}" type="slidenum">
              <a:rPr lang="en-US">
                <a:latin typeface="Garamond" charset="0"/>
              </a:rPr>
              <a:pPr eaLnBrk="1" hangingPunct="1"/>
              <a:t>7</a:t>
            </a:fld>
            <a:endParaRPr lang="en-US">
              <a:latin typeface="Garamond" charset="0"/>
            </a:endParaRPr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6</a:t>
            </a:r>
            <a:endParaRPr lang="en-US" altLang="en-US"/>
          </a:p>
        </p:txBody>
      </p:sp>
      <p:pic>
        <p:nvPicPr>
          <p:cNvPr id="12302" name="Picture 1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8075" y="5105400"/>
            <a:ext cx="82232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AutoShape 22"/>
          <p:cNvSpPr>
            <a:spLocks noChangeArrowheads="1"/>
          </p:cNvSpPr>
          <p:nvPr/>
        </p:nvSpPr>
        <p:spPr bwMode="auto">
          <a:xfrm>
            <a:off x="2209800" y="3505200"/>
            <a:ext cx="1371600" cy="609600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3315" name="AutoShape 58"/>
          <p:cNvSpPr>
            <a:spLocks noChangeArrowheads="1"/>
          </p:cNvSpPr>
          <p:nvPr/>
        </p:nvSpPr>
        <p:spPr bwMode="auto">
          <a:xfrm>
            <a:off x="1828800" y="5486400"/>
            <a:ext cx="3505200" cy="609600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6" name="AutoShape 21"/>
          <p:cNvSpPr>
            <a:spLocks noChangeArrowheads="1"/>
          </p:cNvSpPr>
          <p:nvPr/>
        </p:nvSpPr>
        <p:spPr bwMode="auto">
          <a:xfrm>
            <a:off x="2209800" y="4495800"/>
            <a:ext cx="2895600" cy="609600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3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2209800" y="274638"/>
            <a:ext cx="6858000" cy="94456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>
                <a:ea typeface="+mj-ea"/>
              </a:rPr>
              <a:t>Quadratic Equation Solver (cont.)</a:t>
            </a:r>
          </a:p>
        </p:txBody>
      </p:sp>
      <p:graphicFrame>
        <p:nvGraphicFramePr>
          <p:cNvPr id="13318" name="Object 2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2438400" y="3581400"/>
          <a:ext cx="762000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3" name="Equation" r:id="rId3" imgW="571252" imgH="393529" progId="Equation.3">
                  <p:embed/>
                </p:oleObj>
              </mc:Choice>
              <mc:Fallback>
                <p:oleObj name="Equation" r:id="rId3" imgW="571252" imgH="393529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3581400"/>
                        <a:ext cx="762000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9" name="Object 3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2286000" y="4572000"/>
          <a:ext cx="2667000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4" name="Equation" r:id="rId5" imgW="2463800" imgH="431800" progId="Equation.3">
                  <p:embed/>
                </p:oleObj>
              </mc:Choice>
              <mc:Fallback>
                <p:oleObj name="Equation" r:id="rId5" imgW="2463800" imgH="4318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4572000"/>
                        <a:ext cx="2667000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0" name="Object 4"/>
          <p:cNvGraphicFramePr>
            <a:graphicFrameLocks noGrp="1" noChangeAspect="1"/>
          </p:cNvGraphicFramePr>
          <p:nvPr>
            <p:ph sz="quarter" idx="4"/>
          </p:nvPr>
        </p:nvGraphicFramePr>
        <p:xfrm>
          <a:off x="1981200" y="5530850"/>
          <a:ext cx="2895600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5" name="Equation" r:id="rId7" imgW="2222500" imgH="431800" progId="Equation.3">
                  <p:embed/>
                </p:oleObj>
              </mc:Choice>
              <mc:Fallback>
                <p:oleObj name="Equation" r:id="rId7" imgW="2222500" imgH="431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5530850"/>
                        <a:ext cx="2895600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1" name="Line 7"/>
          <p:cNvSpPr>
            <a:spLocks noChangeShapeType="1"/>
          </p:cNvSpPr>
          <p:nvPr/>
        </p:nvSpPr>
        <p:spPr bwMode="auto">
          <a:xfrm>
            <a:off x="8382000" y="1828800"/>
            <a:ext cx="0" cy="434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2" name="AutoShape 14"/>
          <p:cNvSpPr>
            <a:spLocks noChangeArrowheads="1"/>
          </p:cNvSpPr>
          <p:nvPr/>
        </p:nvSpPr>
        <p:spPr bwMode="auto">
          <a:xfrm>
            <a:off x="533400" y="1371600"/>
            <a:ext cx="1371600" cy="762000"/>
          </a:xfrm>
          <a:prstGeom prst="flowChartDecision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A = 0?</a:t>
            </a:r>
          </a:p>
        </p:txBody>
      </p:sp>
      <p:sp>
        <p:nvSpPr>
          <p:cNvPr id="13323" name="Line 15"/>
          <p:cNvSpPr>
            <a:spLocks noChangeShapeType="1"/>
          </p:cNvSpPr>
          <p:nvPr/>
        </p:nvSpPr>
        <p:spPr bwMode="auto">
          <a:xfrm>
            <a:off x="1905000" y="17526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4" name="Line 16"/>
          <p:cNvSpPr>
            <a:spLocks noChangeShapeType="1"/>
          </p:cNvSpPr>
          <p:nvPr/>
        </p:nvSpPr>
        <p:spPr bwMode="auto">
          <a:xfrm>
            <a:off x="1219200" y="2133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5" name="Text Box 17"/>
          <p:cNvSpPr txBox="1">
            <a:spLocks noChangeArrowheads="1"/>
          </p:cNvSpPr>
          <p:nvPr/>
        </p:nvSpPr>
        <p:spPr bwMode="auto">
          <a:xfrm>
            <a:off x="1600200" y="1447800"/>
            <a:ext cx="6096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"/>
              <a:t>TRUE</a:t>
            </a:r>
          </a:p>
        </p:txBody>
      </p:sp>
      <p:sp>
        <p:nvSpPr>
          <p:cNvPr id="13326" name="Text Box 18"/>
          <p:cNvSpPr txBox="1">
            <a:spLocks noChangeArrowheads="1"/>
          </p:cNvSpPr>
          <p:nvPr/>
        </p:nvSpPr>
        <p:spPr bwMode="auto">
          <a:xfrm>
            <a:off x="457200" y="21336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"/>
              <a:t>FALSE</a:t>
            </a:r>
          </a:p>
        </p:txBody>
      </p:sp>
      <p:sp>
        <p:nvSpPr>
          <p:cNvPr id="13327" name="AutoShape 20"/>
          <p:cNvSpPr>
            <a:spLocks noChangeArrowheads="1"/>
          </p:cNvSpPr>
          <p:nvPr/>
        </p:nvSpPr>
        <p:spPr bwMode="auto">
          <a:xfrm>
            <a:off x="2209800" y="1447800"/>
            <a:ext cx="1371600" cy="609600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3328" name="AutoShape 23"/>
          <p:cNvSpPr>
            <a:spLocks noChangeArrowheads="1"/>
          </p:cNvSpPr>
          <p:nvPr/>
        </p:nvSpPr>
        <p:spPr bwMode="auto">
          <a:xfrm>
            <a:off x="152400" y="2438400"/>
            <a:ext cx="2057400" cy="609600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DISC=B*B-4*A*C</a:t>
            </a:r>
          </a:p>
        </p:txBody>
      </p:sp>
      <p:sp>
        <p:nvSpPr>
          <p:cNvPr id="13329" name="AutoShape 24"/>
          <p:cNvSpPr>
            <a:spLocks noChangeArrowheads="1"/>
          </p:cNvSpPr>
          <p:nvPr/>
        </p:nvSpPr>
        <p:spPr bwMode="auto">
          <a:xfrm>
            <a:off x="3810000" y="1524000"/>
            <a:ext cx="2514600" cy="533400"/>
          </a:xfrm>
          <a:prstGeom prst="flowChartInputOutpu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200"/>
              <a:t>Output </a:t>
            </a:r>
          </a:p>
          <a:p>
            <a:pPr algn="ctr"/>
            <a:r>
              <a:rPr lang="en-US" sz="1200"/>
              <a:t>X</a:t>
            </a:r>
          </a:p>
        </p:txBody>
      </p:sp>
      <p:sp>
        <p:nvSpPr>
          <p:cNvPr id="13330" name="AutoShape 25"/>
          <p:cNvSpPr>
            <a:spLocks noChangeArrowheads="1"/>
          </p:cNvSpPr>
          <p:nvPr/>
        </p:nvSpPr>
        <p:spPr bwMode="auto">
          <a:xfrm>
            <a:off x="533400" y="3429000"/>
            <a:ext cx="1371600" cy="762000"/>
          </a:xfrm>
          <a:prstGeom prst="flowChartDecision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DISC = 0?</a:t>
            </a:r>
          </a:p>
        </p:txBody>
      </p:sp>
      <p:sp>
        <p:nvSpPr>
          <p:cNvPr id="13331" name="Line 26"/>
          <p:cNvSpPr>
            <a:spLocks noChangeShapeType="1"/>
          </p:cNvSpPr>
          <p:nvPr/>
        </p:nvSpPr>
        <p:spPr bwMode="auto">
          <a:xfrm>
            <a:off x="1905000" y="38100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2" name="Line 27"/>
          <p:cNvSpPr>
            <a:spLocks noChangeShapeType="1"/>
          </p:cNvSpPr>
          <p:nvPr/>
        </p:nvSpPr>
        <p:spPr bwMode="auto">
          <a:xfrm>
            <a:off x="1219200" y="4191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3" name="Text Box 28"/>
          <p:cNvSpPr txBox="1">
            <a:spLocks noChangeArrowheads="1"/>
          </p:cNvSpPr>
          <p:nvPr/>
        </p:nvSpPr>
        <p:spPr bwMode="auto">
          <a:xfrm>
            <a:off x="1600200" y="3505200"/>
            <a:ext cx="6096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"/>
              <a:t>TRUE</a:t>
            </a:r>
          </a:p>
        </p:txBody>
      </p:sp>
      <p:sp>
        <p:nvSpPr>
          <p:cNvPr id="13334" name="Text Box 29"/>
          <p:cNvSpPr txBox="1">
            <a:spLocks noChangeArrowheads="1"/>
          </p:cNvSpPr>
          <p:nvPr/>
        </p:nvSpPr>
        <p:spPr bwMode="auto">
          <a:xfrm>
            <a:off x="457200" y="41910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"/>
              <a:t>FALSE</a:t>
            </a:r>
          </a:p>
        </p:txBody>
      </p:sp>
      <p:sp>
        <p:nvSpPr>
          <p:cNvPr id="13335" name="AutoShape 30"/>
          <p:cNvSpPr>
            <a:spLocks noChangeArrowheads="1"/>
          </p:cNvSpPr>
          <p:nvPr/>
        </p:nvSpPr>
        <p:spPr bwMode="auto">
          <a:xfrm>
            <a:off x="533400" y="4495800"/>
            <a:ext cx="1371600" cy="762000"/>
          </a:xfrm>
          <a:prstGeom prst="flowChartDecision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DISC&gt;0?</a:t>
            </a:r>
          </a:p>
        </p:txBody>
      </p:sp>
      <p:sp>
        <p:nvSpPr>
          <p:cNvPr id="13336" name="Line 31"/>
          <p:cNvSpPr>
            <a:spLocks noChangeShapeType="1"/>
          </p:cNvSpPr>
          <p:nvPr/>
        </p:nvSpPr>
        <p:spPr bwMode="auto">
          <a:xfrm>
            <a:off x="1905000" y="48768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7" name="Line 32"/>
          <p:cNvSpPr>
            <a:spLocks noChangeShapeType="1"/>
          </p:cNvSpPr>
          <p:nvPr/>
        </p:nvSpPr>
        <p:spPr bwMode="auto">
          <a:xfrm>
            <a:off x="1219200" y="5257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8" name="Text Box 33"/>
          <p:cNvSpPr txBox="1">
            <a:spLocks noChangeArrowheads="1"/>
          </p:cNvSpPr>
          <p:nvPr/>
        </p:nvSpPr>
        <p:spPr bwMode="auto">
          <a:xfrm>
            <a:off x="1600200" y="4572000"/>
            <a:ext cx="6096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"/>
              <a:t>TRUE</a:t>
            </a:r>
          </a:p>
        </p:txBody>
      </p:sp>
      <p:sp>
        <p:nvSpPr>
          <p:cNvPr id="13339" name="Text Box 34"/>
          <p:cNvSpPr txBox="1">
            <a:spLocks noChangeArrowheads="1"/>
          </p:cNvSpPr>
          <p:nvPr/>
        </p:nvSpPr>
        <p:spPr bwMode="auto">
          <a:xfrm>
            <a:off x="457200" y="52578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"/>
              <a:t>FALSE</a:t>
            </a:r>
          </a:p>
        </p:txBody>
      </p:sp>
      <p:sp>
        <p:nvSpPr>
          <p:cNvPr id="13340" name="Line 35"/>
          <p:cNvSpPr>
            <a:spLocks noChangeShapeType="1"/>
          </p:cNvSpPr>
          <p:nvPr/>
        </p:nvSpPr>
        <p:spPr bwMode="auto">
          <a:xfrm>
            <a:off x="1219200" y="3048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41" name="AutoShape 44"/>
          <p:cNvSpPr>
            <a:spLocks noChangeArrowheads="1"/>
          </p:cNvSpPr>
          <p:nvPr/>
        </p:nvSpPr>
        <p:spPr bwMode="auto">
          <a:xfrm>
            <a:off x="3810000" y="3581400"/>
            <a:ext cx="2514600" cy="533400"/>
          </a:xfrm>
          <a:prstGeom prst="flowChartInputOutpu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200"/>
              <a:t>Output </a:t>
            </a:r>
          </a:p>
          <a:p>
            <a:pPr algn="ctr"/>
            <a:r>
              <a:rPr lang="en-US" sz="1200"/>
              <a:t>X</a:t>
            </a:r>
          </a:p>
        </p:txBody>
      </p:sp>
      <p:sp>
        <p:nvSpPr>
          <p:cNvPr id="13342" name="AutoShape 50"/>
          <p:cNvSpPr>
            <a:spLocks noChangeArrowheads="1"/>
          </p:cNvSpPr>
          <p:nvPr/>
        </p:nvSpPr>
        <p:spPr bwMode="auto">
          <a:xfrm>
            <a:off x="5257800" y="4572000"/>
            <a:ext cx="2514600" cy="533400"/>
          </a:xfrm>
          <a:prstGeom prst="flowChartInputOutpu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200"/>
              <a:t>Output </a:t>
            </a:r>
          </a:p>
          <a:p>
            <a:pPr algn="ctr"/>
            <a:r>
              <a:rPr lang="en-US" sz="1200"/>
              <a:t>X1,X2</a:t>
            </a:r>
          </a:p>
        </p:txBody>
      </p:sp>
      <p:sp>
        <p:nvSpPr>
          <p:cNvPr id="13343" name="Line 51"/>
          <p:cNvSpPr>
            <a:spLocks noChangeShapeType="1"/>
          </p:cNvSpPr>
          <p:nvPr/>
        </p:nvSpPr>
        <p:spPr bwMode="auto">
          <a:xfrm>
            <a:off x="3581400" y="1752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44" name="Line 52"/>
          <p:cNvSpPr>
            <a:spLocks noChangeShapeType="1"/>
          </p:cNvSpPr>
          <p:nvPr/>
        </p:nvSpPr>
        <p:spPr bwMode="auto">
          <a:xfrm>
            <a:off x="3581400" y="3810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45" name="Line 53"/>
          <p:cNvSpPr>
            <a:spLocks noChangeShapeType="1"/>
          </p:cNvSpPr>
          <p:nvPr/>
        </p:nvSpPr>
        <p:spPr bwMode="auto">
          <a:xfrm>
            <a:off x="5105400" y="4800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46" name="Line 54"/>
          <p:cNvSpPr>
            <a:spLocks noChangeShapeType="1"/>
          </p:cNvSpPr>
          <p:nvPr/>
        </p:nvSpPr>
        <p:spPr bwMode="auto">
          <a:xfrm>
            <a:off x="1219200" y="1066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47" name="AutoShape 59"/>
          <p:cNvSpPr>
            <a:spLocks noChangeArrowheads="1"/>
          </p:cNvSpPr>
          <p:nvPr/>
        </p:nvSpPr>
        <p:spPr bwMode="auto">
          <a:xfrm>
            <a:off x="5486400" y="5562600"/>
            <a:ext cx="2514600" cy="533400"/>
          </a:xfrm>
          <a:prstGeom prst="flowChartInputOutpu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200"/>
              <a:t>Output </a:t>
            </a:r>
          </a:p>
          <a:p>
            <a:pPr algn="ctr"/>
            <a:r>
              <a:rPr lang="en-US" sz="1200"/>
              <a:t>XREAL + XIMAG i</a:t>
            </a:r>
          </a:p>
          <a:p>
            <a:pPr algn="ctr"/>
            <a:r>
              <a:rPr lang="en-US" sz="1200"/>
              <a:t>XREAL – XIMAG i</a:t>
            </a:r>
          </a:p>
        </p:txBody>
      </p:sp>
      <p:sp>
        <p:nvSpPr>
          <p:cNvPr id="13348" name="Line 60"/>
          <p:cNvSpPr>
            <a:spLocks noChangeShapeType="1"/>
          </p:cNvSpPr>
          <p:nvPr/>
        </p:nvSpPr>
        <p:spPr bwMode="auto">
          <a:xfrm>
            <a:off x="1219200" y="5791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49" name="Line 61"/>
          <p:cNvSpPr>
            <a:spLocks noChangeShapeType="1"/>
          </p:cNvSpPr>
          <p:nvPr/>
        </p:nvSpPr>
        <p:spPr bwMode="auto">
          <a:xfrm>
            <a:off x="6096000" y="18288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50" name="Line 62"/>
          <p:cNvSpPr>
            <a:spLocks noChangeShapeType="1"/>
          </p:cNvSpPr>
          <p:nvPr/>
        </p:nvSpPr>
        <p:spPr bwMode="auto">
          <a:xfrm>
            <a:off x="6096000" y="38862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51" name="Line 63"/>
          <p:cNvSpPr>
            <a:spLocks noChangeShapeType="1"/>
          </p:cNvSpPr>
          <p:nvPr/>
        </p:nvSpPr>
        <p:spPr bwMode="auto">
          <a:xfrm>
            <a:off x="7467600" y="4876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52" name="Line 64"/>
          <p:cNvSpPr>
            <a:spLocks noChangeShapeType="1"/>
          </p:cNvSpPr>
          <p:nvPr/>
        </p:nvSpPr>
        <p:spPr bwMode="auto">
          <a:xfrm>
            <a:off x="7696200" y="58674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53" name="Line 65"/>
          <p:cNvSpPr>
            <a:spLocks noChangeShapeType="1"/>
          </p:cNvSpPr>
          <p:nvPr/>
        </p:nvSpPr>
        <p:spPr bwMode="auto">
          <a:xfrm>
            <a:off x="5334000" y="5791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54" name="AutoShape 66"/>
          <p:cNvSpPr>
            <a:spLocks noChangeArrowheads="1"/>
          </p:cNvSpPr>
          <p:nvPr/>
        </p:nvSpPr>
        <p:spPr bwMode="auto">
          <a:xfrm>
            <a:off x="7848600" y="6172200"/>
            <a:ext cx="1066800" cy="457200"/>
          </a:xfrm>
          <a:prstGeom prst="flowChartTerminator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Done</a:t>
            </a:r>
          </a:p>
        </p:txBody>
      </p:sp>
      <p:graphicFrame>
        <p:nvGraphicFramePr>
          <p:cNvPr id="13355" name="Object 5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2438400" y="1520825"/>
          <a:ext cx="685800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6" name="Equation" r:id="rId9" imgW="571252" imgH="393529" progId="Equation.3">
                  <p:embed/>
                </p:oleObj>
              </mc:Choice>
              <mc:Fallback>
                <p:oleObj name="Equation" r:id="rId9" imgW="571252" imgH="393529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520825"/>
                        <a:ext cx="685800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" name="Date Placeholder 44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3A2A13F-B671-A441-9F2C-3961433FF2C3}" type="datetime1">
              <a:rPr lang="en-US" smtClean="0">
                <a:latin typeface="Garamond" charset="0"/>
              </a:rPr>
              <a:t>1/26/17</a:t>
            </a:fld>
            <a:endParaRPr lang="en-US">
              <a:latin typeface="Garamond" charset="0"/>
            </a:endParaRPr>
          </a:p>
        </p:txBody>
      </p:sp>
      <p:sp>
        <p:nvSpPr>
          <p:cNvPr id="46" name="Slide Number Placeholder 4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B0DF596-AA13-FB43-951C-D6783C773A39}" type="slidenum">
              <a:rPr lang="en-US">
                <a:latin typeface="Garamond" charset="0"/>
              </a:rPr>
              <a:pPr eaLnBrk="1" hangingPunct="1"/>
              <a:t>8</a:t>
            </a:fld>
            <a:endParaRPr lang="en-US">
              <a:latin typeface="Garamond" charset="0"/>
            </a:endParaRPr>
          </a:p>
        </p:txBody>
      </p:sp>
      <p:sp>
        <p:nvSpPr>
          <p:cNvPr id="47" name="Footer Placeholder 4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ECE Application Programming: Lecture 6</a:t>
            </a:r>
            <a:endParaRPr lang="en-US"/>
          </a:p>
        </p:txBody>
      </p:sp>
      <p:pic>
        <p:nvPicPr>
          <p:cNvPr id="13359" name="Picture 1"/>
          <p:cNvPicPr>
            <a:picLocks noChangeAspect="1" noChangeArrowheads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75" y="320675"/>
            <a:ext cx="82232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Exercise: Flowchart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Arial" charset="0"/>
              </a:rPr>
              <a:t>Design a flowchart to solve the following:</a:t>
            </a:r>
          </a:p>
          <a:p>
            <a:pPr lvl="1"/>
            <a:r>
              <a:rPr lang="en-US" sz="2400" dirty="0">
                <a:latin typeface="Arial" charset="0"/>
              </a:rPr>
              <a:t>Prompt a user to enter four numbers on a single line, which represent the contents of a 2x2 array</a:t>
            </a:r>
          </a:p>
          <a:p>
            <a:pPr lvl="1"/>
            <a:r>
              <a:rPr lang="en-US" sz="2400" dirty="0">
                <a:latin typeface="Arial" charset="0"/>
              </a:rPr>
              <a:t>After reading the values, your program should print the matrix represented by these values</a:t>
            </a:r>
          </a:p>
          <a:p>
            <a:pPr lvl="2"/>
            <a:r>
              <a:rPr lang="en-US" sz="2000" dirty="0">
                <a:latin typeface="Arial" charset="0"/>
              </a:rPr>
              <a:t>For example, if the user enters </a:t>
            </a:r>
            <a:r>
              <a:rPr lang="ja-JP" altLang="en-US" sz="2000" dirty="0">
                <a:latin typeface="Arial" charset="0"/>
              </a:rPr>
              <a:t>“</a:t>
            </a:r>
            <a:r>
              <a:rPr lang="en-US" sz="2000" dirty="0">
                <a:latin typeface="Courier New" charset="0"/>
                <a:cs typeface="Courier New" charset="0"/>
              </a:rPr>
              <a:t>1 2 3 4</a:t>
            </a:r>
            <a:r>
              <a:rPr lang="ja-JP" altLang="en-US" sz="2000" dirty="0">
                <a:latin typeface="Arial" charset="0"/>
              </a:rPr>
              <a:t>”</a:t>
            </a:r>
            <a:r>
              <a:rPr lang="en-US" sz="2000" dirty="0">
                <a:latin typeface="Arial" charset="0"/>
              </a:rPr>
              <a:t>, print:</a:t>
            </a:r>
            <a:r>
              <a:rPr lang="en-US" sz="2000" dirty="0">
                <a:latin typeface="Courier New" charset="0"/>
                <a:cs typeface="Courier New" charset="0"/>
              </a:rPr>
              <a:t> </a:t>
            </a:r>
          </a:p>
          <a:p>
            <a:pPr lvl="1">
              <a:buFont typeface="Wingdings" charset="0"/>
              <a:buNone/>
            </a:pPr>
            <a:r>
              <a:rPr lang="en-US" sz="2400">
                <a:latin typeface="Courier New" charset="0"/>
                <a:cs typeface="Courier New" charset="0"/>
              </a:rPr>
              <a:t>      </a:t>
            </a:r>
            <a:r>
              <a:rPr lang="en-US" sz="2400" smtClean="0">
                <a:latin typeface="Courier New" charset="0"/>
                <a:cs typeface="Courier New" charset="0"/>
              </a:rPr>
              <a:t>1  </a:t>
            </a:r>
            <a:r>
              <a:rPr lang="en-US" sz="2400">
                <a:latin typeface="Courier New" charset="0"/>
                <a:cs typeface="Courier New" charset="0"/>
              </a:rPr>
              <a:t>2</a:t>
            </a:r>
          </a:p>
          <a:p>
            <a:pPr lvl="1">
              <a:buFont typeface="Wingdings" charset="0"/>
              <a:buNone/>
            </a:pPr>
            <a:r>
              <a:rPr lang="en-US" sz="2400" dirty="0">
                <a:latin typeface="Courier New" charset="0"/>
                <a:cs typeface="Courier New" charset="0"/>
              </a:rPr>
              <a:t>	    3  4</a:t>
            </a:r>
          </a:p>
          <a:p>
            <a:pPr lvl="2"/>
            <a:r>
              <a:rPr lang="en-US" sz="2000" dirty="0">
                <a:latin typeface="Arial" charset="0"/>
              </a:rPr>
              <a:t>Assume all values have the same number of digits</a:t>
            </a:r>
          </a:p>
          <a:p>
            <a:pPr lvl="1"/>
            <a:r>
              <a:rPr lang="en-US" sz="2400" dirty="0">
                <a:latin typeface="Arial" charset="0"/>
              </a:rPr>
              <a:t>Also, calculate the matrix determinant and print it on a separate line</a:t>
            </a:r>
          </a:p>
          <a:p>
            <a:pPr lvl="2"/>
            <a:r>
              <a:rPr lang="en-US" sz="2000" dirty="0">
                <a:latin typeface="Arial" charset="0"/>
              </a:rPr>
              <a:t>In the example above, determinant = (1x4) - (2x3) = 4-6 = -2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766EEE8-B4DE-1B48-A851-C25EAC49A8CB}" type="datetime1">
              <a:rPr lang="en-US" smtClean="0">
                <a:latin typeface="Garamond" charset="0"/>
              </a:rPr>
              <a:t>1/26/17</a:t>
            </a:fld>
            <a:endParaRPr lang="en-US">
              <a:latin typeface="Garamond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ECE Application Programming: Lecture 6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CB7CD94-676C-A646-B10D-34D18983B456}" type="slidenum">
              <a:rPr lang="en-US">
                <a:latin typeface="Garamond" charset="0"/>
              </a:rPr>
              <a:pPr eaLnBrk="1" hangingPunct="1"/>
              <a:t>9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6744</TotalTime>
  <Words>780</Words>
  <Application>Microsoft Macintosh PowerPoint</Application>
  <PresentationFormat>On-screen Show (4:3)</PresentationFormat>
  <Paragraphs>171</Paragraphs>
  <Slides>14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Edge</vt:lpstr>
      <vt:lpstr>Equation</vt:lpstr>
      <vt:lpstr>EECE.2160 ECE Application Programming</vt:lpstr>
      <vt:lpstr>Lecture outline</vt:lpstr>
      <vt:lpstr>Review: scanf()</vt:lpstr>
      <vt:lpstr>Example</vt:lpstr>
      <vt:lpstr>Example solution</vt:lpstr>
      <vt:lpstr>Flowcharts</vt:lpstr>
      <vt:lpstr>Example: Quadratic Equation Solver</vt:lpstr>
      <vt:lpstr>Quadratic Equation Solver (cont.)</vt:lpstr>
      <vt:lpstr>Exercise: Flowchart</vt:lpstr>
      <vt:lpstr>Flowchart: solution</vt:lpstr>
      <vt:lpstr>Converting flowchart to program</vt:lpstr>
      <vt:lpstr>Debugging</vt:lpstr>
      <vt:lpstr>Debugger demonstration</vt:lpstr>
      <vt:lpstr>Final notes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Application Programming</dc:title>
  <dc:creator>geigerm</dc:creator>
  <cp:lastModifiedBy>Michael Geiger</cp:lastModifiedBy>
  <cp:revision>1523</cp:revision>
  <dcterms:created xsi:type="dcterms:W3CDTF">2006-04-03T05:03:01Z</dcterms:created>
  <dcterms:modified xsi:type="dcterms:W3CDTF">2017-01-26T19:40:52Z</dcterms:modified>
</cp:coreProperties>
</file>