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531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410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9537" autoAdjust="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9A678F-8317-3F48-A9DA-D8D334A8E4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625390-9C29-1A4C-8380-DFDE5DA534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16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551CB6A-A500-5C4C-82C4-C0C544BEFBF3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35A0DE-57C2-9D4B-A887-49D0BBCB8C1F}" type="datetime1">
              <a:rPr lang="en-US"/>
              <a:pPr/>
              <a:t>10/30/2015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98D61-4180-F648-8396-B999A2942D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0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8CB77D-5FDE-C04A-9BF7-6A10453950EC}" type="datetime1">
              <a:rPr lang="en-US"/>
              <a:pPr/>
              <a:t>10/30/2015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89F64-20C0-1E43-ABE0-144513DFDC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1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E9A19-540C-354B-82E9-907D0AA8EDB7}" type="datetime1">
              <a:rPr lang="en-US"/>
              <a:pPr/>
              <a:t>10/30/2015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E0E1F-4730-EF4B-92BE-E7406AE52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2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8500F1-761C-B547-B87B-D700867194D1}" type="datetime1">
              <a:rPr lang="en-US"/>
              <a:pPr/>
              <a:t>10/30/2015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7F3107-17A9-7C44-B78F-94753464CF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65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953C7-77CC-0A4E-9B23-E43FC40CFD73}" type="datetime1">
              <a:rPr lang="en-US"/>
              <a:pPr/>
              <a:t>10/30/2015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4CE4B-5F0A-C34B-A09D-7DBE93BC0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7BD3E-7205-0942-9E12-0BBA6CD780D4}" type="datetime1">
              <a:rPr lang="en-US"/>
              <a:pPr/>
              <a:t>10/30/2015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1F675B-BA41-5744-B94C-1DC46E2009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55992-4802-9441-A4D6-31B980A634D5}" type="datetime1">
              <a:rPr lang="en-US"/>
              <a:pPr/>
              <a:t>10/30/2015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1BF55B-8B8C-7244-8294-E77D76575B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3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0D4D9-F5AE-2542-A946-823209FA16B9}" type="datetime1">
              <a:rPr lang="en-US"/>
              <a:pPr/>
              <a:t>10/30/2015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BDFCB-D569-4845-A5C0-3F6AB293C1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51F98-1194-EF4A-BE15-87A1D77566BE}" type="datetime1">
              <a:rPr lang="en-US"/>
              <a:pPr/>
              <a:t>10/30/2015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F0ADA-8485-FC43-B617-BD966AB401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353DE9-5B86-5343-B959-CB0D8A677BCD}" type="datetime1">
              <a:rPr lang="en-US"/>
              <a:pPr/>
              <a:t>10/30/2015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DAB5D-911D-2141-9E7E-075BD2EFA8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8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AF2182-3C64-5243-B86B-27E16237284B}" type="datetime1">
              <a:rPr lang="en-US"/>
              <a:pPr/>
              <a:t>10/30/2015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DB1BF9-102D-EB4D-8FCF-A4585662B6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5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11967-573A-AD4D-8846-224E7BC1BB06}" type="datetime1">
              <a:rPr lang="en-US"/>
              <a:pPr/>
              <a:t>10/30/2015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DAA21-E9B0-2B45-9F22-E5591F429C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13A20B-4587-134E-B240-4D377F45B9FB}" type="datetime1">
              <a:rPr lang="en-US"/>
              <a:pPr/>
              <a:t>10/30/2015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14C88-436B-7043-8777-FDB50D9BB1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A883A30-EB5C-ED4F-8296-4A246F7FFF23}" type="datetime1">
              <a:rPr lang="en-US"/>
              <a:pPr/>
              <a:t>10/30/2015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774D5E-61C4-7A46-9542-29D89CA5F35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9" r:id="rId1"/>
    <p:sldLayoutId id="2147484817" r:id="rId2"/>
    <p:sldLayoutId id="2147484818" r:id="rId3"/>
    <p:sldLayoutId id="2147484819" r:id="rId4"/>
    <p:sldLayoutId id="2147484820" r:id="rId5"/>
    <p:sldLayoutId id="2147484821" r:id="rId6"/>
    <p:sldLayoutId id="2147484822" r:id="rId7"/>
    <p:sldLayoutId id="2147484823" r:id="rId8"/>
    <p:sldLayoutId id="2147484824" r:id="rId9"/>
    <p:sldLayoutId id="2147484825" r:id="rId10"/>
    <p:sldLayoutId id="2147484826" r:id="rId11"/>
    <p:sldLayoutId id="2147484827" r:id="rId12"/>
    <p:sldLayoutId id="2147484828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</a:t>
            </a:r>
            <a:r>
              <a:rPr lang="en-US" dirty="0" smtClean="0">
                <a:latin typeface="Arial" charset="0"/>
              </a:rPr>
              <a:t>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24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File I/O (continued</a:t>
            </a:r>
            <a:r>
              <a:rPr lang="en-US" dirty="0" smtClean="0">
                <a:latin typeface="Arial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Character &amp; line I/O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Generic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Three special I/O streams in C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stdin</a:t>
            </a:r>
            <a:r>
              <a:rPr lang="en-US">
                <a:latin typeface="Arial" charset="0"/>
              </a:rPr>
              <a:t>: standard input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stdout</a:t>
            </a:r>
            <a:r>
              <a:rPr lang="en-US">
                <a:latin typeface="Arial" charset="0"/>
              </a:rPr>
              <a:t>: standard output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stderr</a:t>
            </a:r>
            <a:r>
              <a:rPr lang="en-US">
                <a:latin typeface="Arial" charset="0"/>
              </a:rPr>
              <a:t>: standard error stream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fprintf(stdout,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scanf(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fscanf(stdin,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&amp;x);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write generic functions that deal either with specific file or standard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C59966-0E85-FA48-9888-5A00A0315352}" type="datetime1">
              <a:rPr lang="en-US">
                <a:latin typeface="Garamond" charset="0"/>
              </a:rPr>
              <a:pPr eaLnBrk="1" hangingPunct="1"/>
              <a:t>10/30/2015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D016F-B84D-D846-96CA-33B40BE22D67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sz="3800" dirty="0" smtClean="0">
                <a:ea typeface="+mn-ea"/>
              </a:rPr>
              <a:t>Show the output of the following short program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sz="3200" dirty="0" smtClean="0"/>
              <a:t>Input: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Test Input    1    23 4 5\n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buffer[50];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 0;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((c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)) != '\n')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(c != ' 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++] = 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 = '\0';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CC6541-F6A8-DB4E-BDE1-E7BDE99F0565}" type="datetime1">
              <a:rPr lang="en-US">
                <a:latin typeface="Garamond" charset="0"/>
              </a:rPr>
              <a:pPr eaLnBrk="1" hangingPunct="1"/>
              <a:t>10/30/2015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22C102-46E5-CC4C-9EA7-0C4D03F0DD31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4419600" y="2133600"/>
            <a:ext cx="22098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TestInput12345</a:t>
            </a:r>
            <a:endParaRPr lang="en-US" sz="1800" b="1" u="sng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20988"/>
            <a:ext cx="8229600" cy="331152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[25];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5;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24,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"\n");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9BBB02-6967-E04B-9356-25164BE214DF}" type="datetime1">
              <a:rPr lang="en-US">
                <a:latin typeface="Garamond" charset="0"/>
              </a:rPr>
              <a:pPr eaLnBrk="1" hangingPunct="1"/>
              <a:t>10/30/2015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337C08-C595-8047-94A2-003651670499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1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1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Input: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 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 is a test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5715000" y="2971800"/>
            <a:ext cx="3429000" cy="2586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Test1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 2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abcdefghijklmnopqrstuvw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xyz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This is a test of the f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Input: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1024Some other stuff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buffer[50];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n = 0;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in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ctype.h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())) {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n = n * 10 + (c - 48);	// Hint: '0' = 48 	}					// (ASCII value)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(buffer, 50,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("n = %d, n * 2 = %d\n", n, n * 2);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("buffer = %s\n", buffer);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EFB803-E2D3-434C-9E46-3FCE4B50AAFD}" type="datetime1">
              <a:rPr lang="en-US">
                <a:latin typeface="Garamond" charset="0"/>
              </a:rPr>
              <a:pPr eaLnBrk="1" hangingPunct="1"/>
              <a:t>10/30/2015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3273-1E22-2749-A912-38741448CAF8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838200"/>
            <a:ext cx="39624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1024, n * 2 = 2048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buffer = Some other stuff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Next time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Exam 2 </a:t>
            </a:r>
            <a:r>
              <a:rPr lang="en-US" sz="2400" dirty="0" smtClean="0">
                <a:latin typeface="Arial" charset="0"/>
              </a:rPr>
              <a:t>Preview</a:t>
            </a: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7 </a:t>
            </a:r>
            <a:r>
              <a:rPr lang="en-US" smtClean="0">
                <a:latin typeface="Arial" charset="0"/>
              </a:rPr>
              <a:t>to be posted</a:t>
            </a:r>
            <a:r>
              <a:rPr lang="en-US" dirty="0" smtClean="0">
                <a:latin typeface="Arial" charset="0"/>
              </a:rPr>
              <a:t>; due 11/9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2: Wednesday, November 4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3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11/2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4 grades (not quite) done</a:t>
            </a:r>
          </a:p>
          <a:p>
            <a:pPr lvl="2"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deadline TBD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CEE1AF-1AC5-2146-B52C-ACA1B7D7757B}" type="datetime1">
              <a:rPr lang="en-US">
                <a:latin typeface="Garamond" charset="0"/>
              </a:rPr>
              <a:pPr eaLnBrk="1" hangingPunct="1"/>
              <a:t>10/30/2015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610404-EB71-B741-B611-8630810C45A1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7 to be </a:t>
            </a:r>
            <a:r>
              <a:rPr lang="en-US" dirty="0">
                <a:latin typeface="Arial" charset="0"/>
              </a:rPr>
              <a:t>posted; due 11/9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2: Wednesday, November 4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3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11/2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4 grades (not quite) done</a:t>
            </a:r>
          </a:p>
          <a:p>
            <a:pPr lvl="2"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deadline TBD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Today’s </a:t>
            </a:r>
            <a:r>
              <a:rPr lang="en-US" sz="2600" dirty="0">
                <a:latin typeface="Arial" charset="0"/>
              </a:rPr>
              <a:t>lecture: I/O continued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Review: file I/O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Unformatted </a:t>
            </a:r>
            <a:r>
              <a:rPr lang="en-US" sz="2200" dirty="0">
                <a:latin typeface="Arial" charset="0"/>
              </a:rPr>
              <a:t>file I/O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Character and line I/O</a:t>
            </a:r>
            <a:endParaRPr lang="en-US" sz="19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725581-5ABA-1F44-BA90-27C56954FB08}" type="datetime1">
              <a:rPr lang="en-US">
                <a:latin typeface="Garamond" charset="0"/>
              </a:rPr>
              <a:pPr eaLnBrk="1" hangingPunct="1"/>
              <a:t>10/30/2015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3A2561-62C3-EC41-B205-539F4BA14492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Open file: </a:t>
            </a:r>
            <a:r>
              <a:rPr lang="en-US">
                <a:latin typeface="Courier New" charset="0"/>
                <a:cs typeface="Courier New" charset="0"/>
              </a:rPr>
              <a:t>FILE *fopen(</a:t>
            </a:r>
            <a:r>
              <a:rPr lang="en-US" i="1">
                <a:latin typeface="Arial" charset="0"/>
              </a:rPr>
              <a:t>filename</a:t>
            </a:r>
            <a:r>
              <a:rPr lang="en-US">
                <a:latin typeface="Arial" charset="0"/>
              </a:rPr>
              <a:t>, </a:t>
            </a:r>
            <a:r>
              <a:rPr lang="en-US" i="1">
                <a:latin typeface="Arial" charset="0"/>
              </a:rPr>
              <a:t>file_access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>
                <a:latin typeface="Arial" charset="0"/>
              </a:rPr>
              <a:t>Close file: </a:t>
            </a:r>
            <a:r>
              <a:rPr lang="en-US">
                <a:latin typeface="Courier New" charset="0"/>
                <a:cs typeface="Courier New" charset="0"/>
              </a:rPr>
              <a:t>fclose</a:t>
            </a:r>
            <a:r>
              <a:rPr lang="en-US">
                <a:latin typeface="Arial" charset="0"/>
              </a:rPr>
              <a:t>(</a:t>
            </a:r>
            <a:r>
              <a:rPr lang="en-US" i="1">
                <a:latin typeface="Arial" charset="0"/>
              </a:rPr>
              <a:t>file_handle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Formatted I/O: 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fprintf(</a:t>
            </a:r>
            <a:r>
              <a:rPr lang="en-US" sz="2800" i="1">
                <a:latin typeface="Arial" charset="0"/>
              </a:rPr>
              <a:t>file_handle,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fscanf(</a:t>
            </a:r>
            <a:r>
              <a:rPr lang="en-US" sz="2800" i="1">
                <a:latin typeface="Arial" charset="0"/>
              </a:rPr>
              <a:t>file_handle,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pPr lvl="1"/>
            <a:endParaRPr lang="en-US">
              <a:latin typeface="Arial" charset="0"/>
            </a:endParaRPr>
          </a:p>
          <a:p>
            <a:endParaRPr lang="en-US">
              <a:latin typeface="Courier New" charset="0"/>
              <a:cs typeface="Courier New" charset="0"/>
            </a:endParaRP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FA433B-A7F1-2C4D-B92D-501C45AA47E9}" type="datetime1">
              <a:rPr lang="en-US">
                <a:latin typeface="Garamond" charset="0"/>
              </a:rPr>
              <a:pPr eaLnBrk="1" hangingPunct="1"/>
              <a:t>10/30/2015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0F4C71-8329-044C-9869-B3E760673AD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File i/o function calls: unformatted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pointer: </a:t>
            </a:r>
            <a:r>
              <a:rPr lang="en-US" dirty="0" smtClean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element size:</a:t>
            </a:r>
            <a:r>
              <a:rPr lang="en-US" dirty="0" smtClean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# elements:</a:t>
            </a:r>
            <a:r>
              <a:rPr lang="en-US" dirty="0" smtClean="0">
                <a:ea typeface="+mn-ea"/>
                <a:cs typeface="Courier New" pitchFamily="49" charset="0"/>
              </a:rPr>
              <a:t> Number of elements in array</a:t>
            </a:r>
            <a:endParaRPr lang="en-US" i="1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 smtClean="0">
                <a:ea typeface="+mn-ea"/>
                <a:cs typeface="Courier New" pitchFamily="49" charset="0"/>
              </a:rPr>
              <a:t>file_handle</a:t>
            </a:r>
            <a:r>
              <a:rPr lang="en-US" i="1" dirty="0" smtClean="0">
                <a:ea typeface="+mn-ea"/>
                <a:cs typeface="Courier New" pitchFamily="49" charset="0"/>
              </a:rPr>
              <a:t>:</a:t>
            </a:r>
            <a:r>
              <a:rPr lang="en-US" dirty="0" smtClean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83F2CA-AD53-EC4B-B198-329649B169F1}" type="datetime1">
              <a:rPr lang="en-US">
                <a:latin typeface="Garamond" charset="0"/>
              </a:rPr>
              <a:pPr eaLnBrk="1" hangingPunct="1"/>
              <a:t>10/30/2015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Unformatted 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2C2507-EA66-F54F-BA45-A811890D3F14}" type="datetime1">
              <a:rPr lang="en-US">
                <a:latin typeface="Garamond" charset="0"/>
              </a:rPr>
              <a:pPr eaLnBrk="1" hangingPunct="1"/>
              <a:t>10/30/2015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End of file/error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Formatted I/O: Check if </a:t>
            </a:r>
            <a:r>
              <a:rPr lang="en-US" sz="2400">
                <a:latin typeface="Courier New" charset="0"/>
                <a:cs typeface="Courier New" charset="0"/>
              </a:rPr>
              <a:t>fscanf() == EOF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More common: do fscanf()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e.g. </a:t>
            </a:r>
            <a:r>
              <a:rPr lang="en-US" sz="2000">
                <a:latin typeface="Courier New" charset="0"/>
                <a:cs typeface="Courier New" charset="0"/>
              </a:rPr>
              <a:t>while (fscanf(fp,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%d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sz="200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Unformatted: </a:t>
            </a:r>
            <a:r>
              <a:rPr lang="en-US" sz="2400">
                <a:latin typeface="Courier New" charset="0"/>
                <a:cs typeface="Courier New" charset="0"/>
              </a:rPr>
              <a:t>feof(</a:t>
            </a:r>
            <a:r>
              <a:rPr lang="en-US" sz="2400" i="1">
                <a:latin typeface="Courier New" charset="0"/>
                <a:cs typeface="Courier New" charset="0"/>
              </a:rPr>
              <a:t>file_handle);</a:t>
            </a:r>
            <a:endParaRPr lang="en-US" sz="24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Must try to read data and discover that there</a:t>
            </a:r>
            <a:r>
              <a:rPr lang="ja-JP" altLang="en-US" sz="2400">
                <a:latin typeface="Arial" charset="0"/>
                <a:cs typeface="Courier New" charset="0"/>
              </a:rPr>
              <a:t>’</a:t>
            </a:r>
            <a:r>
              <a:rPr lang="en-US" sz="2400">
                <a:latin typeface="Arial" charset="0"/>
                <a:cs typeface="Courier New" charset="0"/>
              </a:rPr>
              <a:t>s nothing to read before testing for EOF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Checking for error (unformatted only): </a:t>
            </a:r>
            <a:r>
              <a:rPr lang="en-US" sz="2800">
                <a:latin typeface="Courier New" charset="0"/>
                <a:cs typeface="Courier New" charset="0"/>
              </a:rPr>
              <a:t>ferror(file_handle);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F02B29-A1EF-BB49-92EF-DA9A08B7A436}" type="datetime1">
              <a:rPr lang="en-US">
                <a:latin typeface="Garamond" charset="0"/>
              </a:rPr>
              <a:pPr eaLnBrk="1" hangingPunct="1"/>
              <a:t>10/30/2015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Output functions: send single character to output stream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((c),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Input functions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Read single character from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Font typeface="Wingdings" pitchFamily="1" charset="2"/>
              <a:buChar char="q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Return last character to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F0A7C5-00C5-4D4D-AF8D-F8FFCAF2305F}" type="datetime1">
              <a:rPr lang="en-US">
                <a:latin typeface="Garamond" charset="0"/>
              </a:rPr>
              <a:pPr eaLnBrk="1" hangingPunct="1"/>
              <a:t>10/30/2015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5ED762-C861-6F40-866E-C36E6DFDB370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Read input character-by-character until EOF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while ((ch = getc(fp)) != EOF) { … }</a:t>
            </a:r>
          </a:p>
          <a:p>
            <a:r>
              <a:rPr lang="en-US">
                <a:latin typeface="Arial" charset="0"/>
              </a:rPr>
              <a:t>Read character until it does not match format</a:t>
            </a:r>
          </a:p>
          <a:p>
            <a:pPr lvl="1"/>
            <a:r>
              <a:rPr lang="en-US">
                <a:latin typeface="Arial" charset="0"/>
              </a:rPr>
              <a:t>Example: read digits until first non-digit encountered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while (isdigit(ch = getc(fp)))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…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ungetc(ch, fp);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0A34AF-D55B-CE43-905E-B07CBB75F974}" type="datetime1">
              <a:rPr lang="en-US">
                <a:latin typeface="Garamond" charset="0"/>
              </a:rPr>
              <a:pPr eaLnBrk="1" hangingPunct="1"/>
              <a:t>10/30/2015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A5E9FA-7AA8-B34D-AFCB-62CDF16E63C6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Output functions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Write string + newline to stdout: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int puts(const char *s);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Write string (</a:t>
            </a:r>
            <a:r>
              <a:rPr lang="en-US" sz="2000" i="1">
                <a:latin typeface="Arial" charset="0"/>
              </a:rPr>
              <a:t>no guaranteed newline) </a:t>
            </a:r>
            <a:r>
              <a:rPr lang="en-US" sz="2000">
                <a:latin typeface="Arial" charset="0"/>
              </a:rPr>
              <a:t>to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int fputs(const char *s,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FILE *stream);</a:t>
            </a: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Input functions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Could use </a:t>
            </a:r>
            <a:r>
              <a:rPr lang="en-US" sz="2000">
                <a:latin typeface="Courier New" charset="0"/>
                <a:cs typeface="Courier New" charset="0"/>
              </a:rPr>
              <a:t>scanf(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%[^\n]", str);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Read line from stdin, up to first newline: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char *gets(char *s);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Read line from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char *fgets(char *s, int n,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FILE *stream);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Courier New" charset="0"/>
                <a:cs typeface="Courier New" charset="0"/>
              </a:rPr>
              <a:t>fgets()</a:t>
            </a:r>
            <a:r>
              <a:rPr lang="en-US" sz="1700">
                <a:latin typeface="Arial" charset="0"/>
              </a:rPr>
              <a:t> can limit # characters read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Automatically null terminates, so it will read up to n-1 characters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Will read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52AC69-4A3E-FE49-B3CD-2A88A56EF7C9}" type="datetime1">
              <a:rPr lang="en-US">
                <a:latin typeface="Garamond" charset="0"/>
              </a:rPr>
              <a:pPr eaLnBrk="1" hangingPunct="1"/>
              <a:t>10/30/2015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AD7CD-560A-3D41-9951-A16E92A2B135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13360</TotalTime>
  <Words>779</Words>
  <Application>Microsoft Office PowerPoint</Application>
  <PresentationFormat>On-screen Show (4:3)</PresentationFormat>
  <Paragraphs>221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16.216 ECE Application Programming</vt:lpstr>
      <vt:lpstr>Lecture outline</vt:lpstr>
      <vt:lpstr>Review: File I/O</vt:lpstr>
      <vt:lpstr>File i/o function calls: unformatted I/O</vt:lpstr>
      <vt:lpstr>Unformatted I/O (cont.)</vt:lpstr>
      <vt:lpstr>End of file/error</vt:lpstr>
      <vt:lpstr>Character I/O</vt:lpstr>
      <vt:lpstr>Common uses</vt:lpstr>
      <vt:lpstr>Line I/O</vt:lpstr>
      <vt:lpstr>Generic I/O</vt:lpstr>
      <vt:lpstr>Examples</vt:lpstr>
      <vt:lpstr>Examples (cont.)</vt:lpstr>
      <vt:lpstr>Examples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1669</cp:revision>
  <dcterms:created xsi:type="dcterms:W3CDTF">2006-04-03T05:03:01Z</dcterms:created>
  <dcterms:modified xsi:type="dcterms:W3CDTF">2015-10-30T15:58:45Z</dcterms:modified>
</cp:coreProperties>
</file>