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558" r:id="rId4"/>
    <p:sldId id="550" r:id="rId5"/>
    <p:sldId id="551" r:id="rId6"/>
    <p:sldId id="552" r:id="rId7"/>
    <p:sldId id="553" r:id="rId8"/>
    <p:sldId id="554" r:id="rId9"/>
    <p:sldId id="555" r:id="rId10"/>
    <p:sldId id="556" r:id="rId11"/>
    <p:sldId id="557" r:id="rId12"/>
    <p:sldId id="410" r:id="rId13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1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00A2A286-D517-4147-AD69-CE3AC76478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80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4F925B46-1FF4-2449-8EC2-2E4EAD2B78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8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AE3941F-56A4-D44B-BB0A-F5ABD3567077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1800DCA-8F9E-F944-B48E-B07B907845CD}" type="datetime1">
              <a:rPr lang="en-US"/>
              <a:pPr>
                <a:defRPr/>
              </a:pPr>
              <a:t>11/16/2015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ECE Application Programming:  Lecture 31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532002-D289-A446-9854-1BFEFEBAD8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93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154991-B888-9945-8140-2E591BC76C4F}" type="datetime1">
              <a:rPr lang="en-US"/>
              <a:pPr>
                <a:defRPr/>
              </a:pPr>
              <a:t>11/16/2015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31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F84CEC-1B13-AF46-868D-FF159C4F23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98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9E2768-4DD0-8944-98DC-2A2D55E2AE6A}" type="datetime1">
              <a:rPr lang="en-US"/>
              <a:pPr>
                <a:defRPr/>
              </a:pPr>
              <a:t>11/16/2015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31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5E65A9-6DAD-5F4C-AC8F-90A910E6C8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91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E76DF6-271D-8046-876B-14A6BF18EE7C}" type="datetime1">
              <a:rPr lang="en-US"/>
              <a:pPr>
                <a:defRPr/>
              </a:pPr>
              <a:t>11/16/2015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31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FD8A5A-DBF2-6347-B3F6-66DA9226C0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34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CE62D-9674-3C4D-8543-26DB5F5E42C0}" type="datetime1">
              <a:rPr lang="en-US"/>
              <a:pPr>
                <a:defRPr/>
              </a:pPr>
              <a:t>11/16/2015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31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D863EE-C0D3-4B43-82B6-807A137C7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67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CAB48-7225-5445-9E81-3071A55224B4}" type="datetime1">
              <a:rPr lang="en-US"/>
              <a:pPr>
                <a:defRPr/>
              </a:pPr>
              <a:t>11/16/2015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31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B9FC3-73DB-4E4E-AA57-7F83DB0FC7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05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C2D95-3FCB-E54B-8DAF-63DE72D912E0}" type="datetime1">
              <a:rPr lang="en-US"/>
              <a:pPr>
                <a:defRPr/>
              </a:pPr>
              <a:t>11/16/2015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31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43CBE0-3696-8B48-8182-1BDAB557B1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9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DD11F0-56B5-484D-A243-F3E712CDAB13}" type="datetime1">
              <a:rPr lang="en-US"/>
              <a:pPr>
                <a:defRPr/>
              </a:pPr>
              <a:t>11/16/2015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31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F6DDAE-0403-3A40-BFC4-EE7916C659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47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ACB116-3D1C-984E-96D6-A36049D854AE}" type="datetime1">
              <a:rPr lang="en-US"/>
              <a:pPr>
                <a:defRPr/>
              </a:pPr>
              <a:t>11/16/2015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31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2114C-B630-A644-B76D-89E6E438F6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4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DDB9B2-2A2E-1A46-9A93-955430D97638}" type="datetime1">
              <a:rPr lang="en-US"/>
              <a:pPr>
                <a:defRPr/>
              </a:pPr>
              <a:t>11/16/2015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31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852EF3-D14B-4642-A2A9-47846C7199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52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97FDC8-9448-B045-BF23-802C7253BFFA}" type="datetime1">
              <a:rPr lang="en-US"/>
              <a:pPr>
                <a:defRPr/>
              </a:pPr>
              <a:t>11/16/2015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31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1D71B5-EEB6-1D45-BF36-BC330E9EE6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0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CFB09-6544-AA49-B2F5-D628DA795A18}" type="datetime1">
              <a:rPr lang="en-US"/>
              <a:pPr>
                <a:defRPr/>
              </a:pPr>
              <a:t>11/16/2015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31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6E213C-CC4E-CF47-9E75-4DC2737F13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51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F7C6C1-F460-0B45-AF68-CB6C5EB4ECB6}" type="datetime1">
              <a:rPr lang="en-US"/>
              <a:pPr>
                <a:defRPr/>
              </a:pPr>
              <a:t>11/16/2015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31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3B7679-EC88-8B44-A4B2-25C069E0BF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60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D523CEC8-218B-A14C-B10F-F16D172BB689}" type="datetime1">
              <a:rPr lang="en-US"/>
              <a:pPr>
                <a:defRPr/>
              </a:pPr>
              <a:t>11/16/2015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 Lecture 31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6B3FC80F-B26F-A94C-A6AC-F2685373F4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31" r:id="rId1"/>
    <p:sldLayoutId id="2147484919" r:id="rId2"/>
    <p:sldLayoutId id="2147484920" r:id="rId3"/>
    <p:sldLayoutId id="2147484921" r:id="rId4"/>
    <p:sldLayoutId id="2147484922" r:id="rId5"/>
    <p:sldLayoutId id="2147484923" r:id="rId6"/>
    <p:sldLayoutId id="2147484924" r:id="rId7"/>
    <p:sldLayoutId id="2147484925" r:id="rId8"/>
    <p:sldLayoutId id="2147484926" r:id="rId9"/>
    <p:sldLayoutId id="2147484927" r:id="rId10"/>
    <p:sldLayoutId id="2147484928" r:id="rId11"/>
    <p:sldLayoutId id="2147484929" r:id="rId12"/>
    <p:sldLayoutId id="2147484930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>
                <a:latin typeface="Garamond" charset="0"/>
              </a:rPr>
              <a:t>16.216</a:t>
            </a:r>
            <a:br>
              <a:rPr lang="en-US" sz="4600">
                <a:latin typeface="Garamond" charset="0"/>
              </a:rPr>
            </a:br>
            <a:r>
              <a:rPr lang="en-US" sz="460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&amp; </a:t>
            </a:r>
            <a:r>
              <a:rPr lang="en-US" dirty="0" err="1" smtClean="0">
                <a:latin typeface="Arial" charset="0"/>
              </a:rPr>
              <a:t>Nasibeh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Nasiri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2015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29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Bitwise operators (</a:t>
            </a:r>
            <a:r>
              <a:rPr lang="en-US">
                <a:latin typeface="Arial" charset="0"/>
              </a:rPr>
              <a:t>continued</a:t>
            </a:r>
            <a:r>
              <a:rPr lang="en-US" smtClean="0">
                <a:latin typeface="Arial" charset="0"/>
              </a:rPr>
              <a:t>)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Extracting bits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2"/>
              <a:defRPr/>
            </a:pPr>
            <a:r>
              <a:rPr lang="en-US" dirty="0" smtClean="0">
                <a:ea typeface="+mn-ea"/>
              </a:rPr>
              <a:t>Shift bits to right</a:t>
            </a:r>
          </a:p>
          <a:p>
            <a:pPr marL="841375" lvl="1" indent="-514350">
              <a:buFont typeface="Wingdings" pitchFamily="2" charset="2"/>
              <a:buChar char="q"/>
              <a:defRPr/>
            </a:pPr>
            <a:r>
              <a:rPr lang="en-US" dirty="0" smtClean="0"/>
              <a:t>Shift amount = original position of lowest bit</a:t>
            </a:r>
          </a:p>
          <a:p>
            <a:pPr marL="841375" lvl="1" indent="-514350">
              <a:buFont typeface="Wingdings" pitchFamily="2" charset="2"/>
              <a:buChar char="q"/>
              <a:defRPr/>
            </a:pPr>
            <a:r>
              <a:rPr lang="en-US" dirty="0" smtClean="0"/>
              <a:t>Examples:</a:t>
            </a:r>
          </a:p>
          <a:p>
            <a:pPr marL="1193800" lvl="2" indent="-514350">
              <a:buFont typeface="Wingdings" pitchFamily="2" charset="2"/>
              <a:buChar char="n"/>
              <a:defRPr/>
            </a:pPr>
            <a:r>
              <a:rPr lang="en-US" dirty="0" smtClean="0"/>
              <a:t>Lowest 16 bits </a:t>
            </a:r>
            <a:r>
              <a:rPr lang="en-US" dirty="0" smtClean="0">
                <a:sym typeface="Wingdings" pitchFamily="2" charset="2"/>
              </a:rPr>
              <a:t> bits 0-15  no shift</a:t>
            </a:r>
          </a:p>
          <a:p>
            <a:pPr marL="1193800" lvl="2" indent="-514350">
              <a:buFont typeface="Wingdings" pitchFamily="2" charset="2"/>
              <a:buChar char="n"/>
              <a:defRPr/>
            </a:pPr>
            <a:r>
              <a:rPr lang="en-US" dirty="0" smtClean="0">
                <a:sym typeface="Wingdings" pitchFamily="2" charset="2"/>
              </a:rPr>
              <a:t>Upper 16 bits  bits 16-31  shift right by 16</a:t>
            </a:r>
          </a:p>
          <a:p>
            <a:pPr marL="1193800" lvl="2" indent="-514350">
              <a:buFont typeface="Wingdings" pitchFamily="2" charset="2"/>
              <a:buChar char="n"/>
              <a:defRPr/>
            </a:pPr>
            <a:r>
              <a:rPr lang="en-US" dirty="0" smtClean="0">
                <a:sym typeface="Wingdings" pitchFamily="2" charset="2"/>
              </a:rPr>
              <a:t>Bits 24-31  shift right by 24</a:t>
            </a:r>
          </a:p>
          <a:p>
            <a:pPr marL="1193800" lvl="2" indent="-514350">
              <a:buFont typeface="Wingdings" pitchFamily="2" charset="2"/>
              <a:buChar char="n"/>
              <a:defRPr/>
            </a:pPr>
            <a:r>
              <a:rPr lang="en-US" dirty="0" smtClean="0">
                <a:sym typeface="Wingdings" pitchFamily="2" charset="2"/>
              </a:rPr>
              <a:t>Bits 1-6  shift right by 1</a:t>
            </a:r>
          </a:p>
          <a:p>
            <a:pPr marL="1193800" lvl="2" indent="-514350">
              <a:buFont typeface="Wingdings" pitchFamily="2" charset="2"/>
              <a:buChar char="n"/>
              <a:defRPr/>
            </a:pPr>
            <a:endParaRPr lang="en-US" dirty="0" smtClean="0">
              <a:sym typeface="Wingdings" pitchFamily="2" charset="2"/>
            </a:endParaRPr>
          </a:p>
          <a:p>
            <a:pPr marL="514350" indent="-514350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Order doesn’t really matter</a:t>
            </a:r>
          </a:p>
          <a:p>
            <a:pPr marL="841375" lvl="1" indent="-514350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Could shift first and then AND to mask out upper bits</a:t>
            </a:r>
          </a:p>
          <a:p>
            <a:pPr marL="514350" indent="-514350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Can combine steps in single operation</a:t>
            </a:r>
          </a:p>
          <a:p>
            <a:pPr marL="841375" lvl="1" indent="-514350">
              <a:buFont typeface="Wingdings" pitchFamily="2" charset="2"/>
              <a:buChar char="q"/>
              <a:defRPr/>
            </a:pPr>
            <a:r>
              <a:rPr lang="en-US" dirty="0" smtClean="0"/>
              <a:t>Examples:</a:t>
            </a:r>
          </a:p>
          <a:p>
            <a:pPr marL="1193800" lvl="2" indent="-514350">
              <a:buFont typeface="Wingdings" pitchFamily="2" charset="2"/>
              <a:buChar char="n"/>
              <a:defRPr/>
            </a:pPr>
            <a:r>
              <a:rPr lang="en-US" dirty="0" smtClean="0"/>
              <a:t>Upper 16 bits of x = (x &amp; 0xFFFF0000) &gt;&gt; 16</a:t>
            </a:r>
          </a:p>
          <a:p>
            <a:pPr marL="1193800" lvl="2" indent="-514350">
              <a:buFont typeface="Wingdings" pitchFamily="2" charset="2"/>
              <a:buChar char="n"/>
              <a:defRPr/>
            </a:pPr>
            <a:r>
              <a:rPr lang="en-US" dirty="0" smtClean="0"/>
              <a:t>Bits 1-6 of x = (x &amp; 0x0000007E) &gt;&gt; 1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2765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38D886B-234E-B64D-9388-F1F0B38E01E8}" type="datetime1">
              <a:rPr lang="en-US" sz="1200">
                <a:latin typeface="Garamond" charset="0"/>
                <a:cs typeface="Arial" charset="0"/>
              </a:rPr>
              <a:pPr eaLnBrk="1" hangingPunct="1"/>
              <a:t>11/16/2015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31</a:t>
            </a:r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0B57B71-EEC5-2A48-B2BA-F564603FB43F}" type="slidenum">
              <a:rPr lang="en-US" sz="1200">
                <a:latin typeface="Garamond" charset="0"/>
                <a:cs typeface="Arial" charset="0"/>
              </a:rPr>
              <a:pPr eaLnBrk="1" hangingPunct="1"/>
              <a:t>10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Hexadecimal output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To print a number in hex, use </a:t>
            </a:r>
            <a:r>
              <a:rPr lang="en-US" sz="2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%x</a:t>
            </a:r>
            <a:r>
              <a:rPr lang="en-US" sz="2800">
                <a:latin typeface="Arial" charset="0"/>
              </a:rPr>
              <a:t> or </a:t>
            </a:r>
            <a:r>
              <a:rPr lang="en-US" sz="2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%X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%x</a:t>
            </a:r>
            <a:r>
              <a:rPr lang="en-US" sz="2400">
                <a:latin typeface="Arial" charset="0"/>
              </a:rPr>
              <a:t> prints characters </a:t>
            </a:r>
            <a:r>
              <a:rPr lang="en-US" sz="2400">
                <a:latin typeface="Courier New" charset="0"/>
                <a:cs typeface="Courier New" charset="0"/>
              </a:rPr>
              <a:t>a-f</a:t>
            </a:r>
            <a:r>
              <a:rPr lang="en-US" sz="2400">
                <a:latin typeface="Arial" charset="0"/>
              </a:rPr>
              <a:t> in lowercase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%X</a:t>
            </a:r>
            <a:r>
              <a:rPr lang="en-US" sz="2400">
                <a:latin typeface="Arial" charset="0"/>
              </a:rPr>
              <a:t> prints characters </a:t>
            </a:r>
            <a:r>
              <a:rPr lang="en-US" sz="2400">
                <a:latin typeface="Courier New" charset="0"/>
                <a:cs typeface="Courier New" charset="0"/>
              </a:rPr>
              <a:t>A-F</a:t>
            </a:r>
            <a:r>
              <a:rPr lang="en-US" sz="2400">
                <a:latin typeface="Arial" charset="0"/>
              </a:rPr>
              <a:t> in uppercase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To show leading </a:t>
            </a:r>
            <a:r>
              <a:rPr lang="en-US" sz="2800">
                <a:latin typeface="Courier New" charset="0"/>
                <a:cs typeface="Courier New" charset="0"/>
              </a:rPr>
              <a:t>0x</a:t>
            </a:r>
            <a:r>
              <a:rPr lang="en-US" sz="2800">
                <a:latin typeface="Arial" charset="0"/>
                <a:cs typeface="Courier New" charset="0"/>
              </a:rPr>
              <a:t>, </a:t>
            </a:r>
            <a:r>
              <a:rPr lang="en-US" sz="2800">
                <a:latin typeface="Arial" charset="0"/>
              </a:rPr>
              <a:t>use the </a:t>
            </a:r>
            <a:r>
              <a:rPr lang="en-US" sz="2800">
                <a:latin typeface="Courier New" charset="0"/>
                <a:cs typeface="Courier New" charset="0"/>
              </a:rPr>
              <a:t>#</a:t>
            </a:r>
            <a:r>
              <a:rPr lang="en-US" sz="2800">
                <a:latin typeface="Arial" charset="0"/>
              </a:rPr>
              <a:t> flag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To show leading </a:t>
            </a:r>
            <a:r>
              <a:rPr lang="en-US" sz="2800">
                <a:latin typeface="Courier New" charset="0"/>
                <a:cs typeface="Courier New" charset="0"/>
              </a:rPr>
              <a:t>0</a:t>
            </a:r>
            <a:r>
              <a:rPr lang="en-US" sz="2800">
                <a:latin typeface="Arial" charset="0"/>
              </a:rPr>
              <a:t>s, use precision with total # digits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Field width + 0 flag also works </a:t>
            </a:r>
            <a:r>
              <a:rPr lang="en-US" sz="2400" u="sng">
                <a:latin typeface="Arial" charset="0"/>
              </a:rPr>
              <a:t>unless</a:t>
            </a:r>
            <a:r>
              <a:rPr lang="en-US" sz="2400">
                <a:latin typeface="Arial" charset="0"/>
              </a:rPr>
              <a:t> value = 0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Examples (assume </a:t>
            </a:r>
            <a:r>
              <a:rPr lang="en-US" sz="2800">
                <a:latin typeface="Courier New" charset="0"/>
                <a:cs typeface="Courier New" charset="0"/>
              </a:rPr>
              <a:t>var1 = 0x1A2B</a:t>
            </a:r>
            <a:r>
              <a:rPr lang="en-US" sz="2800">
                <a:latin typeface="Arial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printf(</a:t>
            </a:r>
            <a:r>
              <a:rPr lang="ja-JP" altLang="en-US" sz="2400">
                <a:latin typeface="Courier New" charset="0"/>
                <a:cs typeface="Courier New" charset="0"/>
              </a:rPr>
              <a:t>“</a:t>
            </a:r>
            <a:r>
              <a:rPr lang="en-US" altLang="ja-JP" sz="2400">
                <a:latin typeface="Courier New" charset="0"/>
                <a:cs typeface="Courier New" charset="0"/>
              </a:rPr>
              <a:t>%x</a:t>
            </a:r>
            <a:r>
              <a:rPr lang="ja-JP" altLang="en-US" sz="2400">
                <a:latin typeface="Courier New" charset="0"/>
                <a:cs typeface="Courier New" charset="0"/>
              </a:rPr>
              <a:t>”</a:t>
            </a:r>
            <a:r>
              <a:rPr lang="en-US" altLang="ja-JP" sz="2400">
                <a:latin typeface="Courier New" charset="0"/>
                <a:cs typeface="Courier New" charset="0"/>
              </a:rPr>
              <a:t>, var1) </a:t>
            </a:r>
            <a:r>
              <a:rPr lang="en-US" altLang="ja-JP" sz="2400">
                <a:latin typeface="Courier New" charset="0"/>
                <a:cs typeface="Courier New" charset="0"/>
                <a:sym typeface="Wingdings" charset="0"/>
              </a:rPr>
              <a:t> </a:t>
            </a:r>
            <a:r>
              <a:rPr lang="en-US" altLang="ja-JP" sz="2400" b="1">
                <a:solidFill>
                  <a:srgbClr val="0000FF"/>
                </a:solidFill>
                <a:latin typeface="Courier New" charset="0"/>
                <a:cs typeface="Courier New" charset="0"/>
                <a:sym typeface="Wingdings" charset="0"/>
              </a:rPr>
              <a:t>1a2b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printf(</a:t>
            </a:r>
            <a:r>
              <a:rPr lang="ja-JP" altLang="en-US" sz="2400">
                <a:latin typeface="Courier New" charset="0"/>
                <a:cs typeface="Courier New" charset="0"/>
              </a:rPr>
              <a:t>“</a:t>
            </a:r>
            <a:r>
              <a:rPr lang="en-US" altLang="ja-JP" sz="2400">
                <a:latin typeface="Courier New" charset="0"/>
                <a:cs typeface="Courier New" charset="0"/>
              </a:rPr>
              <a:t>%X</a:t>
            </a:r>
            <a:r>
              <a:rPr lang="ja-JP" altLang="en-US" sz="2400">
                <a:latin typeface="Courier New" charset="0"/>
                <a:cs typeface="Courier New" charset="0"/>
              </a:rPr>
              <a:t>”</a:t>
            </a:r>
            <a:r>
              <a:rPr lang="en-US" altLang="ja-JP" sz="2400">
                <a:latin typeface="Courier New" charset="0"/>
                <a:cs typeface="Courier New" charset="0"/>
              </a:rPr>
              <a:t>, var1) </a:t>
            </a:r>
            <a:r>
              <a:rPr lang="en-US" altLang="ja-JP" sz="2400">
                <a:latin typeface="Courier New" charset="0"/>
                <a:cs typeface="Courier New" charset="0"/>
                <a:sym typeface="Wingdings" charset="0"/>
              </a:rPr>
              <a:t> </a:t>
            </a:r>
            <a:r>
              <a:rPr lang="en-US" altLang="ja-JP" sz="2400" b="1">
                <a:solidFill>
                  <a:srgbClr val="0000FF"/>
                </a:solidFill>
                <a:latin typeface="Courier New" charset="0"/>
                <a:cs typeface="Courier New" charset="0"/>
                <a:sym typeface="Wingdings" charset="0"/>
              </a:rPr>
              <a:t>1A2B</a:t>
            </a:r>
            <a:endParaRPr lang="en-US" altLang="ja-JP" sz="2400" b="1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printf(</a:t>
            </a:r>
            <a:r>
              <a:rPr lang="ja-JP" altLang="en-US" sz="2400">
                <a:latin typeface="Courier New" charset="0"/>
                <a:cs typeface="Courier New" charset="0"/>
              </a:rPr>
              <a:t>“</a:t>
            </a:r>
            <a:r>
              <a:rPr lang="en-US" altLang="ja-JP" sz="2400">
                <a:latin typeface="Courier New" charset="0"/>
                <a:cs typeface="Courier New" charset="0"/>
              </a:rPr>
              <a:t>%#x</a:t>
            </a:r>
            <a:r>
              <a:rPr lang="ja-JP" altLang="en-US" sz="2400">
                <a:latin typeface="Courier New" charset="0"/>
                <a:cs typeface="Courier New" charset="0"/>
              </a:rPr>
              <a:t>”</a:t>
            </a:r>
            <a:r>
              <a:rPr lang="en-US" altLang="ja-JP" sz="2400">
                <a:latin typeface="Courier New" charset="0"/>
                <a:cs typeface="Courier New" charset="0"/>
              </a:rPr>
              <a:t>, var1) </a:t>
            </a:r>
            <a:r>
              <a:rPr lang="en-US" altLang="ja-JP" sz="2400">
                <a:latin typeface="Courier New" charset="0"/>
                <a:cs typeface="Courier New" charset="0"/>
                <a:sym typeface="Wingdings" charset="0"/>
              </a:rPr>
              <a:t> </a:t>
            </a:r>
            <a:r>
              <a:rPr lang="en-US" altLang="ja-JP" sz="2400" b="1">
                <a:solidFill>
                  <a:srgbClr val="0000FF"/>
                </a:solidFill>
                <a:latin typeface="Courier New" charset="0"/>
                <a:cs typeface="Courier New" charset="0"/>
                <a:sym typeface="Wingdings" charset="0"/>
              </a:rPr>
              <a:t>0x1a2b</a:t>
            </a:r>
            <a:endParaRPr lang="en-US" altLang="ja-JP" sz="2400" b="1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printf(</a:t>
            </a:r>
            <a:r>
              <a:rPr lang="ja-JP" altLang="en-US" sz="2400">
                <a:latin typeface="Courier New" charset="0"/>
                <a:cs typeface="Courier New" charset="0"/>
              </a:rPr>
              <a:t>“</a:t>
            </a:r>
            <a:r>
              <a:rPr lang="en-US" altLang="ja-JP" sz="2400">
                <a:latin typeface="Courier New" charset="0"/>
                <a:cs typeface="Courier New" charset="0"/>
              </a:rPr>
              <a:t>%.6x</a:t>
            </a:r>
            <a:r>
              <a:rPr lang="ja-JP" altLang="en-US" sz="2400">
                <a:latin typeface="Courier New" charset="0"/>
                <a:cs typeface="Courier New" charset="0"/>
              </a:rPr>
              <a:t>”</a:t>
            </a:r>
            <a:r>
              <a:rPr lang="en-US" altLang="ja-JP" sz="2400">
                <a:latin typeface="Courier New" charset="0"/>
                <a:cs typeface="Courier New" charset="0"/>
              </a:rPr>
              <a:t>, var1) </a:t>
            </a:r>
            <a:r>
              <a:rPr lang="en-US" altLang="ja-JP" sz="2400">
                <a:latin typeface="Courier New" charset="0"/>
                <a:cs typeface="Courier New" charset="0"/>
                <a:sym typeface="Wingdings" charset="0"/>
              </a:rPr>
              <a:t> </a:t>
            </a:r>
            <a:r>
              <a:rPr lang="en-US" altLang="ja-JP" sz="2400" b="1">
                <a:solidFill>
                  <a:srgbClr val="0000FF"/>
                </a:solidFill>
                <a:latin typeface="Courier New" charset="0"/>
                <a:cs typeface="Courier New" charset="0"/>
                <a:sym typeface="Wingdings" charset="0"/>
              </a:rPr>
              <a:t>001a2b</a:t>
            </a:r>
            <a:endParaRPr lang="en-US" altLang="ja-JP" sz="2400" b="1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printf(</a:t>
            </a:r>
            <a:r>
              <a:rPr lang="ja-JP" altLang="en-US" sz="2400">
                <a:latin typeface="Courier New" charset="0"/>
                <a:cs typeface="Courier New" charset="0"/>
              </a:rPr>
              <a:t>“</a:t>
            </a:r>
            <a:r>
              <a:rPr lang="en-US" altLang="ja-JP" sz="2400">
                <a:latin typeface="Courier New" charset="0"/>
                <a:cs typeface="Courier New" charset="0"/>
              </a:rPr>
              <a:t>%#.6x</a:t>
            </a:r>
            <a:r>
              <a:rPr lang="ja-JP" altLang="en-US" sz="2400">
                <a:latin typeface="Courier New" charset="0"/>
                <a:cs typeface="Courier New" charset="0"/>
              </a:rPr>
              <a:t>”</a:t>
            </a:r>
            <a:r>
              <a:rPr lang="en-US" altLang="ja-JP" sz="2400">
                <a:latin typeface="Courier New" charset="0"/>
                <a:cs typeface="Courier New" charset="0"/>
              </a:rPr>
              <a:t>, var1) </a:t>
            </a:r>
            <a:r>
              <a:rPr lang="en-US" altLang="ja-JP" sz="2400">
                <a:latin typeface="Courier New" charset="0"/>
                <a:cs typeface="Courier New" charset="0"/>
                <a:sym typeface="Wingdings" charset="0"/>
              </a:rPr>
              <a:t> </a:t>
            </a:r>
            <a:r>
              <a:rPr lang="en-US" altLang="ja-JP" sz="2400" b="1">
                <a:solidFill>
                  <a:srgbClr val="0000FF"/>
                </a:solidFill>
                <a:latin typeface="Courier New" charset="0"/>
                <a:cs typeface="Courier New" charset="0"/>
                <a:sym typeface="Wingdings" charset="0"/>
              </a:rPr>
              <a:t>0x001a2b</a:t>
            </a:r>
            <a:endParaRPr lang="en-US" sz="2400" b="1">
              <a:latin typeface="Courier New" charset="0"/>
              <a:cs typeface="Courier New" charset="0"/>
              <a:sym typeface="Wingdings" charset="0"/>
            </a:endParaRPr>
          </a:p>
        </p:txBody>
      </p:sp>
      <p:sp>
        <p:nvSpPr>
          <p:cNvPr id="2867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E593F97-529C-0944-B046-DB9BEA9842DA}" type="datetime1">
              <a:rPr lang="en-US" sz="1200">
                <a:latin typeface="Garamond" charset="0"/>
                <a:cs typeface="Arial" charset="0"/>
              </a:rPr>
              <a:pPr eaLnBrk="1" hangingPunct="1"/>
              <a:t>11/16/2015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31</a:t>
            </a:r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DC200B1-D1A4-AF4F-8E74-B1DAD01B1560}" type="slidenum">
              <a:rPr lang="en-US" sz="1200">
                <a:latin typeface="Garamond" charset="0"/>
                <a:cs typeface="Arial" charset="0"/>
              </a:rPr>
              <a:pPr eaLnBrk="1" hangingPunct="1"/>
              <a:t>11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 </a:t>
            </a:r>
          </a:p>
          <a:p>
            <a:pPr lvl="1"/>
            <a:r>
              <a:rPr lang="en-US" dirty="0" smtClean="0">
                <a:latin typeface="Arial" charset="0"/>
              </a:rPr>
              <a:t>Structures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8 due 11/19</a:t>
            </a:r>
          </a:p>
          <a:p>
            <a:pPr lvl="1"/>
            <a:r>
              <a:rPr lang="en-US" dirty="0">
                <a:latin typeface="Arial" charset="0"/>
              </a:rPr>
              <a:t>Program 9 and 10 to be posted shortly</a:t>
            </a:r>
          </a:p>
          <a:p>
            <a:pPr lvl="1"/>
            <a:r>
              <a:rPr lang="en-US" dirty="0">
                <a:latin typeface="Arial" charset="0"/>
              </a:rPr>
              <a:t>Will count 9 of 10 programs; drop lowest score</a:t>
            </a:r>
          </a:p>
          <a:p>
            <a:pPr lvl="1"/>
            <a:r>
              <a:rPr lang="en-US" dirty="0">
                <a:latin typeface="Arial" charset="0"/>
              </a:rPr>
              <a:t>Program 4 &amp; 5 grades done</a:t>
            </a:r>
          </a:p>
          <a:p>
            <a:pPr lvl="2"/>
            <a:r>
              <a:rPr lang="en-US" dirty="0" err="1">
                <a:latin typeface="Arial" charset="0"/>
              </a:rPr>
              <a:t>Regrade</a:t>
            </a:r>
            <a:r>
              <a:rPr lang="en-US">
                <a:latin typeface="Arial" charset="0"/>
              </a:rPr>
              <a:t> deadline: end of semester (12/9)</a:t>
            </a:r>
            <a:endParaRPr lang="en-US" dirty="0">
              <a:latin typeface="Arial" charset="0"/>
            </a:endParaRPr>
          </a:p>
        </p:txBody>
      </p:sp>
      <p:sp>
        <p:nvSpPr>
          <p:cNvPr id="3584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8F113F0-BF53-9740-A171-EC609450DF7A}" type="datetime1">
              <a:rPr lang="en-US" sz="1200">
                <a:latin typeface="Garamond" charset="0"/>
              </a:rPr>
              <a:pPr eaLnBrk="1" hangingPunct="1"/>
              <a:t>11/16/2015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31</a:t>
            </a:r>
          </a:p>
        </p:txBody>
      </p:sp>
      <p:sp>
        <p:nvSpPr>
          <p:cNvPr id="358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5F8B8F1-A727-1445-AEC9-A23FBAB4A8B8}" type="slidenum">
              <a:rPr lang="en-US" sz="1200">
                <a:latin typeface="Garamond" charset="0"/>
              </a:rPr>
              <a:pPr eaLnBrk="1" hangingPunct="1"/>
              <a:t>12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9458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 smtClean="0">
                <a:latin typeface="Arial" charset="0"/>
              </a:rPr>
              <a:t>Program 8 due 11/19</a:t>
            </a:r>
          </a:p>
          <a:p>
            <a:pPr lvl="1"/>
            <a:r>
              <a:rPr lang="en-US" dirty="0" smtClean="0">
                <a:latin typeface="Arial" charset="0"/>
              </a:rPr>
              <a:t>Program 9 and 10 to be posted shortly</a:t>
            </a:r>
          </a:p>
          <a:p>
            <a:pPr lvl="1"/>
            <a:r>
              <a:rPr lang="en-US" dirty="0" smtClean="0">
                <a:latin typeface="Arial" charset="0"/>
              </a:rPr>
              <a:t>Will count 9 of 10 programs; drop lowest score</a:t>
            </a:r>
          </a:p>
          <a:p>
            <a:pPr lvl="1"/>
            <a:r>
              <a:rPr lang="en-US" dirty="0" smtClean="0">
                <a:latin typeface="Arial" charset="0"/>
              </a:rPr>
              <a:t>Program 4 &amp; 5 grades done</a:t>
            </a:r>
          </a:p>
          <a:p>
            <a:pPr lvl="2"/>
            <a:r>
              <a:rPr lang="en-US" dirty="0" err="1">
                <a:latin typeface="Arial" charset="0"/>
              </a:rPr>
              <a:t>R</a:t>
            </a:r>
            <a:r>
              <a:rPr lang="en-US" dirty="0" err="1" smtClean="0">
                <a:latin typeface="Arial" charset="0"/>
              </a:rPr>
              <a:t>egrade</a:t>
            </a:r>
            <a:r>
              <a:rPr lang="en-US" dirty="0" smtClean="0">
                <a:latin typeface="Arial" charset="0"/>
              </a:rPr>
              <a:t> deadline: end of semester (12/9)</a:t>
            </a:r>
          </a:p>
          <a:p>
            <a:pPr>
              <a:defRPr/>
            </a:pPr>
            <a:r>
              <a:rPr lang="en-US" dirty="0" smtClean="0">
                <a:latin typeface="Arial" charset="0"/>
              </a:rPr>
              <a:t>Review</a:t>
            </a:r>
          </a:p>
          <a:p>
            <a:pPr lvl="1">
              <a:defRPr/>
            </a:pPr>
            <a:r>
              <a:rPr lang="en-US" dirty="0" smtClean="0">
                <a:latin typeface="Arial" charset="0"/>
              </a:rPr>
              <a:t>Bitwise operators</a:t>
            </a:r>
          </a:p>
          <a:p>
            <a:pPr>
              <a:defRPr/>
            </a:pPr>
            <a:r>
              <a:rPr lang="en-US" dirty="0" smtClean="0">
                <a:latin typeface="Arial" charset="0"/>
              </a:rPr>
              <a:t>Today’s lecture</a:t>
            </a:r>
          </a:p>
          <a:p>
            <a:pPr lvl="1">
              <a:defRPr/>
            </a:pPr>
            <a:r>
              <a:rPr lang="en-US" dirty="0" smtClean="0">
                <a:latin typeface="Arial" charset="0"/>
              </a:rPr>
              <a:t>Jessica </a:t>
            </a:r>
            <a:r>
              <a:rPr lang="en-US" dirty="0" err="1" smtClean="0">
                <a:latin typeface="Arial" charset="0"/>
              </a:rPr>
              <a:t>Paquin</a:t>
            </a:r>
            <a:r>
              <a:rPr lang="en-US" dirty="0" smtClean="0">
                <a:latin typeface="Arial" charset="0"/>
              </a:rPr>
              <a:t>, Assistant Dir. of Co-op, </a:t>
            </a:r>
            <a:r>
              <a:rPr lang="en-US" dirty="0" err="1" smtClean="0">
                <a:latin typeface="Arial" charset="0"/>
              </a:rPr>
              <a:t>CoE</a:t>
            </a:r>
            <a:endParaRPr lang="en-US" dirty="0">
              <a:latin typeface="Arial" charset="0"/>
            </a:endParaRPr>
          </a:p>
          <a:p>
            <a:pPr lvl="1">
              <a:defRPr/>
            </a:pPr>
            <a:r>
              <a:rPr lang="en-US" dirty="0" smtClean="0">
                <a:latin typeface="Arial" charset="0"/>
              </a:rPr>
              <a:t>Applications of bitwise operators</a:t>
            </a: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23222A2-7A3D-D542-AAAD-BE9D9BF60734}" type="datetime1">
              <a:rPr lang="en-US" sz="1200">
                <a:latin typeface="Garamond" charset="0"/>
              </a:rPr>
              <a:pPr eaLnBrk="1" hangingPunct="1"/>
              <a:t>11/16/2015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31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EEEB514-793F-DF45-8DD1-914270D58BAC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bit manipulation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Bitwise operators: |  &amp;  ^  ~</a:t>
            </a:r>
          </a:p>
          <a:p>
            <a:pPr lvl="1"/>
            <a:r>
              <a:rPr lang="en-US">
                <a:latin typeface="Arial" charset="0"/>
              </a:rPr>
              <a:t>Used for desired logical operations</a:t>
            </a:r>
          </a:p>
          <a:p>
            <a:pPr lvl="1"/>
            <a:r>
              <a:rPr lang="en-US">
                <a:latin typeface="Arial" charset="0"/>
              </a:rPr>
              <a:t>Used to set/clear bits</a:t>
            </a:r>
          </a:p>
          <a:p>
            <a:r>
              <a:rPr lang="en-US">
                <a:latin typeface="Arial" charset="0"/>
              </a:rPr>
              <a:t>Bit shifts: &lt;&lt;    &gt;&gt;</a:t>
            </a:r>
          </a:p>
          <a:p>
            <a:pPr lvl="1"/>
            <a:r>
              <a:rPr lang="en-US">
                <a:latin typeface="Arial" charset="0"/>
              </a:rPr>
              <a:t>Used to shift bits into position</a:t>
            </a:r>
          </a:p>
          <a:p>
            <a:pPr lvl="1"/>
            <a:r>
              <a:rPr lang="en-US">
                <a:latin typeface="Arial" charset="0"/>
              </a:rPr>
              <a:t>Used for multiplication/division by powers of 2</a:t>
            </a: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A2E18CE-EEC8-D049-9A75-E80B87F8E39C}" type="datetime1">
              <a:rPr lang="en-US" sz="1200">
                <a:latin typeface="Garamond" charset="0"/>
                <a:cs typeface="Arial" charset="0"/>
              </a:rPr>
              <a:pPr eaLnBrk="1" hangingPunct="1"/>
              <a:t>11/16/2015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31</a:t>
            </a: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7711EDE-453B-7143-8061-C9C3F49546CF}" type="slidenum">
              <a:rPr lang="en-US" sz="1200">
                <a:latin typeface="Garamond" charset="0"/>
                <a:cs typeface="Arial" charset="0"/>
              </a:rPr>
              <a:pPr eaLnBrk="1" hangingPunct="1"/>
              <a:t>3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Example: Common bitwise operations</a:t>
            </a:r>
            <a:endParaRPr lang="en-US" dirty="0">
              <a:ea typeface="+mj-ea"/>
            </a:endParaRP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Given an </a:t>
            </a:r>
            <a:r>
              <a:rPr lang="en-US">
                <a:latin typeface="Courier New" charset="0"/>
                <a:cs typeface="Courier New" charset="0"/>
              </a:rPr>
              <a:t>unsigned int</a:t>
            </a:r>
            <a:r>
              <a:rPr lang="en-US">
                <a:latin typeface="Arial" charset="0"/>
              </a:rPr>
              <a:t>, </a:t>
            </a:r>
            <a:r>
              <a:rPr lang="en-US">
                <a:latin typeface="Courier New" charset="0"/>
                <a:cs typeface="Courier New" charset="0"/>
              </a:rPr>
              <a:t>n</a:t>
            </a:r>
            <a:r>
              <a:rPr lang="en-US">
                <a:latin typeface="Arial" charset="0"/>
              </a:rPr>
              <a:t>, and a number, </a:t>
            </a:r>
            <a:r>
              <a:rPr lang="en-US">
                <a:latin typeface="Courier New" charset="0"/>
                <a:cs typeface="Courier New" charset="0"/>
              </a:rPr>
              <a:t>b</a:t>
            </a:r>
            <a:r>
              <a:rPr lang="en-US">
                <a:latin typeface="Arial" charset="0"/>
              </a:rPr>
              <a:t>, how would you:</a:t>
            </a:r>
          </a:p>
          <a:p>
            <a:pPr lvl="1"/>
            <a:r>
              <a:rPr lang="en-US">
                <a:latin typeface="Arial" charset="0"/>
              </a:rPr>
              <a:t>Clear all bits of </a:t>
            </a:r>
            <a:r>
              <a:rPr lang="en-US">
                <a:latin typeface="Courier New" charset="0"/>
                <a:cs typeface="Courier New" charset="0"/>
              </a:rPr>
              <a:t>n</a:t>
            </a:r>
            <a:r>
              <a:rPr lang="en-US">
                <a:latin typeface="Arial" charset="0"/>
              </a:rPr>
              <a:t>?</a:t>
            </a:r>
          </a:p>
          <a:p>
            <a:pPr lvl="1"/>
            <a:r>
              <a:rPr lang="en-US">
                <a:latin typeface="Arial" charset="0"/>
              </a:rPr>
              <a:t>Clear the lower 16 bits of </a:t>
            </a:r>
            <a:r>
              <a:rPr lang="en-US">
                <a:latin typeface="Courier New" charset="0"/>
                <a:cs typeface="Courier New" charset="0"/>
              </a:rPr>
              <a:t>n</a:t>
            </a:r>
            <a:r>
              <a:rPr lang="en-US">
                <a:latin typeface="Arial" charset="0"/>
                <a:cs typeface="Courier New" charset="0"/>
              </a:rPr>
              <a:t> (mask out lower bits)</a:t>
            </a:r>
            <a:r>
              <a:rPr lang="en-US">
                <a:latin typeface="Arial" charset="0"/>
              </a:rPr>
              <a:t>?</a:t>
            </a:r>
          </a:p>
          <a:p>
            <a:pPr lvl="1"/>
            <a:r>
              <a:rPr lang="en-US">
                <a:latin typeface="Arial" charset="0"/>
              </a:rPr>
              <a:t>Flip all bits of </a:t>
            </a:r>
            <a:r>
              <a:rPr lang="en-US">
                <a:latin typeface="Courier New" charset="0"/>
                <a:cs typeface="Courier New" charset="0"/>
              </a:rPr>
              <a:t>n</a:t>
            </a:r>
            <a:r>
              <a:rPr lang="en-US">
                <a:latin typeface="Arial" charset="0"/>
              </a:rPr>
              <a:t>?</a:t>
            </a:r>
          </a:p>
          <a:p>
            <a:pPr lvl="1"/>
            <a:r>
              <a:rPr lang="en-US">
                <a:latin typeface="Arial" charset="0"/>
              </a:rPr>
              <a:t>Flip bit </a:t>
            </a:r>
            <a:r>
              <a:rPr lang="en-US">
                <a:latin typeface="Courier New" charset="0"/>
                <a:cs typeface="Courier New" charset="0"/>
              </a:rPr>
              <a:t>b</a:t>
            </a:r>
            <a:r>
              <a:rPr lang="en-US">
                <a:latin typeface="Arial" charset="0"/>
              </a:rPr>
              <a:t> of </a:t>
            </a:r>
            <a:r>
              <a:rPr lang="en-US">
                <a:latin typeface="Courier New" charset="0"/>
                <a:cs typeface="Courier New" charset="0"/>
              </a:rPr>
              <a:t>n</a:t>
            </a:r>
            <a:r>
              <a:rPr lang="en-US">
                <a:latin typeface="Arial" charset="0"/>
              </a:rPr>
              <a:t>?</a:t>
            </a:r>
          </a:p>
          <a:p>
            <a:pPr lvl="1"/>
            <a:r>
              <a:rPr lang="en-US">
                <a:latin typeface="Arial" charset="0"/>
              </a:rPr>
              <a:t>Set bit </a:t>
            </a:r>
            <a:r>
              <a:rPr lang="en-US">
                <a:latin typeface="Courier New" charset="0"/>
                <a:cs typeface="Courier New" charset="0"/>
              </a:rPr>
              <a:t>b</a:t>
            </a:r>
            <a:r>
              <a:rPr lang="en-US">
                <a:latin typeface="Arial" charset="0"/>
              </a:rPr>
              <a:t> of </a:t>
            </a:r>
            <a:r>
              <a:rPr lang="en-US">
                <a:latin typeface="Courier New" charset="0"/>
                <a:cs typeface="Courier New" charset="0"/>
              </a:rPr>
              <a:t>n</a:t>
            </a:r>
            <a:r>
              <a:rPr lang="en-US">
                <a:latin typeface="Arial" charset="0"/>
                <a:cs typeface="Courier New" charset="0"/>
              </a:rPr>
              <a:t> (i.e., make sure bit </a:t>
            </a:r>
            <a:r>
              <a:rPr lang="en-US">
                <a:latin typeface="Courier New" charset="0"/>
                <a:cs typeface="Courier New" charset="0"/>
              </a:rPr>
              <a:t>b</a:t>
            </a:r>
            <a:r>
              <a:rPr lang="en-US">
                <a:latin typeface="Arial" charset="0"/>
                <a:cs typeface="Courier New" charset="0"/>
              </a:rPr>
              <a:t> is 1)</a:t>
            </a:r>
            <a:r>
              <a:rPr lang="en-US">
                <a:latin typeface="Arial" charset="0"/>
              </a:rPr>
              <a:t>?</a:t>
            </a:r>
          </a:p>
          <a:p>
            <a:pPr lvl="1"/>
            <a:r>
              <a:rPr lang="en-US">
                <a:latin typeface="Arial" charset="0"/>
              </a:rPr>
              <a:t>Clear bit </a:t>
            </a:r>
            <a:r>
              <a:rPr lang="en-US">
                <a:latin typeface="Courier New" charset="0"/>
                <a:cs typeface="Courier New" charset="0"/>
              </a:rPr>
              <a:t>b</a:t>
            </a:r>
            <a:r>
              <a:rPr lang="en-US">
                <a:latin typeface="Arial" charset="0"/>
              </a:rPr>
              <a:t> of </a:t>
            </a:r>
            <a:r>
              <a:rPr lang="en-US">
                <a:latin typeface="Courier New" charset="0"/>
                <a:cs typeface="Courier New" charset="0"/>
              </a:rPr>
              <a:t>n</a:t>
            </a:r>
            <a:r>
              <a:rPr lang="en-US">
                <a:latin typeface="Arial" charset="0"/>
                <a:cs typeface="Courier New" charset="0"/>
              </a:rPr>
              <a:t> (i.e., make sure bit </a:t>
            </a:r>
            <a:r>
              <a:rPr lang="en-US">
                <a:latin typeface="Courier New" charset="0"/>
                <a:cs typeface="Courier New" charset="0"/>
              </a:rPr>
              <a:t>b</a:t>
            </a:r>
            <a:r>
              <a:rPr lang="en-US">
                <a:latin typeface="Arial" charset="0"/>
                <a:cs typeface="Courier New" charset="0"/>
              </a:rPr>
              <a:t> is 0)</a:t>
            </a:r>
            <a:r>
              <a:rPr lang="en-US">
                <a:latin typeface="Arial" charset="0"/>
              </a:rPr>
              <a:t>?</a:t>
            </a:r>
          </a:p>
          <a:p>
            <a:r>
              <a:rPr lang="en-US">
                <a:latin typeface="Arial" charset="0"/>
              </a:rPr>
              <a:t>Note: 0 ≤ b ≤ 31; least significant (rightmost) bit is bit 0</a:t>
            </a: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AEF82EE-B817-F240-BA4B-6F1903AE4C6B}" type="datetime1">
              <a:rPr lang="en-US" sz="1200">
                <a:latin typeface="Garamond" charset="0"/>
                <a:cs typeface="Arial" charset="0"/>
              </a:rPr>
              <a:pPr eaLnBrk="1" hangingPunct="1"/>
              <a:t>11/16/2015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31</a:t>
            </a: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CFB0E67-3BE1-124D-9D91-84A2BF460339}" type="slidenum">
              <a:rPr lang="en-US" sz="1200">
                <a:latin typeface="Garamond" charset="0"/>
                <a:cs typeface="Arial" charset="0"/>
              </a:rPr>
              <a:pPr eaLnBrk="1" hangingPunct="1"/>
              <a:t>4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Example solution</a:t>
            </a:r>
            <a:endParaRPr lang="en-US" dirty="0">
              <a:ea typeface="+mj-ea"/>
            </a:endParaRP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6525"/>
          </a:xfrm>
        </p:spPr>
        <p:txBody>
          <a:bodyPr/>
          <a:lstStyle/>
          <a:p>
            <a:r>
              <a:rPr lang="en-US">
                <a:latin typeface="Arial" charset="0"/>
              </a:rPr>
              <a:t>Given an </a:t>
            </a:r>
            <a:r>
              <a:rPr lang="en-US">
                <a:latin typeface="Courier New" charset="0"/>
                <a:cs typeface="Courier New" charset="0"/>
              </a:rPr>
              <a:t>unsigned int</a:t>
            </a:r>
            <a:r>
              <a:rPr lang="en-US">
                <a:latin typeface="Arial" charset="0"/>
              </a:rPr>
              <a:t>, </a:t>
            </a:r>
            <a:r>
              <a:rPr lang="en-US">
                <a:latin typeface="Courier New" charset="0"/>
                <a:cs typeface="Courier New" charset="0"/>
              </a:rPr>
              <a:t>n</a:t>
            </a:r>
            <a:r>
              <a:rPr lang="en-US">
                <a:latin typeface="Arial" charset="0"/>
              </a:rPr>
              <a:t>, and a number, </a:t>
            </a:r>
            <a:r>
              <a:rPr lang="en-US">
                <a:latin typeface="Courier New" charset="0"/>
                <a:cs typeface="Courier New" charset="0"/>
              </a:rPr>
              <a:t>b</a:t>
            </a:r>
            <a:r>
              <a:rPr lang="en-US">
                <a:latin typeface="Arial" charset="0"/>
              </a:rPr>
              <a:t>, how would you:</a:t>
            </a:r>
          </a:p>
          <a:p>
            <a:pPr lvl="1"/>
            <a:r>
              <a:rPr lang="en-US">
                <a:latin typeface="Arial" charset="0"/>
              </a:rPr>
              <a:t>Clear all bits of </a:t>
            </a:r>
            <a:r>
              <a:rPr lang="en-US">
                <a:latin typeface="Courier New" charset="0"/>
                <a:cs typeface="Courier New" charset="0"/>
              </a:rPr>
              <a:t>n</a:t>
            </a:r>
            <a:r>
              <a:rPr lang="en-US">
                <a:latin typeface="Arial" charset="0"/>
              </a:rPr>
              <a:t>?</a:t>
            </a:r>
          </a:p>
          <a:p>
            <a:pPr lvl="2"/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n = 0;</a:t>
            </a:r>
          </a:p>
          <a:p>
            <a:pPr lvl="1"/>
            <a:r>
              <a:rPr lang="en-US">
                <a:latin typeface="Arial" charset="0"/>
              </a:rPr>
              <a:t>Clear the lower 16 bits of </a:t>
            </a:r>
            <a:r>
              <a:rPr lang="en-US">
                <a:latin typeface="Courier New" charset="0"/>
                <a:cs typeface="Courier New" charset="0"/>
              </a:rPr>
              <a:t>n</a:t>
            </a:r>
            <a:r>
              <a:rPr lang="en-US">
                <a:latin typeface="Arial" charset="0"/>
                <a:cs typeface="Courier New" charset="0"/>
              </a:rPr>
              <a:t> (mask out lower bits)</a:t>
            </a:r>
            <a:r>
              <a:rPr lang="en-US">
                <a:latin typeface="Arial" charset="0"/>
              </a:rPr>
              <a:t>?</a:t>
            </a:r>
          </a:p>
          <a:p>
            <a:pPr lvl="2"/>
            <a:r>
              <a:rPr lang="en-US">
                <a:latin typeface="Arial" charset="0"/>
              </a:rPr>
              <a:t>X &amp; 0 = 0, regardless of whether X = 0 or X = 1</a:t>
            </a:r>
          </a:p>
          <a:p>
            <a:pPr lvl="3"/>
            <a:r>
              <a:rPr lang="en-US">
                <a:latin typeface="Arial" charset="0"/>
              </a:rPr>
              <a:t>Should AND lower 16 bits with 0</a:t>
            </a:r>
          </a:p>
          <a:p>
            <a:pPr lvl="2"/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n = n &amp; 0xFFFF0000;</a:t>
            </a:r>
          </a:p>
          <a:p>
            <a:pPr lvl="1"/>
            <a:r>
              <a:rPr lang="en-US">
                <a:latin typeface="Arial" charset="0"/>
              </a:rPr>
              <a:t>Flip all bits of </a:t>
            </a:r>
            <a:r>
              <a:rPr lang="en-US">
                <a:latin typeface="Courier New" charset="0"/>
                <a:cs typeface="Courier New" charset="0"/>
              </a:rPr>
              <a:t>n</a:t>
            </a:r>
            <a:r>
              <a:rPr lang="en-US">
                <a:latin typeface="Arial" charset="0"/>
              </a:rPr>
              <a:t>?</a:t>
            </a:r>
          </a:p>
          <a:p>
            <a:pPr lvl="2"/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n = ~n;</a:t>
            </a:r>
          </a:p>
          <a:p>
            <a:pPr lvl="2"/>
            <a:endParaRPr lang="en-US">
              <a:latin typeface="Arial" charset="0"/>
            </a:endParaRP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067B186-C374-FB46-A979-3F10AD3A15DE}" type="datetime1">
              <a:rPr lang="en-US" sz="1200">
                <a:latin typeface="Garamond" charset="0"/>
                <a:cs typeface="Arial" charset="0"/>
              </a:rPr>
              <a:pPr eaLnBrk="1" hangingPunct="1"/>
              <a:t>11/16/2015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31</a:t>
            </a: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EB95E1E-8B49-0643-93CE-1ADC21752FB0}" type="slidenum">
              <a:rPr lang="en-US" sz="1200">
                <a:latin typeface="Garamond" charset="0"/>
                <a:cs typeface="Arial" charset="0"/>
              </a:rPr>
              <a:pPr eaLnBrk="1" hangingPunct="1"/>
              <a:t>5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Given an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unsigned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ea typeface="+mn-ea"/>
              </a:rPr>
              <a:t>,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n</a:t>
            </a:r>
            <a:r>
              <a:rPr lang="en-US" dirty="0" smtClean="0">
                <a:ea typeface="+mn-ea"/>
              </a:rPr>
              <a:t>, and a number,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b</a:t>
            </a:r>
            <a:r>
              <a:rPr lang="en-US" dirty="0" smtClean="0">
                <a:ea typeface="+mn-ea"/>
              </a:rPr>
              <a:t>, how would you: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Flip bit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/>
              <a:t>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/>
              <a:t>?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X ^ 1 = ~X, regardless of whether X = 0 or X = 1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Need 1 in bit position b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(1 &lt;&lt; b)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n = n ^ (1 &lt;&lt; b);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Set bit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cs typeface="Courier New" pitchFamily="49" charset="0"/>
              </a:rPr>
              <a:t> (i.e., make sure bit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>
                <a:cs typeface="Courier New" pitchFamily="49" charset="0"/>
              </a:rPr>
              <a:t> is 1)</a:t>
            </a:r>
            <a:r>
              <a:rPr lang="en-US" dirty="0" smtClean="0"/>
              <a:t>?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X | 1 = 1, regardless of whether X = 0 or X = 1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 = n | (1 &lt;&lt; b);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Clear bit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cs typeface="Courier New" pitchFamily="49" charset="0"/>
              </a:rPr>
              <a:t> (i.e., make sure bit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>
                <a:cs typeface="Courier New" pitchFamily="49" charset="0"/>
              </a:rPr>
              <a:t> is 0)</a:t>
            </a:r>
            <a:r>
              <a:rPr lang="en-US" dirty="0" smtClean="0"/>
              <a:t>?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As shown before, X &amp; 0 = 0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To get 0 in specific bit position, shift 1 to that position and then invert bit mask: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~(1 &lt;&lt; b)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 = n &amp; ~(1 &lt;&lt; b);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97E4F6E-EAC5-774D-BB90-4652368580B4}" type="datetime1">
              <a:rPr lang="en-US" sz="1200">
                <a:latin typeface="Garamond" charset="0"/>
                <a:cs typeface="Arial" charset="0"/>
              </a:rPr>
              <a:pPr eaLnBrk="1" hangingPunct="1"/>
              <a:t>11/16/2015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31</a:t>
            </a: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ABEAAD7-0661-264E-ADF2-958408277C1B}" type="slidenum">
              <a:rPr lang="en-US" sz="1200">
                <a:latin typeface="Garamond" charset="0"/>
                <a:cs typeface="Arial" charset="0"/>
              </a:rPr>
              <a:pPr eaLnBrk="1" hangingPunct="1"/>
              <a:t>6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Common bitwise operations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143000"/>
          <a:ext cx="8229600" cy="49434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1188732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General operation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Logical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operation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Bit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mask values in positions that change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Bit mask values in positions staying same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Example: modify bits 8-23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(middle 16 bits)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158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Set bit(s)</a:t>
                      </a:r>
                    </a:p>
                    <a:p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Bits changed to 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OR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n = n | 0x00FFFF00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158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Clear bit(s)</a:t>
                      </a:r>
                    </a:p>
                    <a:p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Bits changed to 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AND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n = n &amp; 0xFF0000FF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158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Flip bit(s)</a:t>
                      </a:r>
                    </a:p>
                    <a:p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All 0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 1; </a:t>
                      </a:r>
                    </a:p>
                    <a:p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All 1  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XOR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n = n ^ 0x00FFFF00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61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42E54D0-377C-DC45-BBE2-297151E8049F}" type="datetime1">
              <a:rPr lang="en-US" sz="1200">
                <a:latin typeface="Garamond" charset="0"/>
                <a:cs typeface="Arial" charset="0"/>
              </a:rPr>
              <a:pPr eaLnBrk="1" hangingPunct="1"/>
              <a:t>11/16/2015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31</a:t>
            </a:r>
          </a:p>
        </p:txBody>
      </p:sp>
      <p:sp>
        <p:nvSpPr>
          <p:cNvPr id="246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502E8C2-EBD9-3144-8A74-1DB32E714A0A}" type="slidenum">
              <a:rPr lang="en-US" sz="1200">
                <a:latin typeface="Garamond" charset="0"/>
                <a:cs typeface="Arial" charset="0"/>
              </a:rPr>
              <a:pPr eaLnBrk="1" hangingPunct="1"/>
              <a:t>7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Extracting bits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Very common to extract bits from larger value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</a:rPr>
              <a:t>One example: instruction decoding</a:t>
            </a:r>
          </a:p>
          <a:p>
            <a:pPr lvl="2">
              <a:lnSpc>
                <a:spcPct val="90000"/>
              </a:lnSpc>
            </a:pPr>
            <a:r>
              <a:rPr lang="en-US">
                <a:latin typeface="Arial" charset="0"/>
              </a:rPr>
              <a:t>Instruction: basic operation executed by processor</a:t>
            </a:r>
          </a:p>
          <a:p>
            <a:pPr lvl="2">
              <a:lnSpc>
                <a:spcPct val="90000"/>
              </a:lnSpc>
            </a:pPr>
            <a:r>
              <a:rPr lang="en-US">
                <a:latin typeface="Arial" charset="0"/>
              </a:rPr>
              <a:t>Decoding: figure out what each bit group </a:t>
            </a:r>
            <a:r>
              <a:rPr lang="ja-JP" altLang="en-US">
                <a:latin typeface="Arial" charset="0"/>
              </a:rPr>
              <a:t>“</a:t>
            </a:r>
            <a:r>
              <a:rPr lang="en-US" altLang="ja-JP">
                <a:latin typeface="Arial" charset="0"/>
              </a:rPr>
              <a:t>means</a:t>
            </a:r>
            <a:r>
              <a:rPr lang="ja-JP" altLang="en-US">
                <a:latin typeface="Arial" charset="0"/>
              </a:rPr>
              <a:t>”</a:t>
            </a:r>
            <a:endParaRPr lang="en-US" altLang="ja-JP">
              <a:latin typeface="Arial" charset="0"/>
            </a:endParaRPr>
          </a:p>
          <a:p>
            <a:pPr lvl="3">
              <a:lnSpc>
                <a:spcPct val="90000"/>
              </a:lnSpc>
            </a:pPr>
            <a:r>
              <a:rPr lang="en-US">
                <a:latin typeface="Arial" charset="0"/>
              </a:rPr>
              <a:t>First bits typically operation; others choose data to be used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</a:rPr>
              <a:t>Examples: 0xABCD1234 =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Arial" charset="0"/>
              </a:rPr>
              <a:t>	1010 1011 1100 1101 0001 0010 0011 0100</a:t>
            </a:r>
            <a:r>
              <a:rPr lang="en-US" baseline="-25000">
                <a:latin typeface="Arial" charset="0"/>
              </a:rPr>
              <a:t>2</a:t>
            </a:r>
            <a:endParaRPr lang="en-US">
              <a:latin typeface="Arial" charset="0"/>
            </a:endParaRPr>
          </a:p>
          <a:p>
            <a:pPr lvl="2">
              <a:lnSpc>
                <a:spcPct val="90000"/>
              </a:lnSpc>
            </a:pPr>
            <a:r>
              <a:rPr lang="en-US">
                <a:latin typeface="Arial" charset="0"/>
              </a:rPr>
              <a:t>Lowest 16 bits = 0x1234</a:t>
            </a:r>
          </a:p>
          <a:p>
            <a:pPr lvl="2">
              <a:lnSpc>
                <a:spcPct val="90000"/>
              </a:lnSpc>
            </a:pPr>
            <a:r>
              <a:rPr lang="en-US">
                <a:latin typeface="Arial" charset="0"/>
              </a:rPr>
              <a:t>Upper 16 bits = 0xABCD</a:t>
            </a:r>
          </a:p>
          <a:p>
            <a:pPr lvl="2">
              <a:lnSpc>
                <a:spcPct val="90000"/>
              </a:lnSpc>
            </a:pPr>
            <a:r>
              <a:rPr lang="en-US">
                <a:latin typeface="Arial" charset="0"/>
              </a:rPr>
              <a:t>Bits 24-31 = 0xAB</a:t>
            </a:r>
          </a:p>
          <a:p>
            <a:pPr lvl="2">
              <a:lnSpc>
                <a:spcPct val="90000"/>
              </a:lnSpc>
            </a:pPr>
            <a:r>
              <a:rPr lang="en-US">
                <a:latin typeface="Arial" charset="0"/>
              </a:rPr>
              <a:t>Bits 1-6 </a:t>
            </a:r>
            <a:r>
              <a:rPr lang="en-US">
                <a:latin typeface="Arial" charset="0"/>
                <a:sym typeface="Wingdings" charset="0"/>
              </a:rPr>
              <a:t> look at lowest 8 bits (bits 0-7)</a:t>
            </a:r>
          </a:p>
          <a:p>
            <a:pPr lvl="3">
              <a:lnSpc>
                <a:spcPct val="90000"/>
              </a:lnSpc>
            </a:pPr>
            <a:r>
              <a:rPr lang="en-US">
                <a:latin typeface="Arial" charset="0"/>
                <a:sym typeface="Wingdings" charset="0"/>
              </a:rPr>
              <a:t>0</a:t>
            </a:r>
            <a:r>
              <a:rPr lang="en-US" b="1" u="sng">
                <a:latin typeface="Arial" charset="0"/>
                <a:sym typeface="Wingdings" charset="0"/>
              </a:rPr>
              <a:t>011010</a:t>
            </a:r>
            <a:r>
              <a:rPr lang="en-US">
                <a:latin typeface="Arial" charset="0"/>
                <a:sym typeface="Wingdings" charset="0"/>
              </a:rPr>
              <a:t>0</a:t>
            </a:r>
            <a:r>
              <a:rPr lang="en-US" baseline="-25000">
                <a:latin typeface="Arial" charset="0"/>
                <a:sym typeface="Wingdings" charset="0"/>
              </a:rPr>
              <a:t>2 </a:t>
            </a:r>
            <a:r>
              <a:rPr lang="en-US">
                <a:latin typeface="Arial" charset="0"/>
                <a:sym typeface="Wingdings" charset="0"/>
              </a:rPr>
              <a:t> bits 1-6 = 011010 = 0x1A</a:t>
            </a:r>
            <a:endParaRPr lang="en-US">
              <a:latin typeface="Arial" charset="0"/>
            </a:endParaRP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0D348ED-8F8B-B346-8ED4-14AFCAEBABF0}" type="datetime1">
              <a:rPr lang="en-US" sz="1200">
                <a:latin typeface="Garamond" charset="0"/>
                <a:cs typeface="Arial" charset="0"/>
              </a:rPr>
              <a:pPr eaLnBrk="1" hangingPunct="1"/>
              <a:t>11/16/2015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31</a:t>
            </a:r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9ADB03-0477-964D-B121-1A249520880C}" type="slidenum">
              <a:rPr lang="en-US" sz="1200">
                <a:latin typeface="Garamond" charset="0"/>
                <a:cs typeface="Arial" charset="0"/>
              </a:rPr>
              <a:pPr eaLnBrk="1" hangingPunct="1"/>
              <a:t>8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Extracting bits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Garamond" charset="0"/>
              <a:buAutoNum type="arabicPeriod"/>
            </a:pPr>
            <a:r>
              <a:rPr lang="en-US">
                <a:latin typeface="Arial" charset="0"/>
              </a:rPr>
              <a:t>Isolate bits you want</a:t>
            </a:r>
          </a:p>
          <a:p>
            <a:pPr lvl="1"/>
            <a:r>
              <a:rPr lang="en-US">
                <a:latin typeface="Arial" charset="0"/>
              </a:rPr>
              <a:t>AND with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bit mask</a:t>
            </a:r>
            <a:r>
              <a:rPr lang="en-US">
                <a:latin typeface="Arial" charset="0"/>
              </a:rPr>
              <a:t> to clear unwanted bits</a:t>
            </a:r>
          </a:p>
          <a:p>
            <a:pPr lvl="2"/>
            <a:r>
              <a:rPr lang="en-US">
                <a:latin typeface="Arial" charset="0"/>
              </a:rPr>
              <a:t>Positions you want to keep = 1</a:t>
            </a:r>
          </a:p>
          <a:p>
            <a:pPr lvl="2"/>
            <a:r>
              <a:rPr lang="en-US">
                <a:latin typeface="Arial" charset="0"/>
              </a:rPr>
              <a:t>Positions you want to clear = 0</a:t>
            </a:r>
          </a:p>
          <a:p>
            <a:pPr lvl="1"/>
            <a:r>
              <a:rPr lang="en-US">
                <a:latin typeface="Arial" charset="0"/>
                <a:sym typeface="Wingdings" charset="0"/>
              </a:rPr>
              <a:t>Examples:</a:t>
            </a:r>
          </a:p>
          <a:p>
            <a:pPr lvl="2"/>
            <a:r>
              <a:rPr lang="en-US">
                <a:latin typeface="Arial" charset="0"/>
                <a:sym typeface="Wingdings" charset="0"/>
              </a:rPr>
              <a:t>To get lowest 16 bits  mask = 0x0000FFFF</a:t>
            </a:r>
          </a:p>
          <a:p>
            <a:pPr lvl="2"/>
            <a:r>
              <a:rPr lang="en-US">
                <a:latin typeface="Arial" charset="0"/>
              </a:rPr>
              <a:t>To get upper 16 bits </a:t>
            </a:r>
            <a:r>
              <a:rPr lang="en-US">
                <a:latin typeface="Arial" charset="0"/>
                <a:sym typeface="Wingdings" charset="0"/>
              </a:rPr>
              <a:t> mask = 0xFFFF0000</a:t>
            </a:r>
            <a:endParaRPr lang="en-US">
              <a:latin typeface="Arial" charset="0"/>
            </a:endParaRPr>
          </a:p>
          <a:p>
            <a:pPr lvl="2"/>
            <a:r>
              <a:rPr lang="en-US">
                <a:latin typeface="Arial" charset="0"/>
              </a:rPr>
              <a:t>To get bits 24-31 </a:t>
            </a:r>
            <a:r>
              <a:rPr lang="en-US">
                <a:latin typeface="Arial" charset="0"/>
                <a:sym typeface="Wingdings" charset="0"/>
              </a:rPr>
              <a:t> mask = 0xFF000000</a:t>
            </a:r>
            <a:endParaRPr lang="en-US">
              <a:latin typeface="Arial" charset="0"/>
            </a:endParaRPr>
          </a:p>
          <a:p>
            <a:pPr lvl="2"/>
            <a:r>
              <a:rPr lang="en-US">
                <a:latin typeface="Arial" charset="0"/>
              </a:rPr>
              <a:t>To get bits 1-6 </a:t>
            </a:r>
            <a:r>
              <a:rPr lang="en-US">
                <a:latin typeface="Arial" charset="0"/>
                <a:sym typeface="Wingdings" charset="0"/>
              </a:rPr>
              <a:t> mask = 0...0 0111 1110</a:t>
            </a:r>
            <a:r>
              <a:rPr lang="en-US" baseline="-25000">
                <a:latin typeface="Arial" charset="0"/>
                <a:sym typeface="Wingdings" charset="0"/>
              </a:rPr>
              <a:t>2</a:t>
            </a:r>
            <a:r>
              <a:rPr lang="en-US">
                <a:latin typeface="Arial" charset="0"/>
                <a:sym typeface="Wingdings" charset="0"/>
              </a:rPr>
              <a:t> = 0x0000007E</a:t>
            </a:r>
          </a:p>
        </p:txBody>
      </p:sp>
      <p:sp>
        <p:nvSpPr>
          <p:cNvPr id="2662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BC2C11C-D9F9-984B-847D-8EF4A65BAE7B}" type="datetime1">
              <a:rPr lang="en-US" sz="1200">
                <a:latin typeface="Garamond" charset="0"/>
                <a:cs typeface="Arial" charset="0"/>
              </a:rPr>
              <a:pPr eaLnBrk="1" hangingPunct="1"/>
              <a:t>11/16/2015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31</a:t>
            </a: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C6BD778-624C-D94B-86AC-2FCE257761EC}" type="slidenum">
              <a:rPr lang="en-US" sz="1200">
                <a:latin typeface="Garamond" charset="0"/>
                <a:cs typeface="Arial" charset="0"/>
              </a:rPr>
              <a:pPr eaLnBrk="1" hangingPunct="1"/>
              <a:t>9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13302</TotalTime>
  <Words>1019</Words>
  <Application>Microsoft Office PowerPoint</Application>
  <PresentationFormat>On-screen Show (4:3)</PresentationFormat>
  <Paragraphs>180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Edge</vt:lpstr>
      <vt:lpstr>16.216 ECE Application Programming</vt:lpstr>
      <vt:lpstr>Lecture outline</vt:lpstr>
      <vt:lpstr>Review: bit manipulation</vt:lpstr>
      <vt:lpstr>Example: Common bitwise operations</vt:lpstr>
      <vt:lpstr>Example solution</vt:lpstr>
      <vt:lpstr>Example solution (cont.)</vt:lpstr>
      <vt:lpstr>Common bitwise operations</vt:lpstr>
      <vt:lpstr>Extracting bits</vt:lpstr>
      <vt:lpstr>Extracting bits (cont.)</vt:lpstr>
      <vt:lpstr>Extracting bits (cont.)</vt:lpstr>
      <vt:lpstr>Hexadecimal output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J. Geiger</cp:lastModifiedBy>
  <cp:revision>1708</cp:revision>
  <dcterms:created xsi:type="dcterms:W3CDTF">2006-04-03T05:03:01Z</dcterms:created>
  <dcterms:modified xsi:type="dcterms:W3CDTF">2015-11-16T16:59:07Z</dcterms:modified>
</cp:coreProperties>
</file>