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24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871A20-0E12-154F-9A55-17856B3D4867}" type="datetime1">
              <a:rPr lang="en-US" smtClean="0"/>
              <a:t>12/7/15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17F6B-D0DE-BA42-950E-4DBBDC079F2C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2BAF7-8C7E-7045-AC30-03029EB690A2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645BF-FC2A-A541-A5DD-D3DD7E161E0B}" type="datetime1">
              <a:rPr lang="en-US" smtClean="0"/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0682-B0A2-E140-9359-B25B40CB33FA}" type="datetime1">
              <a:rPr lang="en-US" smtClean="0"/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3737-B98F-4E45-8622-8FA0C33732FE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3273B-5F0A-8D4F-9A8E-91BD0E99E3A9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61F49-A060-0F4C-844A-EBD26FE514A4}" type="datetime1">
              <a:rPr lang="en-US" smtClean="0"/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53439-349B-764F-A43E-2478E911AF98}" type="datetime1">
              <a:rPr lang="en-US" smtClean="0"/>
              <a:t>12/7/15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65097-E281-4747-89A5-F13C923565E1}" type="datetime1">
              <a:rPr lang="en-US" smtClean="0"/>
              <a:t>12/7/15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4098E-32CE-2C46-A0E0-7987E6F47287}" type="datetime1">
              <a:rPr lang="en-US" smtClean="0"/>
              <a:t>12/7/15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BD0F4-BB5D-6A4A-9300-702FAFD2D25F}" type="datetime1">
              <a:rPr lang="en-US" smtClean="0"/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0F916-9AD5-1E4C-9DAA-F2FA4214501C}" type="datetime1">
              <a:rPr lang="en-US" smtClean="0"/>
              <a:t>12/7/15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5C474E7-7D81-304E-BF51-09E31D377943}" type="datetime1">
              <a:rPr lang="en-US" smtClean="0"/>
              <a:t>12/7/15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Program 10 Overview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60000"/>
              </a:lnSpc>
            </a:pPr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Dr. Geiger’s office </a:t>
            </a:r>
            <a:r>
              <a:rPr lang="en-US" dirty="0" smtClean="0">
                <a:latin typeface="Arial" charset="0"/>
              </a:rPr>
              <a:t>hours this week: </a:t>
            </a:r>
            <a:r>
              <a:rPr lang="en-US" dirty="0" smtClean="0">
                <a:latin typeface="Arial" charset="0"/>
              </a:rPr>
              <a:t>T 1:30-3, W 9-10:30</a:t>
            </a:r>
          </a:p>
          <a:p>
            <a:pPr lvl="2"/>
            <a:r>
              <a:rPr lang="en-US" dirty="0" smtClean="0">
                <a:latin typeface="Arial" charset="0"/>
              </a:rPr>
              <a:t>Not available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—college-wide </a:t>
            </a:r>
            <a:r>
              <a:rPr lang="en-US" smtClean="0">
                <a:latin typeface="Arial" charset="0"/>
              </a:rPr>
              <a:t>faculty meeting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May be available F—will post hours if/when available</a:t>
            </a:r>
          </a:p>
          <a:p>
            <a:pPr lvl="1"/>
            <a:r>
              <a:rPr lang="en-US" dirty="0" smtClean="0">
                <a:latin typeface="Arial" charset="0"/>
              </a:rPr>
              <a:t>Program 10 due 12/9</a:t>
            </a:r>
          </a:p>
          <a:p>
            <a:pPr lvl="1"/>
            <a:r>
              <a:rPr lang="en-US" dirty="0" smtClean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for programs </a:t>
            </a:r>
            <a:r>
              <a:rPr lang="en-US" dirty="0" smtClean="0">
                <a:latin typeface="Arial" charset="0"/>
              </a:rPr>
              <a:t>4</a:t>
            </a:r>
            <a:r>
              <a:rPr lang="en-US" dirty="0" smtClean="0">
                <a:latin typeface="Arial" charset="0"/>
              </a:rPr>
              <a:t>-6, </a:t>
            </a:r>
            <a:r>
              <a:rPr lang="en-US" dirty="0" smtClean="0">
                <a:latin typeface="Arial" charset="0"/>
              </a:rPr>
              <a:t>8: W 12</a:t>
            </a:r>
            <a:r>
              <a:rPr lang="en-US" dirty="0" smtClean="0">
                <a:latin typeface="Arial" charset="0"/>
              </a:rPr>
              <a:t>/</a:t>
            </a:r>
            <a:r>
              <a:rPr lang="en-US" dirty="0" smtClean="0">
                <a:latin typeface="Arial" charset="0"/>
              </a:rPr>
              <a:t>9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Will have another deadline during finals for </a:t>
            </a:r>
            <a:r>
              <a:rPr lang="en-US" dirty="0" err="1" smtClean="0">
                <a:latin typeface="Arial" charset="0"/>
              </a:rPr>
              <a:t>Prog</a:t>
            </a:r>
            <a:r>
              <a:rPr lang="en-US" dirty="0" smtClean="0">
                <a:latin typeface="Arial" charset="0"/>
              </a:rPr>
              <a:t>. 7, 9, and 10</a:t>
            </a:r>
          </a:p>
          <a:p>
            <a:pPr lvl="1"/>
            <a:r>
              <a:rPr lang="en-US" dirty="0" smtClean="0">
                <a:latin typeface="Arial" charset="0"/>
              </a:rPr>
              <a:t>Exam 3: Monday, 12/14, 6:30-9:30 PM, Ball 210</a:t>
            </a:r>
          </a:p>
          <a:p>
            <a:pPr lvl="2"/>
            <a:r>
              <a:rPr lang="en-US" dirty="0" smtClean="0">
                <a:latin typeface="Arial" charset="0"/>
              </a:rPr>
              <a:t>Covers material starting with Lecture 26</a:t>
            </a:r>
          </a:p>
          <a:p>
            <a:pPr lvl="2"/>
            <a:r>
              <a:rPr lang="en-US" b="1" u="sng" dirty="0" smtClean="0">
                <a:latin typeface="Arial" charset="0"/>
              </a:rPr>
              <a:t>File, character, and line I/O will be tested in more detail</a:t>
            </a:r>
            <a:endParaRPr lang="en-US" b="1" u="sng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Program 10 overview</a:t>
            </a:r>
          </a:p>
          <a:p>
            <a:pPr lvl="1"/>
            <a:r>
              <a:rPr lang="en-US" dirty="0" smtClean="0">
                <a:latin typeface="Arial" charset="0"/>
              </a:rPr>
              <a:t>Office hours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CA8279-60B3-FF48-BED4-0853D6CF6DB1}" type="datetime1">
              <a:rPr lang="en-US" sz="1200" smtClean="0">
                <a:latin typeface="Garamond" charset="0"/>
              </a:rPr>
              <a:t>12/7/15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Doubly-linked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057400"/>
          </a:xfrm>
        </p:spPr>
        <p:txBody>
          <a:bodyPr/>
          <a:lstStyle/>
          <a:p>
            <a:r>
              <a:rPr lang="en-US" dirty="0" smtClean="0"/>
              <a:t>Each node contains two pointers</a:t>
            </a:r>
          </a:p>
          <a:p>
            <a:pPr lvl="1"/>
            <a:r>
              <a:rPr lang="en-US" dirty="0" smtClean="0"/>
              <a:t>Allows list to be traversed in either direction</a:t>
            </a:r>
          </a:p>
          <a:p>
            <a:pPr lvl="1"/>
            <a:r>
              <a:rPr lang="en-US" dirty="0" smtClean="0"/>
              <a:t>Simplifies adding to ordered list, delete</a:t>
            </a:r>
          </a:p>
          <a:p>
            <a:r>
              <a:rPr lang="en-US" dirty="0" smtClean="0"/>
              <a:t>First and last nodes point to NULL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737-B98F-4E45-8622-8FA0C33732FE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12855"/>
              </p:ext>
            </p:extLst>
          </p:nvPr>
        </p:nvGraphicFramePr>
        <p:xfrm>
          <a:off x="17018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63312"/>
              </p:ext>
            </p:extLst>
          </p:nvPr>
        </p:nvGraphicFramePr>
        <p:xfrm>
          <a:off x="58166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7733"/>
              </p:ext>
            </p:extLst>
          </p:nvPr>
        </p:nvGraphicFramePr>
        <p:xfrm>
          <a:off x="37592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9972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61050"/>
              </p:ext>
            </p:extLst>
          </p:nvPr>
        </p:nvGraphicFramePr>
        <p:xfrm>
          <a:off x="787400" y="41148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0546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120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05405"/>
              </p:ext>
            </p:extLst>
          </p:nvPr>
        </p:nvGraphicFramePr>
        <p:xfrm>
          <a:off x="7874000" y="41148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32258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832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446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10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node holds dynamically allocated string</a:t>
            </a:r>
          </a:p>
          <a:p>
            <a:pPr lvl="1"/>
            <a:r>
              <a:rPr lang="en-US" dirty="0" smtClean="0"/>
              <a:t>List is sorted in alphabetical order</a:t>
            </a:r>
          </a:p>
          <a:p>
            <a:pPr lvl="1"/>
            <a:r>
              <a:rPr lang="en-US" dirty="0" smtClean="0"/>
              <a:t>Assume all words use lowercase letters</a:t>
            </a:r>
          </a:p>
          <a:p>
            <a:r>
              <a:rPr lang="en-US" dirty="0" err="1" smtClean="0"/>
              <a:t>DLList</a:t>
            </a:r>
            <a:r>
              <a:rPr lang="en-US" dirty="0" smtClean="0"/>
              <a:t> structure: pointers to first, last node</a:t>
            </a:r>
          </a:p>
          <a:p>
            <a:pPr lvl="1"/>
            <a:r>
              <a:rPr lang="en-US" dirty="0" smtClean="0"/>
              <a:t>Allows either (or both) to be modified by function</a:t>
            </a:r>
          </a:p>
          <a:p>
            <a:pPr lvl="1"/>
            <a:r>
              <a:rPr lang="en-US" dirty="0" smtClean="0"/>
              <a:t>All functions take argument: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DLList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*list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list-&gt;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firstNode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is start of list;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list-&gt;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lastNode</a:t>
            </a:r>
            <a:r>
              <a:rPr lang="en-US" dirty="0" smtClean="0"/>
              <a:t> is end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737-B98F-4E45-8622-8FA0C33732FE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18696"/>
              </p:ext>
            </p:extLst>
          </p:nvPr>
        </p:nvGraphicFramePr>
        <p:xfrm>
          <a:off x="17018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add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21892"/>
              </p:ext>
            </p:extLst>
          </p:nvPr>
        </p:nvGraphicFramePr>
        <p:xfrm>
          <a:off x="58166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mat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34993"/>
              </p:ext>
            </p:extLst>
          </p:nvPr>
        </p:nvGraphicFramePr>
        <p:xfrm>
          <a:off x="37592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box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9972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26326"/>
              </p:ext>
            </p:extLst>
          </p:nvPr>
        </p:nvGraphicFramePr>
        <p:xfrm>
          <a:off x="787400" y="41148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0546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120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47845"/>
              </p:ext>
            </p:extLst>
          </p:nvPr>
        </p:nvGraphicFramePr>
        <p:xfrm>
          <a:off x="7874000" y="41148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32258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832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446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0" y="5029200"/>
            <a:ext cx="22098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15178"/>
              </p:ext>
            </p:extLst>
          </p:nvPr>
        </p:nvGraphicFramePr>
        <p:xfrm>
          <a:off x="3657600" y="51816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53800"/>
              </p:ext>
            </p:extLst>
          </p:nvPr>
        </p:nvGraphicFramePr>
        <p:xfrm>
          <a:off x="4953000" y="51816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05200" y="5715000"/>
            <a:ext cx="87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firstNode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04242" y="5715000"/>
            <a:ext cx="83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lastNode</a:t>
            </a:r>
            <a:endParaRPr lang="en-US" sz="1200" b="1" dirty="0"/>
          </a:p>
        </p:txBody>
      </p:sp>
      <p:cxnSp>
        <p:nvCxnSpPr>
          <p:cNvPr id="25" name="Straight Arrow Connector 24"/>
          <p:cNvCxnSpPr>
            <a:endCxn id="7" idx="2"/>
          </p:cNvCxnSpPr>
          <p:nvPr/>
        </p:nvCxnSpPr>
        <p:spPr>
          <a:xfrm flipH="1" flipV="1">
            <a:off x="2463800" y="4648200"/>
            <a:ext cx="1498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2"/>
          </p:cNvCxnSpPr>
          <p:nvPr/>
        </p:nvCxnSpPr>
        <p:spPr>
          <a:xfrm flipV="1">
            <a:off x="5232400" y="4648200"/>
            <a:ext cx="1346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0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10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basic linked list functions as reference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DLNode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dirty="0" err="1">
                <a:latin typeface="Courier New"/>
                <a:cs typeface="Courier New"/>
              </a:rPr>
              <a:t>findNode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DLList</a:t>
            </a:r>
            <a:r>
              <a:rPr lang="en-US" dirty="0">
                <a:latin typeface="Courier New"/>
                <a:cs typeface="Courier New"/>
              </a:rPr>
              <a:t> *list, </a:t>
            </a:r>
            <a:r>
              <a:rPr lang="en-US" dirty="0" smtClean="0">
                <a:latin typeface="Courier New"/>
                <a:cs typeface="Courier New"/>
              </a:rPr>
              <a:t>					char 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printList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DLList</a:t>
            </a:r>
            <a:r>
              <a:rPr lang="en-US" dirty="0">
                <a:latin typeface="Courier New"/>
                <a:cs typeface="Courier New"/>
              </a:rPr>
              <a:t> *list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smtClean="0"/>
              <a:t>Both similar to basic linked list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737-B98F-4E45-8622-8FA0C33732FE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10 functions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addNode</a:t>
            </a:r>
            <a:r>
              <a:rPr lang="en-US" dirty="0"/>
              <a:t>(</a:t>
            </a:r>
            <a:r>
              <a:rPr lang="en-US" dirty="0" err="1"/>
              <a:t>DLList</a:t>
            </a:r>
            <a:r>
              <a:rPr lang="en-US" dirty="0"/>
              <a:t> *list, char *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addSortedNode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Allocate new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Must then allocate space for string and copy it over</a:t>
            </a:r>
            <a:endParaRPr lang="en-US" dirty="0" smtClean="0"/>
          </a:p>
          <a:p>
            <a:pPr lvl="1"/>
            <a:r>
              <a:rPr lang="en-US" dirty="0" smtClean="0"/>
              <a:t>Find appropriate spot</a:t>
            </a:r>
          </a:p>
          <a:p>
            <a:pPr lvl="1"/>
            <a:r>
              <a:rPr lang="en-US" dirty="0" smtClean="0"/>
              <a:t>New node points to nodes before and after</a:t>
            </a:r>
          </a:p>
          <a:p>
            <a:pPr lvl="1"/>
            <a:r>
              <a:rPr lang="en-US" dirty="0" smtClean="0"/>
              <a:t>Nodes before and after point to new node</a:t>
            </a:r>
          </a:p>
          <a:p>
            <a:pPr lvl="1"/>
            <a:r>
              <a:rPr lang="en-US" dirty="0" smtClean="0"/>
              <a:t>Special cases for empty list, adding first node, adding last node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737-B98F-4E45-8622-8FA0C33732FE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83066"/>
              </p:ext>
            </p:extLst>
          </p:nvPr>
        </p:nvGraphicFramePr>
        <p:xfrm>
          <a:off x="17018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add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77925"/>
              </p:ext>
            </p:extLst>
          </p:nvPr>
        </p:nvGraphicFramePr>
        <p:xfrm>
          <a:off x="58166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mat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64899"/>
              </p:ext>
            </p:extLst>
          </p:nvPr>
        </p:nvGraphicFramePr>
        <p:xfrm>
          <a:off x="37592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box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9972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57439"/>
              </p:ext>
            </p:extLst>
          </p:nvPr>
        </p:nvGraphicFramePr>
        <p:xfrm>
          <a:off x="787400" y="41148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50546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120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91301"/>
              </p:ext>
            </p:extLst>
          </p:nvPr>
        </p:nvGraphicFramePr>
        <p:xfrm>
          <a:off x="7874000" y="41148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32258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2832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446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9000" y="5029200"/>
            <a:ext cx="22098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5558"/>
              </p:ext>
            </p:extLst>
          </p:nvPr>
        </p:nvGraphicFramePr>
        <p:xfrm>
          <a:off x="3657600" y="51816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60379"/>
              </p:ext>
            </p:extLst>
          </p:nvPr>
        </p:nvGraphicFramePr>
        <p:xfrm>
          <a:off x="4953000" y="51816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05200" y="5715000"/>
            <a:ext cx="87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firstNode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04242" y="5715000"/>
            <a:ext cx="83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lastNode</a:t>
            </a:r>
            <a:endParaRPr lang="en-US" sz="1200" b="1" dirty="0"/>
          </a:p>
        </p:txBody>
      </p:sp>
      <p:cxnSp>
        <p:nvCxnSpPr>
          <p:cNvPr id="23" name="Straight Arrow Connector 22"/>
          <p:cNvCxnSpPr>
            <a:endCxn id="7" idx="2"/>
          </p:cNvCxnSpPr>
          <p:nvPr/>
        </p:nvCxnSpPr>
        <p:spPr>
          <a:xfrm flipH="1" flipV="1">
            <a:off x="2463800" y="4648200"/>
            <a:ext cx="1498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2"/>
          </p:cNvCxnSpPr>
          <p:nvPr/>
        </p:nvCxnSpPr>
        <p:spPr>
          <a:xfrm flipV="1">
            <a:off x="5232400" y="4648200"/>
            <a:ext cx="1346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57920"/>
              </p:ext>
            </p:extLst>
          </p:nvPr>
        </p:nvGraphicFramePr>
        <p:xfrm>
          <a:off x="4800600" y="3352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car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51816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530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436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6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10 functions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delNode</a:t>
            </a:r>
            <a:r>
              <a:rPr lang="en-US" dirty="0"/>
              <a:t>(</a:t>
            </a:r>
            <a:r>
              <a:rPr lang="en-US" dirty="0" err="1"/>
              <a:t>DLList</a:t>
            </a:r>
            <a:r>
              <a:rPr lang="en-US" dirty="0"/>
              <a:t> *list, char *</a:t>
            </a:r>
            <a:r>
              <a:rPr lang="en-US" dirty="0" err="1"/>
              <a:t>str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Find node to delete</a:t>
            </a:r>
          </a:p>
          <a:p>
            <a:pPr lvl="1"/>
            <a:r>
              <a:rPr lang="en-US" dirty="0" smtClean="0"/>
              <a:t>Make sure everything that points to that node is modified appropriately, then free </a:t>
            </a:r>
            <a:r>
              <a:rPr lang="en-US" dirty="0" smtClean="0"/>
              <a:t>node …</a:t>
            </a:r>
            <a:endParaRPr lang="en-US" dirty="0" smtClean="0"/>
          </a:p>
          <a:p>
            <a:pPr lvl="2"/>
            <a:r>
              <a:rPr lang="en-US" dirty="0" smtClean="0"/>
              <a:t>… but m</a:t>
            </a:r>
            <a:r>
              <a:rPr lang="en-US" dirty="0" smtClean="0"/>
              <a:t>ake </a:t>
            </a:r>
            <a:r>
              <a:rPr lang="en-US" dirty="0" smtClean="0"/>
              <a:t>sure you free the string within </a:t>
            </a:r>
            <a:r>
              <a:rPr lang="en-US" dirty="0" smtClean="0"/>
              <a:t>the node </a:t>
            </a:r>
            <a:r>
              <a:rPr lang="en-US" dirty="0" smtClean="0"/>
              <a:t>before freeing the node itself</a:t>
            </a:r>
          </a:p>
          <a:p>
            <a:pPr lvl="1"/>
            <a:r>
              <a:rPr lang="en-US" dirty="0" smtClean="0"/>
              <a:t>Special cases for deleting first node, last node, and only node in list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737-B98F-4E45-8622-8FA0C33732FE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49591"/>
              </p:ext>
            </p:extLst>
          </p:nvPr>
        </p:nvGraphicFramePr>
        <p:xfrm>
          <a:off x="17018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add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10621"/>
              </p:ext>
            </p:extLst>
          </p:nvPr>
        </p:nvGraphicFramePr>
        <p:xfrm>
          <a:off x="58166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mat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90009"/>
              </p:ext>
            </p:extLst>
          </p:nvPr>
        </p:nvGraphicFramePr>
        <p:xfrm>
          <a:off x="3759200" y="4114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box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9972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89025"/>
              </p:ext>
            </p:extLst>
          </p:nvPr>
        </p:nvGraphicFramePr>
        <p:xfrm>
          <a:off x="787400" y="41148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50546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120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27286"/>
              </p:ext>
            </p:extLst>
          </p:nvPr>
        </p:nvGraphicFramePr>
        <p:xfrm>
          <a:off x="7874000" y="41148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32258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2832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446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9000" y="5029200"/>
            <a:ext cx="22098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61209"/>
              </p:ext>
            </p:extLst>
          </p:nvPr>
        </p:nvGraphicFramePr>
        <p:xfrm>
          <a:off x="3657600" y="51816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59910"/>
              </p:ext>
            </p:extLst>
          </p:nvPr>
        </p:nvGraphicFramePr>
        <p:xfrm>
          <a:off x="4953000" y="5181600"/>
          <a:ext cx="508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05200" y="5715000"/>
            <a:ext cx="87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firstNode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04242" y="5715000"/>
            <a:ext cx="83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lastNode</a:t>
            </a:r>
            <a:endParaRPr lang="en-US" sz="1200" b="1" dirty="0"/>
          </a:p>
        </p:txBody>
      </p:sp>
      <p:cxnSp>
        <p:nvCxnSpPr>
          <p:cNvPr id="23" name="Straight Arrow Connector 22"/>
          <p:cNvCxnSpPr>
            <a:endCxn id="7" idx="2"/>
          </p:cNvCxnSpPr>
          <p:nvPr/>
        </p:nvCxnSpPr>
        <p:spPr>
          <a:xfrm flipH="1" flipV="1">
            <a:off x="2463800" y="4648200"/>
            <a:ext cx="1498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2"/>
          </p:cNvCxnSpPr>
          <p:nvPr/>
        </p:nvCxnSpPr>
        <p:spPr>
          <a:xfrm flipV="1">
            <a:off x="5232400" y="4648200"/>
            <a:ext cx="1346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73127"/>
              </p:ext>
            </p:extLst>
          </p:nvPr>
        </p:nvGraphicFramePr>
        <p:xfrm>
          <a:off x="4800600" y="3352800"/>
          <a:ext cx="1524000" cy="533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prev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car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51816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530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43600" y="3886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3581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38600" y="3657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93698" y="3505200"/>
            <a:ext cx="124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Node to delete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8507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name at the </a:t>
            </a:r>
            <a:r>
              <a:rPr lang="en-US" b="1" u="sng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of the list on the board</a:t>
            </a:r>
          </a:p>
          <a:p>
            <a:r>
              <a:rPr lang="en-US" dirty="0" smtClean="0"/>
              <a:t>One of the instructors will answer your question in the order the names are listed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737-B98F-4E45-8622-8FA0C33732FE}" type="datetime1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Exam 3 Preview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Dr. Geiger’s office hours this week: T 1:30-3, W 9-10:30</a:t>
            </a:r>
          </a:p>
          <a:p>
            <a:pPr lvl="2"/>
            <a:r>
              <a:rPr lang="en-US" dirty="0">
                <a:latin typeface="Arial" charset="0"/>
              </a:rPr>
              <a:t>Not available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—college-wide faculty meeting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May be available F—will post hours if/when available</a:t>
            </a:r>
          </a:p>
          <a:p>
            <a:pPr lvl="1"/>
            <a:r>
              <a:rPr lang="en-US" dirty="0">
                <a:latin typeface="Arial" charset="0"/>
              </a:rPr>
              <a:t>Program 10 due 12/9</a:t>
            </a:r>
          </a:p>
          <a:p>
            <a:pPr lvl="1"/>
            <a:r>
              <a:rPr lang="en-US" dirty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for programs 4-6, 8: W 12/9</a:t>
            </a:r>
          </a:p>
          <a:p>
            <a:pPr lvl="2"/>
            <a:r>
              <a:rPr lang="en-US" dirty="0">
                <a:latin typeface="Arial" charset="0"/>
              </a:rPr>
              <a:t>Will have another deadline during finals for </a:t>
            </a:r>
            <a:r>
              <a:rPr lang="en-US" dirty="0" err="1">
                <a:latin typeface="Arial" charset="0"/>
              </a:rPr>
              <a:t>Prog</a:t>
            </a:r>
            <a:r>
              <a:rPr lang="en-US" dirty="0">
                <a:latin typeface="Arial" charset="0"/>
              </a:rPr>
              <a:t>. 7, 9, and 10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3: Monday, 12/14, 6:30-9:30 PM, Ball 210</a:t>
            </a:r>
          </a:p>
          <a:p>
            <a:pPr lvl="2"/>
            <a:r>
              <a:rPr lang="en-US" dirty="0">
                <a:latin typeface="Arial" charset="0"/>
              </a:rPr>
              <a:t>Covers material starting with Lecture 26</a:t>
            </a:r>
          </a:p>
          <a:p>
            <a:pPr lvl="2"/>
            <a:r>
              <a:rPr lang="en-US" b="1" u="sng" dirty="0">
                <a:latin typeface="Arial" charset="0"/>
              </a:rPr>
              <a:t>File, character, and line I/O will be tested in more detail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126E4A61-F53C-484E-B18A-CA567D4E29C2}" type="datetime1">
              <a:rPr lang="en-US" sz="1200" smtClean="0"/>
              <a:t>12/7/15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9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8734</TotalTime>
  <Words>683</Words>
  <Application>Microsoft Macintosh PowerPoint</Application>
  <PresentationFormat>On-screen Show (4:3)</PresentationFormat>
  <Paragraphs>144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16.216 ECE Application Programming</vt:lpstr>
      <vt:lpstr>Lecture outline</vt:lpstr>
      <vt:lpstr>Doubly-linked lists</vt:lpstr>
      <vt:lpstr>Program 10 specifics</vt:lpstr>
      <vt:lpstr>Program 10 functions</vt:lpstr>
      <vt:lpstr>Program 10 functions (continued)</vt:lpstr>
      <vt:lpstr>Program 10 functions (continued)</vt:lpstr>
      <vt:lpstr>Office hours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1737</cp:revision>
  <dcterms:created xsi:type="dcterms:W3CDTF">2006-04-03T05:03:01Z</dcterms:created>
  <dcterms:modified xsi:type="dcterms:W3CDTF">2015-12-07T20:29:14Z</dcterms:modified>
</cp:coreProperties>
</file>