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523" r:id="rId4"/>
    <p:sldId id="524" r:id="rId5"/>
    <p:sldId id="527" r:id="rId6"/>
    <p:sldId id="528" r:id="rId7"/>
    <p:sldId id="529" r:id="rId8"/>
    <p:sldId id="530" r:id="rId9"/>
    <p:sldId id="531" r:id="rId10"/>
    <p:sldId id="532" r:id="rId11"/>
    <p:sldId id="533" r:id="rId12"/>
    <p:sldId id="534" r:id="rId13"/>
    <p:sldId id="535" r:id="rId14"/>
    <p:sldId id="536" r:id="rId15"/>
    <p:sldId id="537" r:id="rId16"/>
    <p:sldId id="379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6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Relationship Id="rId2" Type="http://schemas.openxmlformats.org/officeDocument/2006/relationships/slide" Target="slides/slide11.xml"/><Relationship Id="rId3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F3FF76-8710-FD44-AEBB-FB343DBF89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66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27BC88-159B-B344-8D70-891EB0AE53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18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44A286-B326-B348-9E46-F01D9FDA0F5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16DEE12-F55D-1B4A-BA68-7BCDC8DEA3E0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76F99E-9D53-0945-BE86-7B74EFD103A4}" type="datetime1">
              <a:rPr lang="en-US"/>
              <a:pPr/>
              <a:t>10/6/15</a:t>
            </a:fld>
            <a:endParaRPr lang="en-US"/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1</a:t>
            </a:r>
          </a:p>
        </p:txBody>
      </p:sp>
      <p:sp>
        <p:nvSpPr>
          <p:cNvPr id="2253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C32BBB3-FF07-E74B-BA0C-944FA0DBCB6C}" type="slidenum">
              <a:rPr lang="en-US"/>
              <a:pPr/>
              <a:t>4</a:t>
            </a:fld>
            <a:endParaRPr lang="en-US"/>
          </a:p>
        </p:txBody>
      </p:sp>
      <p:sp>
        <p:nvSpPr>
          <p:cNvPr id="2253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22534" name="Rectangle 3"/>
          <p:cNvSpPr>
            <a:spLocks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EAB6D54-49A8-9E4B-A67E-7E00F708F234}" type="datetime1">
              <a:rPr lang="en-US"/>
              <a:pPr/>
              <a:t>10/6/15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1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8A397B6-4D16-1245-9C25-9CB5B01C1065}" type="slidenum">
              <a:rPr lang="en-US"/>
              <a:pPr/>
              <a:t>11</a:t>
            </a:fld>
            <a:endParaRPr lang="en-US"/>
          </a:p>
        </p:txBody>
      </p:sp>
      <p:sp>
        <p:nvSpPr>
          <p:cNvPr id="2355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23558" name="Rectangle 3"/>
          <p:cNvSpPr>
            <a:spLocks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E65C9E6-647A-1D46-8CB2-1D4082973426}" type="datetime1">
              <a:rPr lang="en-US"/>
              <a:pPr/>
              <a:t>10/6/15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1F9DF14-DD3E-D749-B7AF-2B4536B256E7}" type="slidenum">
              <a:rPr lang="en-US"/>
              <a:pPr/>
              <a:t>13</a:t>
            </a:fld>
            <a:endParaRPr lang="en-US"/>
          </a:p>
        </p:txBody>
      </p:sp>
      <p:sp>
        <p:nvSpPr>
          <p:cNvPr id="2458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4582" name="Rectangle 3"/>
          <p:cNvSpPr>
            <a:spLocks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3FFB62-F461-B54C-8DCE-57EE1C0442AB}" type="datetime1">
              <a:rPr lang="en-US"/>
              <a:pPr/>
              <a:t>10/6/15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5A368-9A3C-1E41-BD6F-E7F6E81B97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8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759C2-2C17-A547-809A-0CB920592538}" type="datetime1">
              <a:rPr lang="en-US"/>
              <a:pPr/>
              <a:t>10/6/15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A89E9-DBAA-AA49-B0A1-4438C1C21E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68DD6-960A-1942-B559-6D71EEA256D5}" type="datetime1">
              <a:rPr lang="en-US"/>
              <a:pPr/>
              <a:t>10/6/15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1391D3-1B80-8947-BE36-2E71441D17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0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15FDE-5FF8-2442-B606-1013524123CF}" type="datetime1">
              <a:rPr lang="en-US"/>
              <a:pPr/>
              <a:t>10/6/15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FED65-773A-1541-8517-475C808D1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92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142D33-8204-2845-A583-7E82FF42391E}" type="datetime1">
              <a:rPr lang="en-US"/>
              <a:pPr/>
              <a:t>10/6/15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2AD33-801C-874F-BB90-2745253C70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8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D1736-9612-C94F-B52C-9DD3B1A7D409}" type="datetime1">
              <a:rPr lang="en-US"/>
              <a:pPr/>
              <a:t>10/6/15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4115F-D870-EF43-978C-3F58BEE435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7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8D06CB-0C15-E244-ACF3-54DD514E49EA}" type="datetime1">
              <a:rPr lang="en-US"/>
              <a:pPr/>
              <a:t>10/6/15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6FC00-3016-964B-A7C0-2856C202A6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56BB08-6217-CF44-88C2-4A61823B5A4D}" type="datetime1">
              <a:rPr lang="en-US"/>
              <a:pPr/>
              <a:t>10/6/15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652AC-E1BD-F941-93D7-8D0A0F86AD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8BDC6-3533-1440-BE39-9BDAF9401C47}" type="datetime1">
              <a:rPr lang="en-US"/>
              <a:pPr/>
              <a:t>10/6/15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FE117-B16F-6047-A1D1-6A53709417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12AB7-6467-6544-8828-8034418F076B}" type="datetime1">
              <a:rPr lang="en-US"/>
              <a:pPr/>
              <a:t>10/6/15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9F2B4-AE8E-074F-AF7B-B0E606ECA1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9398A-C912-DD4F-9ED5-09A67F21189C}" type="datetime1">
              <a:rPr lang="en-US"/>
              <a:pPr/>
              <a:t>10/6/15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D11E-A52D-444B-B070-3A2746E266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0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54E84-4585-324F-8C12-A6DAF894F347}" type="datetime1">
              <a:rPr lang="en-US"/>
              <a:pPr/>
              <a:t>10/6/15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5338C9-DADD-334E-9481-649A3F7C57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9ACE3-96E0-E145-8A5E-007CC3EB6CE7}" type="datetime1">
              <a:rPr lang="en-US"/>
              <a:pPr/>
              <a:t>10/6/15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E8F56C-7393-0945-8384-A257C49C5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7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E2A71B3-F21C-5E4F-9833-18F1A44AF426}" type="datetime1">
              <a:rPr lang="en-US"/>
              <a:pPr/>
              <a:t>10/6/15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CB1AC31-E6F6-6E46-9C7C-E3F36B4A4B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  <p:sldLayoutId id="2147484694" r:id="rId12"/>
    <p:sldLayoutId id="214748469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>
                <a:latin typeface="Garamond" charset="0"/>
              </a:rPr>
              <a:t>16.317</a:t>
            </a:r>
            <a:br>
              <a:rPr lang="en-US" sz="4600">
                <a:latin typeface="Garamond" charset="0"/>
              </a:rPr>
            </a:br>
            <a:r>
              <a:rPr lang="en-US" sz="460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2015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14: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Jump and loop 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Given the instructions below, what are the resulting register values </a:t>
            </a:r>
            <a:r>
              <a:rPr lang="en-US" dirty="0" smtClean="0">
                <a:ea typeface="+mn-ea"/>
                <a:cs typeface="+mn-cs"/>
              </a:rPr>
              <a:t>if, initially, AX = 0001H?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Instructions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	MOV	CX,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	JCXZ	END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	ADD	AX, AX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	DEC	CX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	JMP	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END: 	MOV	[10H], AX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E6E541-1DF0-8941-B753-116E8301B59A}" type="datetime1">
              <a:rPr lang="en-US" sz="1200">
                <a:latin typeface="Garamond" charset="0"/>
              </a:rPr>
              <a:pPr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10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EB33465-237A-9D49-ABC9-96DDD11CAD24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10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97B1CC1-D7D8-344E-A9B0-168614E489B1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6248400" cy="533400"/>
          </a:xfrm>
        </p:spPr>
        <p:txBody>
          <a:bodyPr/>
          <a:lstStyle/>
          <a:p>
            <a:r>
              <a:rPr lang="en-US" sz="3200">
                <a:latin typeface="Garamond" charset="0"/>
              </a:rPr>
              <a:t>Block Move Program</a:t>
            </a:r>
          </a:p>
        </p:txBody>
      </p:sp>
      <p:pic>
        <p:nvPicPr>
          <p:cNvPr id="13317" name="Picture 7" descr="~AUT0022"/>
          <p:cNvPicPr>
            <a:picLocks noChangeAspect="1" noChangeArrowheads="1"/>
          </p:cNvPicPr>
          <p:nvPr>
            <p:ph type="body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14400"/>
            <a:ext cx="2805113" cy="5943600"/>
          </a:xfrm>
          <a:noFill/>
        </p:spPr>
      </p:pic>
      <p:pic>
        <p:nvPicPr>
          <p:cNvPr id="13318" name="Picture 8" descr="~AUT0023"/>
          <p:cNvPicPr>
            <a:picLocks noChangeAspect="1" noChangeArrowheads="1"/>
          </p:cNvPicPr>
          <p:nvPr>
            <p:ph type="body"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4163" y="2171700"/>
            <a:ext cx="4422775" cy="2559050"/>
          </a:xfrm>
          <a:noFill/>
        </p:spPr>
      </p:pic>
      <p:sp>
        <p:nvSpPr>
          <p:cNvPr id="1331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0C6BAB5-D3F9-334B-ADE1-81F0497250D2}" type="datetime1">
              <a:rPr lang="en-US" sz="1200">
                <a:latin typeface="Garamond" charset="0"/>
              </a:rPr>
              <a:pPr/>
              <a:t>10/6/15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instructions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operations in basic loops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Conditional jump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Decrement loop counter (CX)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Loop instructions combine all into one 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All decrement CX by 1, then check if CX ==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&lt;target&gt; must be short-label (8-bit immediate)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 &lt;target&gt;</a:t>
            </a:r>
            <a:r>
              <a:rPr lang="en-US" dirty="0" smtClean="0"/>
              <a:t>: Return to &lt;target&gt; if </a:t>
            </a:r>
            <a:r>
              <a:rPr lang="en-US" dirty="0" smtClean="0">
                <a:solidFill>
                  <a:srgbClr val="FF0000"/>
                </a:solidFill>
              </a:rPr>
              <a:t>CX !=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LOOPE/LOOPZ &lt;target&gt;</a:t>
            </a:r>
            <a:r>
              <a:rPr lang="en-US" dirty="0" smtClean="0"/>
              <a:t>: Return to &lt;target&gt; if    </a:t>
            </a:r>
            <a:r>
              <a:rPr lang="en-US" dirty="0" smtClean="0">
                <a:solidFill>
                  <a:srgbClr val="FF0000"/>
                </a:solidFill>
              </a:rPr>
              <a:t>(CX != 0) &amp;&amp; (ZF ==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LOOPNE/LOOPNZ &lt;target&gt;</a:t>
            </a:r>
            <a:r>
              <a:rPr lang="en-US" dirty="0" smtClean="0"/>
              <a:t>: Return to &lt;target&gt; if </a:t>
            </a:r>
            <a:r>
              <a:rPr lang="en-US" dirty="0" smtClean="0">
                <a:solidFill>
                  <a:srgbClr val="FF0000"/>
                </a:solidFill>
              </a:rPr>
              <a:t>(CX != 0) &amp;&amp; (ZF != 1)</a:t>
            </a:r>
          </a:p>
        </p:txBody>
      </p:sp>
      <p:sp>
        <p:nvSpPr>
          <p:cNvPr id="1434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6B00DE2-7815-C24F-A035-FCBE2D567C15}" type="datetime1">
              <a:rPr lang="en-US" sz="1200">
                <a:latin typeface="Garamond" charset="0"/>
              </a:rPr>
              <a:pPr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10</a:t>
            </a:r>
          </a:p>
        </p:txBody>
      </p:sp>
      <p:sp>
        <p:nvSpPr>
          <p:cNvPr id="143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284C89-DA81-4C42-8F74-4CA878B9F642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Program Structure</a:t>
            </a:r>
          </a:p>
        </p:txBody>
      </p:sp>
      <p:pic>
        <p:nvPicPr>
          <p:cNvPr id="15363" name="Picture 2054" descr="~AUT005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25" y="1752600"/>
            <a:ext cx="5335588" cy="4389438"/>
          </a:xfrm>
        </p:spPr>
      </p:pic>
      <p:sp>
        <p:nvSpPr>
          <p:cNvPr id="15364" name="Rectangle 2051"/>
          <p:cNvSpPr>
            <a:spLocks noGrp="1" noChangeArrowheads="1"/>
          </p:cNvSpPr>
          <p:nvPr>
            <p:ph sz="half" idx="2"/>
          </p:nvPr>
        </p:nvSpPr>
        <p:spPr>
          <a:xfrm>
            <a:off x="5334000" y="1676400"/>
            <a:ext cx="3621088" cy="4456113"/>
          </a:xfrm>
        </p:spPr>
        <p:txBody>
          <a:bodyPr/>
          <a:lstStyle/>
          <a:p>
            <a:r>
              <a:rPr lang="en-US">
                <a:latin typeface="Arial" charset="0"/>
              </a:rPr>
              <a:t>Structure of a loop</a:t>
            </a:r>
          </a:p>
          <a:p>
            <a:pPr lvl="1"/>
            <a:r>
              <a:rPr lang="en-US">
                <a:latin typeface="Arial" charset="0"/>
              </a:rPr>
              <a:t>CX = initial count</a:t>
            </a:r>
          </a:p>
          <a:p>
            <a:pPr lvl="1"/>
            <a:r>
              <a:rPr lang="en-US">
                <a:latin typeface="Arial" charset="0"/>
              </a:rPr>
              <a:t>Loop body: code to be repeated</a:t>
            </a:r>
          </a:p>
          <a:p>
            <a:pPr lvl="1"/>
            <a:r>
              <a:rPr lang="en-US">
                <a:latin typeface="Arial" charset="0"/>
              </a:rPr>
              <a:t>Loop instruction– determines if loop is complete or if the body is to repeat  </a:t>
            </a:r>
          </a:p>
          <a:p>
            <a:r>
              <a:rPr lang="en-US">
                <a:latin typeface="Arial" charset="0"/>
              </a:rPr>
              <a:t>Example: block move</a:t>
            </a:r>
          </a:p>
        </p:txBody>
      </p:sp>
      <p:sp>
        <p:nvSpPr>
          <p:cNvPr id="1536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A46E534-D6C2-7D45-B622-8ED45D550286}" type="datetime1">
              <a:rPr lang="en-US" sz="1200">
                <a:latin typeface="Garamond" charset="0"/>
              </a:rPr>
              <a:pPr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10</a:t>
            </a:r>
          </a:p>
        </p:txBody>
      </p:sp>
      <p:sp>
        <p:nvSpPr>
          <p:cNvPr id="153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A7AEBC-028B-6045-B7D5-9B9D692CF9C8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example 1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the post-tested loop seen earlier using a loop instruction: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</a:t>
            </a:r>
            <a:r>
              <a:rPr lang="en-US" dirty="0"/>
              <a:t>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DEC	CL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JNZ	L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Solution: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LOOP	L</a:t>
            </a:r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52C363-AFEA-8747-BCB8-53361D2E1537}" type="datetime1">
              <a:rPr lang="en-US" sz="1200">
                <a:latin typeface="Garamond" charset="0"/>
              </a:rPr>
              <a:pPr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10</a:t>
            </a:r>
          </a:p>
        </p:txBody>
      </p:sp>
      <p:sp>
        <p:nvSpPr>
          <p:cNvPr id="163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7280EC-BDDA-D949-ADD8-CA6FCC16C7D1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example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Describe the operation of the following program (Example 6.15-6.16).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is the final value of ESI if the 15 bytes between 0A001 and 0A00F have the following values?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00 01 02 03 04 05 06 07 08 09 0A 0B 0C 0D 0E</a:t>
            </a: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DL, 05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EAX, 0000A000h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ESI, 00000000h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CX, 000F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AGAIN:INC 	SI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CMP	[EAX + ESI], DL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LOOPNE AGAIN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4A3B03-BB09-C942-89AF-E41CEA8428B1}" type="datetime1">
              <a:rPr lang="en-US" sz="1200">
                <a:latin typeface="Garamond" charset="0"/>
              </a:rPr>
              <a:pPr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10</a:t>
            </a:r>
          </a:p>
        </p:txBody>
      </p:sp>
      <p:sp>
        <p:nvSpPr>
          <p:cNvPr id="174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83F5495-400F-5B44-A006-76BE30948F61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Subroutines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HW 3 to be posted; due </a:t>
            </a:r>
            <a:r>
              <a:rPr lang="en-US">
                <a:latin typeface="Arial" charset="0"/>
              </a:rPr>
              <a:t>date </a:t>
            </a:r>
            <a:r>
              <a:rPr lang="en-US" smtClean="0">
                <a:latin typeface="Arial" charset="0"/>
              </a:rPr>
              <a:t>TBD</a:t>
            </a:r>
            <a:endParaRPr lang="en-US" dirty="0">
              <a:latin typeface="Arial" charset="0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A0E6BE-CF72-194A-92E0-3D2C2F264A11}" type="datetime1">
              <a:rPr lang="en-US" sz="1200">
                <a:latin typeface="Garamond" charset="0"/>
              </a:rPr>
              <a:pPr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DE537C-A4AE-AF40-AD2D-3BFED42AB57A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3 to be posted; due date TBD</a:t>
            </a:r>
          </a:p>
          <a:p>
            <a:r>
              <a:rPr lang="en-US" dirty="0" smtClean="0">
                <a:latin typeface="Arial" charset="0"/>
              </a:rPr>
              <a:t>Today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Jump instructions</a:t>
            </a:r>
          </a:p>
          <a:p>
            <a:pPr lvl="1"/>
            <a:r>
              <a:rPr lang="en-US" dirty="0">
                <a:latin typeface="Arial" charset="0"/>
              </a:rPr>
              <a:t>Loop instructions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C0D475CA-5529-D446-8D6F-404A081610EE}" type="datetime1">
              <a:rPr lang="en-US" sz="1200"/>
              <a:pPr eaLnBrk="0" hangingPunct="0"/>
              <a:t>10/6/15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9097B477-1F14-FA4C-B423-5CD97E05D786}" type="slidenum">
              <a:rPr lang="en-US" sz="1200"/>
              <a:pPr eaLnBrk="0" hangingPunct="0"/>
              <a:t>2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Jump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Used to change flow of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Next instruction specified by operand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Two general types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Unconditional: </a:t>
            </a:r>
            <a:r>
              <a:rPr lang="en-US" dirty="0" smtClean="0">
                <a:solidFill>
                  <a:srgbClr val="0000CC"/>
                </a:solidFill>
              </a:rPr>
              <a:t>JMP &lt;target&gt;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Always goes to address indicated by </a:t>
            </a:r>
            <a:r>
              <a:rPr lang="en-US" dirty="0" smtClean="0">
                <a:solidFill>
                  <a:srgbClr val="0000CC"/>
                </a:solidFill>
              </a:rPr>
              <a:t>&lt;target&gt;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Conditional: </a:t>
            </a:r>
            <a:r>
              <a:rPr lang="en-US" dirty="0" err="1" smtClean="0">
                <a:solidFill>
                  <a:srgbClr val="0000CC"/>
                </a:solidFill>
              </a:rPr>
              <a:t>J</a:t>
            </a:r>
            <a:r>
              <a:rPr lang="en-US" i="1" dirty="0" err="1" smtClean="0">
                <a:solidFill>
                  <a:srgbClr val="0000CC"/>
                </a:solidFill>
              </a:rPr>
              <a:t>cc</a:t>
            </a:r>
            <a:r>
              <a:rPr lang="en-US" dirty="0" smtClean="0">
                <a:solidFill>
                  <a:srgbClr val="0000CC"/>
                </a:solidFill>
              </a:rPr>
              <a:t> &lt;target&gt;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Jump only occurs if condition true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i="1" dirty="0" smtClean="0"/>
              <a:t>cc</a:t>
            </a:r>
            <a:r>
              <a:rPr lang="en-US" dirty="0" smtClean="0"/>
              <a:t> replaced by valid condition code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/>
              <a:t>Most codes discussed in previous lecture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/>
              <a:t>Additional codes: CXZ/ECXZ</a:t>
            </a:r>
          </a:p>
          <a:p>
            <a:pPr marL="1371600" lvl="3" indent="0"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 CX/ECX register is zero</a:t>
            </a:r>
            <a:endParaRPr lang="en-US" dirty="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403DF41-7308-5E49-A610-8425ADF306FF}" type="datetime1">
              <a:rPr lang="en-US" sz="1200">
                <a:latin typeface="Garamond" charset="0"/>
              </a:rPr>
              <a:pPr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10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9DCFDB-2451-414A-A4B9-7EC35C75D85D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Jump Instructions</a:t>
            </a:r>
          </a:p>
        </p:txBody>
      </p:sp>
      <p:pic>
        <p:nvPicPr>
          <p:cNvPr id="6147" name="Picture 6" descr="~AUT00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3" t="169" b="55701"/>
          <a:stretch>
            <a:fillRect/>
          </a:stretch>
        </p:blipFill>
        <p:spPr>
          <a:xfrm>
            <a:off x="228600" y="1981200"/>
            <a:ext cx="4256088" cy="3475038"/>
          </a:xfrm>
        </p:spPr>
      </p:pic>
      <p:sp>
        <p:nvSpPr>
          <p:cNvPr id="61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F1C429-B5AC-A949-B893-88CDA686E1B9}" type="datetime1">
              <a:rPr lang="en-US" sz="1200">
                <a:latin typeface="Garamond" charset="0"/>
              </a:rPr>
              <a:pPr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10</a:t>
            </a:r>
          </a:p>
        </p:txBody>
      </p:sp>
      <p:sp>
        <p:nvSpPr>
          <p:cNvPr id="61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A7FA67-B868-8140-A213-B7568A9217B1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  <p:pic>
        <p:nvPicPr>
          <p:cNvPr id="8199" name="Picture 6" descr="~AUT00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91"/>
          <a:stretch>
            <a:fillRect/>
          </a:stretch>
        </p:blipFill>
        <p:spPr bwMode="auto">
          <a:xfrm>
            <a:off x="4341813" y="1889125"/>
            <a:ext cx="4802187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Given the instructions below, what are the resulting register values if: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AX = 0010H, BX = 0010H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AX = 1234H, BX = 4321H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Instructions</a:t>
            </a:r>
            <a:endParaRPr lang="en-US" dirty="0">
              <a:ea typeface="+mn-ea"/>
              <a:cs typeface="+mn-cs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CMP	AX, BX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JE	 	L1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ADD	AX, 1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JMP	L2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L1: SUB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L2: MOV	[100H], AX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F2850E-2AA9-5C48-811A-E82103D17862}" type="datetime1">
              <a:rPr lang="en-US" sz="1200">
                <a:latin typeface="Garamond" charset="0"/>
              </a:rPr>
              <a:pPr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10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349C445-F8E2-A248-9D1C-4ECD01856EA7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First case: AX = BX = 0010H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CMP	AX, BX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Shows AX == BX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JE	 	L1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Cond. true—jump to L1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ADD	AX, 1		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JMP	L2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L1: SUB	AX, 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AX = AX – 1 = 000F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L2: MOV	[100H], AX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Store 000F at DS:100H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E3A254-DFB0-E247-97D2-28F176B241E7}" type="datetime1">
              <a:rPr lang="en-US" sz="1200">
                <a:latin typeface="Garamond" charset="0"/>
              </a:rPr>
              <a:pPr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10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A7161A9-A55B-674B-BCCB-E702DB874A32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Second case: AX = 1234H, BX = 4321H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CMP	AX, BX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Shows AX &lt; BX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JE	 	L1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Cond. false—no jump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ADD	AX, 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AX = AX + 1 = 1235H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JMP	L2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L1: SUB	AX, 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AX = AX – 1 = 000F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L2: MOV	[100H], AX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Store 000F at DS:100H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5FCB49F-65F0-8E44-B0AD-796BE08E99A3}" type="datetime1">
              <a:rPr lang="en-US" sz="1200">
                <a:latin typeface="Garamond" charset="0"/>
              </a:rPr>
              <a:pPr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10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10031F-FC44-7742-AA0D-9280FDD96CAC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High-level program structure: if/else statement</a:t>
            </a:r>
          </a:p>
          <a:p>
            <a:pPr lvl="1"/>
            <a:r>
              <a:rPr lang="en-US">
                <a:latin typeface="Arial" charset="0"/>
              </a:rPr>
              <a:t>If part: compare + jump (if (AX == BX))</a:t>
            </a:r>
          </a:p>
          <a:p>
            <a:pPr lvl="1"/>
            <a:r>
              <a:rPr lang="en-US">
                <a:latin typeface="Arial" charset="0"/>
              </a:rPr>
              <a:t>Else part: what follows if condition false</a:t>
            </a:r>
          </a:p>
          <a:p>
            <a:pPr lvl="1"/>
            <a:r>
              <a:rPr lang="en-US">
                <a:latin typeface="Arial" charset="0"/>
              </a:rPr>
              <a:t>Unconditional jump used to skip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if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part</a:t>
            </a:r>
          </a:p>
          <a:p>
            <a:pPr lvl="1"/>
            <a:r>
              <a:rPr lang="en-US">
                <a:latin typeface="Arial" charset="0"/>
              </a:rPr>
              <a:t>Both parts have same exit (L2)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1FF013-1097-2643-92D9-06E29FD73B1D}" type="datetime1">
              <a:rPr lang="en-US" sz="1200">
                <a:latin typeface="Garamond" charset="0"/>
              </a:rPr>
              <a:pPr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10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EE26BF-B404-3A46-A004-62E175597397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Given the instructions below, what are the resulting register values </a:t>
            </a:r>
            <a:r>
              <a:rPr lang="en-US" dirty="0" smtClean="0">
                <a:ea typeface="+mn-ea"/>
                <a:cs typeface="+mn-cs"/>
              </a:rPr>
              <a:t>if, initially, AX = 0001H?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Instructions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DEC	CL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JNZ	L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A76EBA-5474-AE4E-82BE-4B2CCDFABAA9}" type="datetime1">
              <a:rPr lang="en-US" sz="1200">
                <a:latin typeface="Garamond" charset="0"/>
              </a:rPr>
              <a:pPr/>
              <a:t>10/6/15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10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91C5D7-48CA-3241-BFD5-6BBD18FF61EC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9399</TotalTime>
  <Words>687</Words>
  <Application>Microsoft Macintosh PowerPoint</Application>
  <PresentationFormat>On-screen Show (4:3)</PresentationFormat>
  <Paragraphs>179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ＭＳ Ｐゴシック</vt:lpstr>
      <vt:lpstr>Garamond</vt:lpstr>
      <vt:lpstr>Wingdings</vt:lpstr>
      <vt:lpstr>Times New Roman</vt:lpstr>
      <vt:lpstr>Edge</vt:lpstr>
      <vt:lpstr>16.317 Microprocessor Systems Design I</vt:lpstr>
      <vt:lpstr>Lecture outline</vt:lpstr>
      <vt:lpstr>Jump instructions</vt:lpstr>
      <vt:lpstr>Jump Instructions</vt:lpstr>
      <vt:lpstr>Example: program structure 1</vt:lpstr>
      <vt:lpstr>Example solution</vt:lpstr>
      <vt:lpstr>Example solution (cont.)</vt:lpstr>
      <vt:lpstr>Example solution (cont.)</vt:lpstr>
      <vt:lpstr>Example: program structure 2</vt:lpstr>
      <vt:lpstr>Example: program structure 3</vt:lpstr>
      <vt:lpstr>Block Move Program</vt:lpstr>
      <vt:lpstr>Loop instructions</vt:lpstr>
      <vt:lpstr>Loop Program Structure</vt:lpstr>
      <vt:lpstr>Loop example 1</vt:lpstr>
      <vt:lpstr>Loop example 2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1673</cp:revision>
  <dcterms:created xsi:type="dcterms:W3CDTF">2006-04-03T05:03:01Z</dcterms:created>
  <dcterms:modified xsi:type="dcterms:W3CDTF">2015-10-06T14:29:38Z</dcterms:modified>
</cp:coreProperties>
</file>