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79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8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755A3D-EF6E-D848-A00B-44F2717C1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8D5B2F-1282-494E-ACC9-E3BE5CE0A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21740B-2388-9843-B44B-0F0D5BB384B4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21789-792E-EB4E-8BE7-301E83D31FE3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C207D-5588-3E49-ADFC-C890A05BCBC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876FCC-CA28-A643-BA06-52DD4FB1637F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8BDD08-73CE-BF4C-8A71-25EC66D37430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F15C21-3FF9-D643-896D-ED9D4319AC9F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97E1D7-A306-974C-A998-3575CD1354B1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36AF7F-60C8-D349-873A-D68EF79EB869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8A1D1E-F180-8241-9CAD-C3F511FDE28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23ADDA-AE31-B04C-9EA8-C7C0635A62CC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886C3C-FF6B-F44F-889B-B0C744B7C95C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B821C-B3E3-F645-93BB-BA974FB63B03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8BA8-5DD6-E547-8D21-3DE0EA89E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F533-8DB7-D048-B85F-B482F2D9DD87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B249E-D9CE-F64A-9458-80C6E18D2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A0F41-89E5-D342-8B7C-C996FAD1753E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F3B3C-CD4F-B742-B043-FC4CDBF60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80148-D370-1B44-851C-3326D44830F0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729E-80DA-6C4E-8465-FBDEBBF0E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BF29B-11E9-BC45-888A-8F38D0CB4714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CFCC7-3BD9-C248-AD76-AAEDDEDD5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0CCE97-568B-0748-8BD7-7F1A5EB996CE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C08EC7-478C-8540-AB15-A4FDFF191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2238B-A08B-644E-9E32-FD0E1D85DB65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655A-2899-6F49-AF0D-19326859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239C5-E53C-3D4F-8135-B2D3D0F77C14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F3D25-31EC-D745-A9CB-F9ACC661C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BA18E-6CCA-614F-883C-BBBB7F6A55BD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07141-48BB-9B45-A71A-DF7384BDC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0E43D-2FBF-B64A-8387-50AFAFD53BA4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F8F9-F887-3F4B-BA62-2DF38D5C0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9BE9E-9041-3C4F-9E6E-2F7DCFE679B4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308D0-F108-314D-A33F-832AA17B0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6F33A-40CF-6C4E-B7F4-8A3460191771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B21E2-80BB-7A40-815B-5B1D86F61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87CA-F69B-A64B-8FD7-49F8E60B73AD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B8AD5-E7A0-4C44-A02E-425F42FF7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93E3-0247-D047-8661-D18812C70249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39E9-1F4C-B549-A3E3-BF4B63483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E76B1-CD3E-964C-A000-9A746917D87A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80BAC-2803-9D49-BC3F-8652E4B5C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020C692-BB28-2A46-BC92-11971FBFB0DC}" type="datetime1">
              <a:rPr lang="en-US"/>
              <a:pPr/>
              <a:t>9/7/15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EDBA0B-E24A-1B45-A2DF-2E48816609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1" r:id="rId14"/>
    <p:sldLayoutId id="2147484492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Fall </a:t>
            </a:r>
            <a:r>
              <a:rPr lang="en-US" smtClean="0">
                <a:latin typeface="Arial" charset="0"/>
              </a:rPr>
              <a:t>2015</a:t>
            </a:r>
            <a:endParaRPr lang="en-US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storage and addressing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Also seen in high-level languages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Think about C types: </a:t>
            </a:r>
            <a:r>
              <a:rPr lang="en-US" sz="2200">
                <a:latin typeface="Courier New" charset="0"/>
                <a:cs typeface="Courier New" charset="0"/>
              </a:rPr>
              <a:t>int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double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char</a:t>
            </a:r>
            <a:r>
              <a:rPr lang="en-US" sz="2200">
                <a:latin typeface="Arial" charset="0"/>
              </a:rPr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What does a data type specify?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is each piece of data?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interpret the bits representing those data?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Data sizes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Smallest addressable unit: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byte</a:t>
            </a:r>
            <a:r>
              <a:rPr lang="en-US" sz="2200">
                <a:latin typeface="Arial" charset="0"/>
              </a:rPr>
              <a:t> (8 bits)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Can also deal with multi-byte data: 16, 32, 64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Often deal with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words</a:t>
            </a:r>
            <a:r>
              <a:rPr lang="en-US" sz="2200">
                <a:latin typeface="Arial" charset="0"/>
              </a:rPr>
              <a:t> of data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Word size processor-dependent (16 bits on x86, 32 bits on MIPS)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Can have double words, quad words, half words …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Interpreting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Numbers: Integers, floating-point; signed vs. unsigned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treat as characters, other special formats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478DE-3258-DE4D-A16F-76B03839302E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C220E-230B-8045-BC8B-BE050D6F4B5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Unsigned Integers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3B73EE-0AFD-CA44-9C54-0F1E04114F08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425087-222A-6947-85B1-96870CE255F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828800" y="4267200"/>
            <a:ext cx="533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pitchFamily="2" charset="2"/>
              <a:buChar char="§"/>
              <a:defRPr/>
            </a:pPr>
            <a:r>
              <a:rPr kumimoji="1" lang="en-US" sz="2200" b="1" dirty="0">
                <a:ea typeface="+mn-ea"/>
              </a:rPr>
              <a:t> </a:t>
            </a:r>
            <a:r>
              <a:rPr kumimoji="1" lang="en-US" sz="2200" dirty="0">
                <a:ea typeface="+mn-ea"/>
              </a:rPr>
              <a:t> Types:</a:t>
            </a:r>
          </a:p>
          <a:p>
            <a:pPr eaLnBrk="0" hangingPunct="0">
              <a:defRPr/>
            </a:pPr>
            <a:r>
              <a:rPr kumimoji="1" lang="en-US" sz="2200" b="1" dirty="0">
                <a:ea typeface="+mn-ea"/>
              </a:rPr>
              <a:t>	Sizes	Range</a:t>
            </a:r>
            <a:endParaRPr kumimoji="1" lang="en-US" sz="22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8-bit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255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16-bit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65,535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32-bit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4,294,967,295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</a:p>
        </p:txBody>
      </p:sp>
      <p:pic>
        <p:nvPicPr>
          <p:cNvPr id="15367" name="Picture 5" descr="FG01_014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>
            <a:fillRect/>
          </a:stretch>
        </p:blipFill>
        <p:spPr bwMode="auto">
          <a:xfrm>
            <a:off x="2328863" y="990600"/>
            <a:ext cx="4452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5" descr="FG01_015_01350264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7"/>
          <a:stretch>
            <a:fillRect/>
          </a:stretch>
        </p:blipFill>
        <p:spPr bwMode="auto">
          <a:xfrm>
            <a:off x="1828800" y="1905000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9" name="Picture 5" descr="FG01_016_01350264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4"/>
          <a:stretch>
            <a:fillRect/>
          </a:stretch>
        </p:blipFill>
        <p:spPr bwMode="auto">
          <a:xfrm>
            <a:off x="842963" y="3001963"/>
            <a:ext cx="68437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Signed Integers  </a:t>
            </a:r>
          </a:p>
        </p:txBody>
      </p:sp>
      <p:pic>
        <p:nvPicPr>
          <p:cNvPr id="17411" name="Picture 6" descr="~AUT001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>
            <a:fillRect/>
          </a:stretch>
        </p:blipFill>
        <p:spPr>
          <a:xfrm>
            <a:off x="92075" y="914400"/>
            <a:ext cx="9051925" cy="2636838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C87C-883F-E04C-B225-6408265892CA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96E765-C0AF-6048-9EF6-E183D28CCE5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990600" y="3352800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MSB is sign bit ( 0/1 -&gt; +/-) 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Remaining bits represent value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Negative numbers expressed in 2</a:t>
            </a:r>
            <a:r>
              <a:rPr kumimoji="1" lang="ja-JP" altLang="en-US" sz="2200"/>
              <a:t>’</a:t>
            </a:r>
            <a:r>
              <a:rPr kumimoji="1" lang="en-US" sz="2200"/>
              <a:t>s complement notation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Types:</a:t>
            </a:r>
          </a:p>
          <a:p>
            <a:pPr marL="342900" indent="-342900" eaLnBrk="0" hangingPunct="0"/>
            <a:r>
              <a:rPr kumimoji="1" lang="en-US" sz="2200"/>
              <a:t>	</a:t>
            </a:r>
            <a:r>
              <a:rPr kumimoji="1" lang="en-US" sz="2200" b="1"/>
              <a:t>Sizes	Range</a:t>
            </a:r>
          </a:p>
          <a:p>
            <a:pPr marL="342900" indent="-342900" eaLnBrk="0" hangingPunct="0"/>
            <a:r>
              <a:rPr kumimoji="1" lang="en-US" sz="2200"/>
              <a:t>	8-bit	-128 </a:t>
            </a:r>
            <a:r>
              <a:rPr kumimoji="1" lang="en-US" sz="2200">
                <a:sym typeface="Symbol" charset="0"/>
              </a:rPr>
              <a:t> +127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16-bit	-32,768 </a:t>
            </a:r>
            <a:r>
              <a:rPr kumimoji="1" lang="en-US" sz="2200">
                <a:sym typeface="Symbol" charset="0"/>
              </a:rPr>
              <a:t> +32,767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32-bit	-2,147,483,648 </a:t>
            </a:r>
            <a:r>
              <a:rPr kumimoji="1" lang="en-US" sz="2200">
                <a:sym typeface="Symbol" charset="0"/>
              </a:rPr>
              <a:t> +</a:t>
            </a:r>
            <a:r>
              <a:rPr kumimoji="1" lang="en-US" sz="2200"/>
              <a:t>2,147,483,647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Examples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the 8-bit value: 1001 1111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Calculate the decimal value of this integer as</a:t>
            </a:r>
          </a:p>
          <a:p>
            <a:pPr lvl="1"/>
            <a:r>
              <a:rPr lang="en-US">
                <a:latin typeface="Arial" charset="0"/>
              </a:rPr>
              <a:t>An unsigned integer</a:t>
            </a:r>
          </a:p>
          <a:p>
            <a:pPr lvl="1"/>
            <a:r>
              <a:rPr lang="en-US">
                <a:latin typeface="Arial" charset="0"/>
              </a:rPr>
              <a:t>A signed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605F5-6D71-7A43-A21D-B24C977EA3D4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70BC97-01B7-0240-A9CA-350B3A5A40D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Given the 8-bit value: 1001 1111</a:t>
            </a:r>
            <a:r>
              <a:rPr lang="en-US" sz="2800" baseline="-25000">
                <a:latin typeface="Arial" charset="0"/>
              </a:rPr>
              <a:t>2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Calculate the decimal value of this integer as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= 128 + 16 + 8 + 4 + 2 + 1 =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159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2000">
                <a:solidFill>
                  <a:srgbClr val="FF0000"/>
                </a:solidFill>
                <a:latin typeface="Arial" charset="0"/>
              </a:rPr>
            </a:b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 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MSB = 1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negative value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To get magnitude, take 2</a:t>
            </a:r>
            <a:r>
              <a:rPr lang="ja-JP" alt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s complement: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		0110 0001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sym typeface="Wingdings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		= 64 + 32 + 1 = 97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Result = </a:t>
            </a:r>
            <a:r>
              <a:rPr lang="en-US" sz="2000" b="1">
                <a:solidFill>
                  <a:srgbClr val="FF0000"/>
                </a:solidFill>
                <a:latin typeface="Arial" charset="0"/>
                <a:sym typeface="Wingdings" charset="0"/>
              </a:rPr>
              <a:t>-97</a:t>
            </a: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FCBEA6-11AE-4347-B1B1-B6CA13CB6906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ECC58-C223-7540-BB59-37F10ED243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28600"/>
            <a:ext cx="7793037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BCD Numbers  </a:t>
            </a:r>
          </a:p>
        </p:txBody>
      </p:sp>
      <p:pic>
        <p:nvPicPr>
          <p:cNvPr id="20483" name="Picture 6" descr="~AUT002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87425"/>
            <a:ext cx="2220913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3B3FEA-7B44-3348-8D13-E83A0A8D5A0A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C697A-127B-AA4D-BC67-00938E38927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819400" y="1279525"/>
            <a:ext cx="5943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Direct coding of numbers as binary coded decimal (BCD) numbers supported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Unpacked BCD [Fig.2.10(b)]</a:t>
            </a:r>
            <a:endParaRPr kumimoji="1" lang="en-US" sz="2000" b="1"/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 b="1"/>
              <a:t>  </a:t>
            </a:r>
            <a:r>
              <a:rPr kumimoji="1" lang="en-US" sz="2000"/>
              <a:t>Lower four bits contain a digit of a BCD number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Upper four bits filled with zeros (zero filled)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Packed BCD [Fig. 2.10(c)]  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Lower significant BCD digit held in lower 4 bits of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More significant BCD digit held in upper 4 bits of byte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Packed BCD byte at address 01000H is 10010001</a:t>
            </a:r>
            <a:r>
              <a:rPr kumimoji="1" lang="en-US" sz="2000" baseline="-25000"/>
              <a:t>2</a:t>
            </a:r>
            <a:r>
              <a:rPr kumimoji="1" lang="en-US" sz="2000"/>
              <a:t>, what is the decimal number?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Organizing as BCD digits gives,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1001</a:t>
            </a:r>
            <a:r>
              <a:rPr kumimoji="1" lang="en-US" sz="2000" baseline="-25000"/>
              <a:t>BCD</a:t>
            </a:r>
            <a:r>
              <a:rPr kumimoji="1" lang="en-US" sz="2000"/>
              <a:t> 0001</a:t>
            </a:r>
            <a:r>
              <a:rPr kumimoji="1" lang="en-US" sz="2000" baseline="-25000"/>
              <a:t>BCD</a:t>
            </a:r>
            <a:r>
              <a:rPr kumimoji="1" lang="en-US" sz="2000"/>
              <a:t> = 91</a:t>
            </a:r>
            <a:r>
              <a:rPr kumimoji="1" lang="en-US" sz="2000" baseline="-25000"/>
              <a:t>10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ASCII Data  </a:t>
            </a:r>
          </a:p>
        </p:txBody>
      </p:sp>
      <p:pic>
        <p:nvPicPr>
          <p:cNvPr id="21507" name="Picture 6" descr="~AUT0019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3856038" cy="49561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F7852-99F9-6E4E-B4DE-432D17B0C418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F7A722-C5AC-4A45-981C-9A4177F0F7C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886200" y="974725"/>
            <a:ext cx="48768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American Code for Information Interchange (ASCII) code   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ASCII information storage in memory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Coded one character per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>
                <a:solidFill>
                  <a:srgbClr val="FF3300"/>
                </a:solidFill>
              </a:rPr>
              <a:t>  </a:t>
            </a:r>
            <a:r>
              <a:rPr kumimoji="1" lang="en-US" sz="2000"/>
              <a:t>7 LS-bits = b</a:t>
            </a:r>
            <a:r>
              <a:rPr kumimoji="1" lang="en-US" sz="2000" baseline="-25000"/>
              <a:t>7</a:t>
            </a:r>
            <a:r>
              <a:rPr kumimoji="1" lang="en-US" sz="2000"/>
              <a:t>b</a:t>
            </a:r>
            <a:r>
              <a:rPr kumimoji="1" lang="en-US" sz="2000" baseline="-25000"/>
              <a:t>6</a:t>
            </a:r>
            <a:r>
              <a:rPr kumimoji="1" lang="en-US" sz="2000"/>
              <a:t>b</a:t>
            </a:r>
            <a:r>
              <a:rPr kumimoji="1" lang="en-US" sz="2000" baseline="-25000"/>
              <a:t>5</a:t>
            </a:r>
            <a:r>
              <a:rPr kumimoji="1" lang="en-US" sz="2000"/>
              <a:t>b</a:t>
            </a:r>
            <a:r>
              <a:rPr kumimoji="1" lang="en-US" sz="2000" baseline="-25000"/>
              <a:t>4</a:t>
            </a:r>
            <a:r>
              <a:rPr kumimoji="1" lang="en-US" sz="2000"/>
              <a:t>b</a:t>
            </a:r>
            <a:r>
              <a:rPr kumimoji="1" lang="en-US" sz="2000" baseline="-25000"/>
              <a:t>3</a:t>
            </a:r>
            <a:r>
              <a:rPr kumimoji="1" lang="en-US" sz="2000"/>
              <a:t>b</a:t>
            </a:r>
            <a:r>
              <a:rPr kumimoji="1" lang="en-US" sz="2000" baseline="-25000"/>
              <a:t>2</a:t>
            </a:r>
            <a:r>
              <a:rPr kumimoji="1" lang="en-US" sz="2000"/>
              <a:t>b</a:t>
            </a:r>
            <a:r>
              <a:rPr kumimoji="1" lang="en-US" sz="2000" baseline="-25000"/>
              <a:t>1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MS-bit filled with 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Addresses 01100H-01104H contain ASCII coded data 01000001, 01010011, 01000011, 01001001, and 01001001, respectively. What does the data stand for?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0 100 0001</a:t>
            </a:r>
            <a:r>
              <a:rPr kumimoji="1" lang="en-US" sz="2000" baseline="-25000"/>
              <a:t>ASCII </a:t>
            </a:r>
            <a:r>
              <a:rPr kumimoji="1" lang="en-US" sz="2000"/>
              <a:t>= A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0 101 0011</a:t>
            </a:r>
            <a:r>
              <a:rPr kumimoji="1" lang="en-US" sz="2000" baseline="-25000"/>
              <a:t>ASCI</a:t>
            </a:r>
            <a:r>
              <a:rPr kumimoji="1" lang="en-US" sz="2000"/>
              <a:t>  = S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0 100 0011</a:t>
            </a:r>
            <a:r>
              <a:rPr kumimoji="1" lang="en-US" sz="2000" baseline="-25000"/>
              <a:t>ASCII  </a:t>
            </a:r>
            <a:r>
              <a:rPr kumimoji="1" lang="en-US" sz="2000"/>
              <a:t>= C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Real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950A58-C9C8-F548-8A0F-539B783F92F3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  <a:r>
              <a:rPr lang="en-US" i="1" dirty="0" smtClean="0">
                <a:latin typeface="Arial" charset="0"/>
              </a:rPr>
              <a:t>(Wednesday, 9/9)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 storage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</a:p>
          <a:p>
            <a:pPr lvl="1"/>
            <a:r>
              <a:rPr lang="en-US" smtClean="0">
                <a:latin typeface="Arial" charset="0"/>
              </a:rPr>
              <a:t>Endianness</a:t>
            </a: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introduction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Sign up for the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(Labor Day)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938CA9-EE4D-004C-9EAB-9214E39AA4C7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8B7EA9-245E-F840-AF51-69B05D1259DF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r>
              <a:rPr lang="en-US" dirty="0" smtClean="0">
                <a:latin typeface="Arial" charset="0"/>
              </a:rPr>
              <a:t>No lecture Monday (Labor Day)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Review: instruction set architecture</a:t>
            </a:r>
          </a:p>
          <a:p>
            <a:pPr lvl="1"/>
            <a:r>
              <a:rPr lang="en-US" dirty="0">
                <a:latin typeface="Arial" charset="0"/>
              </a:rPr>
              <a:t>Data types</a:t>
            </a:r>
          </a:p>
          <a:p>
            <a:pPr lvl="1"/>
            <a:r>
              <a:rPr lang="en-US" dirty="0">
                <a:latin typeface="Arial" charset="0"/>
              </a:rPr>
              <a:t>Data storage</a:t>
            </a:r>
          </a:p>
          <a:p>
            <a:pPr lvl="1"/>
            <a:r>
              <a:rPr lang="en-US" dirty="0">
                <a:latin typeface="Arial" charset="0"/>
              </a:rPr>
              <a:t>Addressing modes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9636ED-ADEF-AE48-B2B0-C93C16A87CB7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81BE4A-22AB-A44E-A044-F2F95B8F32B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“Architecture” can refer to</a:t>
            </a:r>
          </a:p>
          <a:p>
            <a:pPr lvl="1"/>
            <a:r>
              <a:rPr lang="en-US">
                <a:latin typeface="Arial" charset="0"/>
              </a:rPr>
              <a:t>High-level description of hardware; could be</a:t>
            </a:r>
          </a:p>
          <a:p>
            <a:pPr lvl="2"/>
            <a:r>
              <a:rPr lang="en-US">
                <a:latin typeface="Arial" charset="0"/>
              </a:rPr>
              <a:t>Overall system</a:t>
            </a:r>
          </a:p>
          <a:p>
            <a:pPr lvl="2"/>
            <a:r>
              <a:rPr lang="en-US">
                <a:latin typeface="Arial" charset="0"/>
              </a:rPr>
              <a:t>Microprocessor</a:t>
            </a:r>
          </a:p>
          <a:p>
            <a:pPr lvl="2"/>
            <a:r>
              <a:rPr lang="en-US">
                <a:latin typeface="Arial" charset="0"/>
              </a:rPr>
              <a:t>Subsystem within processor</a:t>
            </a:r>
          </a:p>
          <a:p>
            <a:pPr lvl="1"/>
            <a:r>
              <a:rPr lang="en-US">
                <a:latin typeface="Arial" charset="0"/>
              </a:rPr>
              <a:t>Operations available to programmer </a:t>
            </a:r>
          </a:p>
          <a:p>
            <a:pPr lvl="2"/>
            <a:r>
              <a:rPr lang="en-US">
                <a:latin typeface="Arial" charset="0"/>
              </a:rPr>
              <a:t>Instruction set architecture</a:t>
            </a:r>
          </a:p>
          <a:p>
            <a:pPr lvl="1"/>
            <a:r>
              <a:rPr lang="en-US">
                <a:latin typeface="Arial" charset="0"/>
              </a:rPr>
              <a:t>Other applications to computing (e.g., “software architecture”) we won’t discuss</a:t>
            </a:r>
          </a:p>
          <a:p>
            <a:r>
              <a:rPr lang="en-US">
                <a:latin typeface="Arial" charset="0"/>
              </a:rPr>
              <a:t>Commonly used to discuss functional units and how they work together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A2B94-33D5-AE41-9F67-E786E2B146F6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3CBD43-53D9-D94F-A1F7-962C67A9897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D929DA-AC2A-B94C-80A7-BAD245A00FD2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7183F-E72F-0E4B-80EA-4CED1DEC88E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Role of the ISA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User writes high-level language (HLL) program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Compiler converts HLL program into assembly for the particular </a:t>
            </a:r>
            <a:r>
              <a:rPr lang="en-US" sz="2200" i="1">
                <a:solidFill>
                  <a:srgbClr val="FF0000"/>
                </a:solidFill>
                <a:latin typeface="Tahoma" charset="0"/>
              </a:rPr>
              <a:t>instruction set architecture</a:t>
            </a:r>
            <a:r>
              <a:rPr lang="en-US" sz="2200">
                <a:solidFill>
                  <a:srgbClr val="000000"/>
                </a:solidFill>
                <a:latin typeface="Tahoma" charset="0"/>
              </a:rPr>
              <a:t> (ISA)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Assembler converts assembly into machine language (bits) for that ISA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Resulting machine language program is loaded into memory and run</a:t>
            </a:r>
            <a:endParaRPr lang="en-US" sz="2200">
              <a:latin typeface="Arial" charset="0"/>
            </a:endParaRPr>
          </a:p>
        </p:txBody>
      </p:sp>
      <p:pic>
        <p:nvPicPr>
          <p:cNvPr id="8199" name="Picture 10" descr="f01-0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E53250-E05D-2249-8603-8A5E0062142B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4CB3A-EF6B-654D-9BCF-AECECD06ECA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Abstraction of program control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latin typeface="Arial" charset="0"/>
              </a:rPr>
              <a:t>Easiest for humans to understand high-level languages</a:t>
            </a:r>
          </a:p>
          <a:p>
            <a:pPr eaLnBrk="1" hangingPunct="1"/>
            <a:r>
              <a:rPr lang="en-US" sz="2200">
                <a:latin typeface="Arial" charset="0"/>
              </a:rPr>
              <a:t>Processor interprets machine language</a:t>
            </a:r>
          </a:p>
          <a:p>
            <a:pPr eaLnBrk="1" hangingPunct="1"/>
            <a:r>
              <a:rPr lang="en-US" sz="2200">
                <a:latin typeface="Arial" charset="0"/>
              </a:rPr>
              <a:t>Assembly language: abstraction with intermediate level of detail</a:t>
            </a:r>
          </a:p>
          <a:p>
            <a:pPr lvl="1" eaLnBrk="1" hangingPunct="1"/>
            <a:r>
              <a:rPr lang="en-US" sz="2000">
                <a:latin typeface="Arial" charset="0"/>
              </a:rPr>
              <a:t>Breaks machine code into instructions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Gives some insight into how each instruction behaves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More readable than bit patterns!</a:t>
            </a:r>
          </a:p>
        </p:txBody>
      </p:sp>
      <p:pic>
        <p:nvPicPr>
          <p:cNvPr id="9223" name="Picture 10" descr="f01-03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93D791-1AF4-1948-B6C5-44E169F38921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C0A34-6FBE-A444-B436-F628ECC734C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ISA design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about a HLL statement like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</a:rPr>
              <a:t>X[i] = i * 2;</a:t>
            </a:r>
          </a:p>
          <a:p>
            <a:pPr eaLnBrk="1" hangingPunct="1"/>
            <a:r>
              <a:rPr lang="en-US">
                <a:latin typeface="Arial" charset="0"/>
              </a:rPr>
              <a:t>ISA defines how such statements are translated to machine code</a:t>
            </a:r>
          </a:p>
          <a:p>
            <a:pPr lvl="1" eaLnBrk="1" hangingPunct="1"/>
            <a:r>
              <a:rPr lang="en-US">
                <a:latin typeface="Arial" charset="0"/>
              </a:rPr>
              <a:t>What information is needed?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 design (cont.)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Think about a HLL statement like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>
                <a:latin typeface="Courier New" charset="0"/>
                <a:cs typeface="Courier New" charset="0"/>
              </a:rPr>
              <a:t>X[i] = i * 2;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Questions answered in every ISA (or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sz="2600">
                <a:latin typeface="Arial" charset="0"/>
              </a:rPr>
              <a:t>software model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sz="26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How will the processor implement this statement?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US" sz="1900">
                <a:latin typeface="Arial" charset="0"/>
              </a:rPr>
              <a:t> are available?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1900">
                <a:latin typeface="Arial" charset="0"/>
              </a:rPr>
              <a:t> does each instruction use?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Where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reference the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What type(s) of data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types of operands are supported?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are those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latin typeface="Arial" charset="0"/>
              </a:rPr>
              <a:t>Instruction format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 issues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bits per instruction?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does each bit or set of bits represent?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Are all instructions the same length?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5F2-9563-B44A-888C-6049B2EFE598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76125-5D74-FD4F-A891-20161CB4E40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Operations: what should processor be able to do?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Data transfer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Move data between storage locations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Arithmetic operations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add, subtract, maybe multiply/divide, negation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Logical operations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AND, OR, NOT, XOR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Often includes bit manipulation: shifts, rotates, test/set/clear single bit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Program control</a:t>
            </a:r>
          </a:p>
          <a:p>
            <a:pPr lvl="2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Jump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to another part of program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May be based on condition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Used to implement loops, conditionals, function call/return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Typically some processor-specific special purpose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EE6B3C-98CA-0E40-B084-7686C6A256F2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6A6C95-F291-A244-8831-F068D0BC244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when dealing with data</a:t>
            </a:r>
          </a:p>
          <a:p>
            <a:pPr lvl="1"/>
            <a:r>
              <a:rPr lang="en-US">
                <a:latin typeface="Arial" charset="0"/>
              </a:rPr>
              <a:t>“How” do we store them? </a:t>
            </a:r>
            <a:r>
              <a:rPr lang="en-US">
                <a:latin typeface="Arial" charset="0"/>
                <a:sym typeface="Wingdings" charset="0"/>
              </a:rPr>
              <a:t></a:t>
            </a:r>
            <a:r>
              <a:rPr lang="en-US">
                <a:latin typeface="Arial" charset="0"/>
              </a:rPr>
              <a:t> what do the bits represent?</a:t>
            </a:r>
          </a:p>
          <a:p>
            <a:pPr lvl="1"/>
            <a:r>
              <a:rPr lang="en-US">
                <a:latin typeface="Arial" charset="0"/>
              </a:rPr>
              <a:t>Where do we store them?</a:t>
            </a:r>
          </a:p>
          <a:p>
            <a:pPr lvl="2"/>
            <a:r>
              <a:rPr lang="en-US">
                <a:latin typeface="Arial" charset="0"/>
              </a:rPr>
              <a:t>… and how do we access those locations?</a:t>
            </a:r>
          </a:p>
          <a:p>
            <a:r>
              <a:rPr lang="en-US">
                <a:latin typeface="Arial" charset="0"/>
              </a:rPr>
              <a:t>First question deals with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data types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Second question deals with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storage </a:t>
            </a:r>
            <a:r>
              <a:rPr lang="en-US">
                <a:latin typeface="Arial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DCAA5D-FA23-324D-9870-0A5A536E0398}" type="datetime1">
              <a:rPr lang="en-US">
                <a:latin typeface="Garamond" charset="0"/>
              </a:rPr>
              <a:pPr eaLnBrk="1" hangingPunct="1"/>
              <a:t>9/7/15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A3296-1DEB-9D4D-832B-B912C438563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7672</TotalTime>
  <Words>1011</Words>
  <Application>Microsoft Macintosh PowerPoint</Application>
  <PresentationFormat>On-screen Show (4:3)</PresentationFormat>
  <Paragraphs>232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16.317 Microprocessor Systems Design I</vt:lpstr>
      <vt:lpstr>Lecture outline</vt:lpstr>
      <vt:lpstr>Processor architecture</vt:lpstr>
      <vt:lpstr>Role of the ISA</vt:lpstr>
      <vt:lpstr>Abstraction of program control</vt:lpstr>
      <vt:lpstr>ISA design</vt:lpstr>
      <vt:lpstr>ISA design (cont.)</vt:lpstr>
      <vt:lpstr>Operation types</vt:lpstr>
      <vt:lpstr>Operands</vt:lpstr>
      <vt:lpstr>Data types</vt:lpstr>
      <vt:lpstr>Unsigned Integers  </vt:lpstr>
      <vt:lpstr>Signed Integers  </vt:lpstr>
      <vt:lpstr>Integer Examples  </vt:lpstr>
      <vt:lpstr>Integer example solution</vt:lpstr>
      <vt:lpstr>BCD Numbers  </vt:lpstr>
      <vt:lpstr>ASCII Data  </vt:lpstr>
      <vt:lpstr>Real Numbers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1596</cp:revision>
  <dcterms:created xsi:type="dcterms:W3CDTF">2006-04-03T05:03:01Z</dcterms:created>
  <dcterms:modified xsi:type="dcterms:W3CDTF">2015-09-08T01:47:45Z</dcterms:modified>
</cp:coreProperties>
</file>