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408" r:id="rId4"/>
    <p:sldId id="420" r:id="rId5"/>
    <p:sldId id="421" r:id="rId6"/>
    <p:sldId id="419" r:id="rId7"/>
    <p:sldId id="401" r:id="rId8"/>
    <p:sldId id="402" r:id="rId9"/>
    <p:sldId id="413" r:id="rId10"/>
    <p:sldId id="414" r:id="rId11"/>
    <p:sldId id="415" r:id="rId12"/>
    <p:sldId id="417" r:id="rId13"/>
    <p:sldId id="418" r:id="rId14"/>
    <p:sldId id="379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64A42B7-5FBB-B84A-95B0-DCA30C157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5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94406B1-6D41-1148-9624-3E98C6526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5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286BCA-24EF-FE41-A194-A47099D145E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AC66FB-9864-5042-85AD-763A1E556148}" type="datetime1">
              <a:rPr lang="en-US" smtClean="0"/>
              <a:t>3/25/16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093788-D648-A240-AA8E-89AEA40FB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2C64-55E1-024A-910B-6026066DC429}" type="datetime1">
              <a:rPr lang="en-US" smtClean="0"/>
              <a:t>3/25/16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B595-8A03-654E-B84E-2F8061CEA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4C8DE-1381-1748-85B5-2A61AA5546B4}" type="datetime1">
              <a:rPr lang="en-US" smtClean="0"/>
              <a:t>3/25/16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3713E-34A2-7847-B5D4-AB7368138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109F8-37B2-9D42-8341-EBDC4E5F1A62}" type="datetime1">
              <a:rPr lang="en-US" smtClean="0"/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46EB9-8181-1543-9009-A9D401516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B8BD1-B552-FB41-9388-2E8E5C40BEF8}" type="datetime1">
              <a:rPr lang="en-US" smtClean="0"/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247C2-A18C-DD4C-AD61-4BF7EA2DE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10A60-9AC7-CB45-BB11-3C34B6733BA2}" type="datetime1">
              <a:rPr lang="en-US" smtClean="0"/>
              <a:t>3/25/16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CEC40-8A11-A443-8871-2A27CF9C2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18AD5-6598-8240-92D7-BF26620D0AD5}" type="datetime1">
              <a:rPr lang="en-US" smtClean="0"/>
              <a:t>3/25/16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86810-C5E5-4643-A79A-ED6B5B196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4946-5152-AD49-92BC-DA3BEBC2357A}" type="datetime1">
              <a:rPr lang="en-US" smtClean="0"/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FF7F8-97A8-7749-B7F3-D6F7C9937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968CA-EA98-0E46-A9C0-F3A47800830A}" type="datetime1">
              <a:rPr lang="en-US" smtClean="0"/>
              <a:t>3/25/16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53435-2EB9-B440-A6CB-FDF2EBF67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ED43A-3EDB-6345-83ED-6703451FC407}" type="datetime1">
              <a:rPr lang="en-US" smtClean="0"/>
              <a:t>3/25/16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FE96D-D402-F240-B41F-09533D88A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F49AA-4B3A-4E4B-B70C-84F965EE9B2A}" type="datetime1">
              <a:rPr lang="en-US" smtClean="0"/>
              <a:t>3/25/16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D6FB8-6D70-8748-9DAE-7228450E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BB19-1AC5-F846-93D5-7FC9CBA19B51}" type="datetime1">
              <a:rPr lang="en-US" smtClean="0"/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40163-1A9A-544F-9E97-C957BA2BA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1189C-9E02-F94E-BF67-AC16EC69EC6B}" type="datetime1">
              <a:rPr lang="en-US" smtClean="0"/>
              <a:t>3/25/16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C5F07-7DFB-B54C-9EE9-99F8002FD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FAACD5A-13F5-6146-B72E-F5FB93E01E06}" type="datetime1">
              <a:rPr lang="en-US" smtClean="0"/>
              <a:t>3/25/16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C8478BC-6823-8842-9736-6C097A50B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9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  <p:sldLayoutId id="2147484807" r:id="rId12"/>
    <p:sldLayoutId id="214748480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31E34-1D93-8545-97F3-B6A81448F50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0055F-FF44-5A49-961A-237D40F9C792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E7E4A-944F-7845-9EB2-A8BC9C996FFF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C7A7E-F0B0-AF43-8490-2B655079C78E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Clearing register: </a:t>
            </a:r>
            <a:r>
              <a:rPr lang="en-US" dirty="0" err="1" smtClean="0">
                <a:ea typeface="+mn-ea"/>
                <a:cs typeface="+mn-cs"/>
              </a:rPr>
              <a:t>clrw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clrf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Moving values: </a:t>
            </a: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Swap nibbles: </a:t>
            </a:r>
            <a:r>
              <a:rPr lang="en-US" dirty="0" err="1" smtClean="0">
                <a:ea typeface="+mn-ea"/>
                <a:cs typeface="+mn-cs"/>
              </a:rPr>
              <a:t>swapf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Single bit manipulation: </a:t>
            </a:r>
            <a:r>
              <a:rPr lang="en-US" dirty="0" err="1" smtClean="0">
                <a:ea typeface="+mn-ea"/>
                <a:cs typeface="+mn-cs"/>
              </a:rPr>
              <a:t>bsf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bcf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Unary operations: 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comf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Arithmetic: 	</a:t>
            </a:r>
            <a:r>
              <a:rPr lang="en-US" dirty="0" err="1" smtClean="0">
                <a:ea typeface="+mn-ea"/>
                <a:cs typeface="+mn-cs"/>
              </a:rPr>
              <a:t>addlw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addwfc</a:t>
            </a:r>
            <a:r>
              <a:rPr lang="en-US" dirty="0" smtClean="0">
                <a:ea typeface="+mn-ea"/>
                <a:cs typeface="+mn-cs"/>
              </a:rPr>
              <a:t>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subwfb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5BCD05-7BFF-B040-8078-0C75CBB5CEE7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EF5A9B-D165-AA4E-93DB-BFA1DEECD00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 (cont.)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operations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andlw</a:t>
            </a:r>
            <a:r>
              <a:rPr lang="en-US" dirty="0" smtClean="0"/>
              <a:t>/</a:t>
            </a:r>
            <a:r>
              <a:rPr lang="en-US" dirty="0" err="1" smtClean="0"/>
              <a:t>andwf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iorlw</a:t>
            </a:r>
            <a:r>
              <a:rPr lang="en-US" dirty="0" smtClean="0"/>
              <a:t>/</a:t>
            </a:r>
            <a:r>
              <a:rPr lang="en-US" dirty="0" err="1" smtClean="0"/>
              <a:t>iorwf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xorlw</a:t>
            </a:r>
            <a:r>
              <a:rPr lang="en-US" dirty="0" smtClean="0"/>
              <a:t>/</a:t>
            </a:r>
            <a:r>
              <a:rPr lang="en-US" dirty="0" err="1" smtClean="0"/>
              <a:t>xorwf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Rotates/shifts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rrf</a:t>
            </a:r>
            <a:r>
              <a:rPr lang="en-US" dirty="0" smtClean="0"/>
              <a:t>/</a:t>
            </a:r>
            <a:r>
              <a:rPr lang="en-US" dirty="0" err="1" smtClean="0"/>
              <a:t>lsrf</a:t>
            </a:r>
            <a:r>
              <a:rPr lang="en-US" dirty="0" smtClean="0"/>
              <a:t>/</a:t>
            </a:r>
            <a:r>
              <a:rPr lang="en-US" dirty="0" err="1" smtClean="0"/>
              <a:t>asrf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rlf</a:t>
            </a:r>
            <a:r>
              <a:rPr lang="en-US" dirty="0" smtClean="0"/>
              <a:t>/</a:t>
            </a:r>
            <a:r>
              <a:rPr lang="en-US" dirty="0" err="1" smtClean="0"/>
              <a:t>lslf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Jumps/calls/return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goto</a:t>
            </a:r>
            <a:r>
              <a:rPr lang="en-US" dirty="0" smtClean="0"/>
              <a:t>/bra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return/</a:t>
            </a:r>
            <a:r>
              <a:rPr lang="en-US" dirty="0" err="1" smtClean="0"/>
              <a:t>retlw</a:t>
            </a:r>
            <a:r>
              <a:rPr lang="en-US" dirty="0" smtClean="0"/>
              <a:t>/</a:t>
            </a:r>
            <a:r>
              <a:rPr lang="en-US" dirty="0" err="1" smtClean="0"/>
              <a:t>retfie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Conditional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Test bit and skip next instruction if clear/set: </a:t>
            </a:r>
            <a:r>
              <a:rPr lang="en-US" dirty="0" err="1">
                <a:solidFill>
                  <a:srgbClr val="0000CC"/>
                </a:solidFill>
              </a:rPr>
              <a:t>btfsc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btfss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Increment/decrement register and skip next instruction if zero: </a:t>
            </a:r>
            <a:r>
              <a:rPr lang="en-US" dirty="0" err="1">
                <a:solidFill>
                  <a:srgbClr val="0000CC"/>
                </a:solidFill>
              </a:rPr>
              <a:t>incfsz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decfsz</a:t>
            </a:r>
            <a:endParaRPr lang="en-US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 use: combined with 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 to create conditional jump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826937-71FE-5C4A-BE71-6D538F79A55A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4ABB3-B5A8-E746-A453-3736C33BDEC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time:</a:t>
            </a:r>
          </a:p>
          <a:p>
            <a:pPr lvl="1"/>
            <a:r>
              <a:rPr lang="en-US" dirty="0">
                <a:latin typeface="Arial" charset="0"/>
              </a:rPr>
              <a:t>Exam 2—PLEASE BE ON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>
                <a:latin typeface="Arial" charset="0"/>
              </a:rPr>
              <a:t>HW 6 due 1:00 PM today—no late submissions accepted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3F8464-9909-434E-9AFA-5A56DC8E6BC1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C327EE-5611-4747-AF57-88A6AF34DF8E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Announcements/reminders:</a:t>
            </a:r>
          </a:p>
          <a:p>
            <a:pPr lvl="1"/>
            <a:r>
              <a:rPr lang="en-US" dirty="0" smtClean="0">
                <a:latin typeface="Arial" charset="0"/>
              </a:rPr>
              <a:t>HW 6 due 1:00 PM today—n</a:t>
            </a:r>
            <a:r>
              <a:rPr lang="en-US" dirty="0" smtClean="0">
                <a:latin typeface="Arial" charset="0"/>
              </a:rPr>
              <a:t>o late submissions accepted</a:t>
            </a:r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63F0F9-5467-0845-81F3-E743E8D94341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40F051-7303-A847-88A1-A39D5D4465C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One 8.5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x 11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Covers </a:t>
            </a:r>
            <a:r>
              <a:rPr lang="en-US" sz="2800" dirty="0" smtClean="0">
                <a:latin typeface="Arial" charset="0"/>
              </a:rPr>
              <a:t>lectures </a:t>
            </a:r>
            <a:r>
              <a:rPr lang="en-US" sz="2800" dirty="0" smtClean="0">
                <a:latin typeface="Arial" charset="0"/>
              </a:rPr>
              <a:t>12-14, 16-</a:t>
            </a:r>
            <a:r>
              <a:rPr lang="en-US" sz="2800" dirty="0" smtClean="0">
                <a:latin typeface="Arial" charset="0"/>
              </a:rPr>
              <a:t>22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Format </a:t>
            </a:r>
            <a:r>
              <a:rPr lang="en-US" sz="2800" dirty="0">
                <a:latin typeface="Arial" charset="0"/>
              </a:rPr>
              <a:t>similar to previous exam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2-3 short problems to solve/code sequences to evaluate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CFB12-F182-EE44-8F9A-6A7DFAA410C0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523655-E675-6647-8F06-9E89D7CD4051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CMP D, S</a:t>
            </a:r>
          </a:p>
          <a:p>
            <a:pPr lvl="1"/>
            <a:r>
              <a:rPr lang="en-US">
                <a:latin typeface="Arial" charset="0"/>
              </a:rPr>
              <a:t>Flags show result of (D) – (S)</a:t>
            </a:r>
          </a:p>
          <a:p>
            <a:r>
              <a:rPr lang="en-US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50B757-0933-AA4E-BB38-515FDFC54BA7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9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Move performed only if condition is true</a:t>
            </a:r>
          </a:p>
          <a:p>
            <a:r>
              <a:rPr lang="en-US">
                <a:latin typeface="Arial" charset="0"/>
                <a:sym typeface="Wingdings" charset="0"/>
              </a:rPr>
              <a:t>SETcc 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Sets single byte destination to 1 (01H) if condition true; all 0s (00H) if condition false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478E30-2323-3E4B-A9C7-AB9F394D9FC7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9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jump, loop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types of jump</a:t>
            </a:r>
          </a:p>
          <a:p>
            <a:pPr lvl="1"/>
            <a:r>
              <a:rPr lang="en-US">
                <a:latin typeface="Arial" charset="0"/>
              </a:rPr>
              <a:t>Unconditional: JMP &lt;target&gt;</a:t>
            </a:r>
          </a:p>
          <a:p>
            <a:pPr lvl="2"/>
            <a:r>
              <a:rPr lang="en-US">
                <a:latin typeface="Arial" charset="0"/>
              </a:rPr>
              <a:t>Always go to target address</a:t>
            </a:r>
          </a:p>
          <a:p>
            <a:pPr lvl="1"/>
            <a:r>
              <a:rPr lang="en-US">
                <a:latin typeface="Arial" charset="0"/>
              </a:rPr>
              <a:t>Conditional: Jcc &lt;target&gt;</a:t>
            </a:r>
          </a:p>
          <a:p>
            <a:pPr lvl="2"/>
            <a:r>
              <a:rPr lang="en-US">
                <a:latin typeface="Arial" charset="0"/>
              </a:rPr>
              <a:t>Go to target address if condition true</a:t>
            </a:r>
          </a:p>
          <a:p>
            <a:r>
              <a:rPr lang="en-US">
                <a:latin typeface="Arial" charset="0"/>
              </a:rPr>
              <a:t>Loop instructions</a:t>
            </a:r>
          </a:p>
          <a:p>
            <a:pPr lvl="1"/>
            <a:r>
              <a:rPr lang="en-US">
                <a:latin typeface="Arial" charset="0"/>
              </a:rPr>
              <a:t>Combines CX decrement with JNZ test</a:t>
            </a:r>
          </a:p>
          <a:p>
            <a:pPr lvl="1"/>
            <a:r>
              <a:rPr lang="en-US">
                <a:latin typeface="Arial" charset="0"/>
              </a:rPr>
              <a:t>May add additional required condition</a:t>
            </a:r>
          </a:p>
          <a:p>
            <a:pPr lvl="2"/>
            <a:r>
              <a:rPr lang="en-US">
                <a:latin typeface="Arial" charset="0"/>
              </a:rPr>
              <a:t>LOOPE/LOOPZ: loop if ((CX != 0) &amp;&amp; (ZF == 1))</a:t>
            </a:r>
          </a:p>
          <a:p>
            <a:pPr lvl="2"/>
            <a:r>
              <a:rPr lang="en-US">
                <a:latin typeface="Arial" charset="0"/>
              </a:rPr>
              <a:t>LOOPNE/LOOPNZ: loop if (CX != 0) &amp;&amp; (ZF == 0))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B83B7-8412-604B-915F-00D29D497CE6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BFE27-DC51-344B-9EAB-F1B069AFF3A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&lt;proc&gt; can be label (16-/32-bit imm), reg, mem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Store data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above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Basic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Directly storing flags: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Storing all 16-/32-bit general purpose registers: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Restoring state: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B5D5D8-27CD-2F4F-8D78-8A321D095F6A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53E536-5AA4-E843-BDC7-2EE4026887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2D8F83-08D9-C74F-9F2B-3B7C04B05018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EF191-C004-004E-AF0A-ECB90EFBB16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Data accesses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Global variables </a:t>
            </a:r>
            <a:r>
              <a:rPr lang="en-US" sz="2000">
                <a:latin typeface="Arial" charset="0"/>
                <a:sym typeface="Wingdings" charset="0"/>
              </a:rPr>
              <a:t> static; </a:t>
            </a:r>
            <a:r>
              <a:rPr lang="en-US" sz="2000">
                <a:latin typeface="Arial" charset="0"/>
              </a:rPr>
              <a:t>allocated in data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Other variables </a:t>
            </a:r>
            <a:r>
              <a:rPr lang="en-US" sz="2000">
                <a:latin typeface="Arial" charset="0"/>
                <a:sym typeface="Wingdings" charset="0"/>
              </a:rPr>
              <a:t> dynamic; allocated on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variables within function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EBP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Function arguments (starting at EBP + 8)</a:t>
            </a:r>
            <a:endParaRPr lang="en-US" sz="17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Conditional statements (if-then-else)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Evaluate condition (CMP instruction(s))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Conditional jump (often to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If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 ends with unconditional jump to skip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endParaRPr lang="en-US" altLang="ja-JP" sz="20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Loops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Initialize variable at start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Test loop condition (similar to if)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Change loop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60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B7E02C-CC9D-154C-B2D9-FE02780D7EC8}" type="datetime1">
              <a:rPr lang="en-US" sz="1200" smtClean="0">
                <a:latin typeface="Garamond" charset="0"/>
              </a:rPr>
              <a:t>3/25/16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A7639-51A6-FE47-A7D0-D56BA9B25446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10473</TotalTime>
  <Words>854</Words>
  <Application>Microsoft Macintosh PowerPoint</Application>
  <PresentationFormat>On-screen Show (4:3)</PresentationFormat>
  <Paragraphs>155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EECE.3170 Microprocessor Systems Design I</vt:lpstr>
      <vt:lpstr>Lecture outline</vt:lpstr>
      <vt:lpstr>Exam 2 notes</vt:lpstr>
      <vt:lpstr>Review: compare</vt:lpstr>
      <vt:lpstr>Review: conditional instructions</vt:lpstr>
      <vt:lpstr>Review: jump, loop</vt:lpstr>
      <vt:lpstr>Review: subroutines</vt:lpstr>
      <vt:lpstr>Review: HLL  assembly</vt:lpstr>
      <vt:lpstr>Review: PIC instructions</vt:lpstr>
      <vt:lpstr>PowerPoint Presentation</vt:lpstr>
      <vt:lpstr>PowerPoint Presentation</vt:lpstr>
      <vt:lpstr>Review: PIC instructions (cont.)</vt:lpstr>
      <vt:lpstr>Review: PIC instructions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1760</cp:revision>
  <dcterms:created xsi:type="dcterms:W3CDTF">2006-04-03T05:03:01Z</dcterms:created>
  <dcterms:modified xsi:type="dcterms:W3CDTF">2016-03-26T03:31:58Z</dcterms:modified>
</cp:coreProperties>
</file>