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489" r:id="rId4"/>
    <p:sldId id="495" r:id="rId5"/>
    <p:sldId id="496" r:id="rId6"/>
    <p:sldId id="497" r:id="rId7"/>
    <p:sldId id="500" r:id="rId8"/>
    <p:sldId id="501" r:id="rId9"/>
    <p:sldId id="502" r:id="rId10"/>
    <p:sldId id="503" r:id="rId11"/>
    <p:sldId id="504" r:id="rId12"/>
    <p:sldId id="505" r:id="rId13"/>
    <p:sldId id="506" r:id="rId14"/>
    <p:sldId id="507" r:id="rId15"/>
    <p:sldId id="508" r:id="rId16"/>
    <p:sldId id="509" r:id="rId17"/>
    <p:sldId id="510" r:id="rId18"/>
    <p:sldId id="511" r:id="rId19"/>
    <p:sldId id="512" r:id="rId20"/>
    <p:sldId id="513" r:id="rId21"/>
    <p:sldId id="324" r:id="rId2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7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151B5C-E19D-6348-BD2C-E2FC795E2A2E}" type="datetime1">
              <a:rPr lang="en-US" smtClean="0"/>
              <a:t>4/19/17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D5FA9A-682C-D641-8EA4-EFFA37D2AF0D}" type="datetime1">
              <a:rPr lang="en-US" smtClean="0"/>
              <a:t>4/19/17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6EDE22-C21C-FF41-B877-CA2CF6085377}" type="datetime1">
              <a:rPr lang="en-US" smtClean="0"/>
              <a:t>4/19/17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5F28C4-6684-B145-B3A3-1ACD0CF2B36B}" type="datetime1">
              <a:rPr lang="en-US" smtClean="0"/>
              <a:t>4/19/17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9CB3B4-389C-6C49-AA45-0E9DB2CC48D0}" type="datetime1">
              <a:rPr lang="en-US" smtClean="0"/>
              <a:t>4/19/17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03A885-B399-CB4F-B42B-ED436110B555}" type="datetime1">
              <a:rPr lang="en-US" smtClean="0"/>
              <a:t>4/19/17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6C3C60-A264-4D48-A402-73CF0B0F70AC}" type="datetime1">
              <a:rPr lang="en-US" smtClean="0"/>
              <a:t>4/19/17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6180D3-3894-F64C-8830-757D4D75B3F0}" type="datetime1">
              <a:rPr lang="en-US" smtClean="0"/>
              <a:t>4/19/17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B91B8A-AF74-6648-9528-CDF83CE7F505}" type="datetime1">
              <a:rPr lang="en-US" smtClean="0"/>
              <a:t>4/19/17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D32039-6F57-AA4C-8C77-54E4F3B8E170}" type="datetime1">
              <a:rPr lang="en-US" smtClean="0"/>
              <a:t>4/19/17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CCE990-33A1-FF45-897B-AB3A9FCF56DA}" type="datetime1">
              <a:rPr lang="en-US" smtClean="0"/>
              <a:t>4/19/17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FFD5BA-067B-4343-9DA0-A5A03CDB57EC}" type="datetime1">
              <a:rPr lang="en-US" smtClean="0"/>
              <a:t>4/19/17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327596-9039-CF41-851B-04C77235EF01}" type="datetime1">
              <a:rPr lang="en-US" smtClean="0"/>
              <a:t>4/19/17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B59215F8-C192-AF4B-8DFD-BFF6C2B4B348}" type="datetime1">
              <a:rPr lang="en-US" smtClean="0"/>
              <a:t>4/19/17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</a:t>
            </a:r>
            <a:r>
              <a:rPr lang="en-US" dirty="0" smtClean="0">
                <a:latin typeface="Arial" charset="0"/>
              </a:rPr>
              <a:t>&amp; Dr.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33: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Linked </a:t>
            </a:r>
            <a:r>
              <a:rPr lang="en-US" dirty="0" smtClean="0">
                <a:latin typeface="Arial" charset="0"/>
              </a:rPr>
              <a:t>lists: </a:t>
            </a:r>
            <a:r>
              <a:rPr lang="en-US" dirty="0" smtClean="0">
                <a:latin typeface="Arial" charset="0"/>
              </a:rPr>
              <a:t>keeping </a:t>
            </a:r>
            <a:r>
              <a:rPr lang="en-US" dirty="0" smtClean="0">
                <a:latin typeface="Arial" charset="0"/>
              </a:rPr>
              <a:t>in </a:t>
            </a:r>
            <a:r>
              <a:rPr lang="en-US" dirty="0" smtClean="0">
                <a:latin typeface="Arial" charset="0"/>
              </a:rPr>
              <a:t>order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File I/O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Program 9</a:t>
            </a:r>
            <a:r>
              <a:rPr lang="en-US" dirty="0" smtClean="0">
                <a:latin typeface="Garamond" charset="0"/>
              </a:rPr>
              <a:t> </a:t>
            </a:r>
            <a:r>
              <a:rPr lang="en-US" dirty="0">
                <a:latin typeface="Garamond" charset="0"/>
              </a:rP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err="1" smtClean="0">
                <a:ea typeface="+mn-ea"/>
              </a:rPr>
              <a:t>DLList</a:t>
            </a:r>
            <a:r>
              <a:rPr lang="en-US" dirty="0" smtClean="0">
                <a:ea typeface="+mn-ea"/>
              </a:rPr>
              <a:t> structure: pointers to first and last nodes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Main program starts with </a:t>
            </a:r>
            <a:r>
              <a:rPr lang="en-US" dirty="0" err="1" smtClean="0"/>
              <a:t>DLList</a:t>
            </a:r>
            <a:r>
              <a:rPr lang="en-US" dirty="0" smtClean="0"/>
              <a:t> structure in which both pointers are NULL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DLL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more pointers to change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anose="05000000000000000000" pitchFamily="2" charset="2"/>
              </a:rPr>
              <a:t>Adding to list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anose="05000000000000000000" pitchFamily="2" charset="2"/>
              </a:rPr>
              <a:t>Must dynamically allocate space for string to add it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anose="05000000000000000000" pitchFamily="2" charset="2"/>
              </a:rPr>
              <a:t>Make sure that </a:t>
            </a:r>
            <a:r>
              <a:rPr lang="en-US" dirty="0" err="1" smtClean="0">
                <a:sym typeface="Wingdings" panose="05000000000000000000" pitchFamily="2" charset="2"/>
              </a:rPr>
              <a:t>prev</a:t>
            </a:r>
            <a:r>
              <a:rPr lang="en-US" dirty="0" smtClean="0">
                <a:sym typeface="Wingdings" panose="05000000000000000000" pitchFamily="2" charset="2"/>
              </a:rPr>
              <a:t> &amp; next pointers are set in all appropriate nodes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anose="05000000000000000000" pitchFamily="2" charset="2"/>
              </a:rPr>
              <a:t>New node, previous node, next node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Special cases for empty list, first node, and last node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Deleting from list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Previous &amp; next nodes must point past node to be removed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Special cases for first node, last node, and list with </a:t>
            </a:r>
            <a:r>
              <a:rPr lang="en-US" smtClean="0"/>
              <a:t>one item</a:t>
            </a: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Make sure you free string before freeing node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Finding, printing: similar to basic linked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71F061-23D5-D240-B0BB-E22E585F4C40}" type="datetime1">
              <a:rPr lang="en-US" smtClean="0">
                <a:latin typeface="Garamond" charset="0"/>
              </a:rPr>
              <a:t>4/19/17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6B7B8D-46CD-384A-9E0F-0572086C9505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File information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>
                <a:latin typeface="Arial" charset="0"/>
              </a:rPr>
              <a:t>Name </a:t>
            </a:r>
            <a:br>
              <a:rPr lang="en-US">
                <a:latin typeface="Arial" charset="0"/>
              </a:rPr>
            </a:br>
            <a:r>
              <a:rPr lang="en-US" sz="1800">
                <a:latin typeface="Courier New" charset="0"/>
                <a:cs typeface="Courier New" charset="0"/>
              </a:rPr>
              <a:t>z:\Visual Studio 2010\Projects\fileio\fileio\myinput.txt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Read/Write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Type (binary or ASCII text)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Access (security; single/multiple user)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Position in file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All above info is stored in a FILE type variable, pointed to by a file handle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Courier New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894BC3-296D-1D4B-AD93-0890D9571A1E}" type="datetime1">
              <a:rPr lang="en-US" sz="1200" smtClean="0">
                <a:latin typeface="Garamond" charset="0"/>
              </a:rPr>
              <a:t>4/19/17</a:t>
            </a:fld>
            <a:endParaRPr lang="en-US" sz="1200">
              <a:latin typeface="Garamond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A74E93-B767-E944-A8C3-0DD04F594E3F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2413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/>
          <a:lstStyle/>
          <a:p>
            <a:r>
              <a:rPr lang="en-US">
                <a:latin typeface="Garamond" charset="0"/>
              </a:rPr>
              <a:t>File i/o function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4102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FILE *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i="1" dirty="0" err="1" smtClean="0">
                <a:solidFill>
                  <a:srgbClr val="FF0000"/>
                </a:solidFill>
                <a:ea typeface="+mn-ea"/>
                <a:cs typeface="+mn-cs"/>
              </a:rPr>
              <a:t>fname</a:t>
            </a:r>
            <a:r>
              <a:rPr lang="en-US" b="1" dirty="0" smtClean="0">
                <a:ea typeface="+mn-ea"/>
                <a:cs typeface="+mn-cs"/>
              </a:rPr>
              <a:t>, </a:t>
            </a:r>
            <a:r>
              <a:rPr lang="en-US" b="1" i="1" dirty="0" err="1" smtClean="0">
                <a:solidFill>
                  <a:srgbClr val="0000FF"/>
                </a:solidFill>
                <a:ea typeface="+mn-ea"/>
                <a:cs typeface="+mn-cs"/>
              </a:rPr>
              <a:t>faccess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i="1" dirty="0" err="1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f</a:t>
            </a:r>
            <a:r>
              <a:rPr lang="en-US" i="1" dirty="0" err="1" smtClean="0">
                <a:solidFill>
                  <a:srgbClr val="FF0000"/>
                </a:solidFill>
                <a:ea typeface="+mn-ea"/>
                <a:cs typeface="+mn-cs"/>
              </a:rPr>
              <a:t>name</a:t>
            </a:r>
            <a:r>
              <a:rPr lang="en-US" dirty="0" smtClean="0">
                <a:ea typeface="+mn-ea"/>
                <a:cs typeface="+mn-cs"/>
              </a:rPr>
              <a:t>: name of file (e.g.,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"f1.txt"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i="1" dirty="0" err="1" smtClean="0">
                <a:solidFill>
                  <a:srgbClr val="0000FF"/>
                </a:solidFill>
                <a:ea typeface="+mn-ea"/>
                <a:cs typeface="+mn-cs"/>
              </a:rPr>
              <a:t>faccess</a:t>
            </a:r>
            <a:r>
              <a:rPr lang="en-US" dirty="0" smtClean="0">
                <a:ea typeface="+mn-ea"/>
                <a:cs typeface="+mn-cs"/>
              </a:rPr>
              <a:t>: up to three characters, in double quotes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/>
              <a:t>First char: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r/w/a</a:t>
            </a:r>
            <a:r>
              <a:rPr lang="en-US" b="1" dirty="0" smtClean="0">
                <a:solidFill>
                  <a:srgbClr val="0000FF"/>
                </a:solidFill>
              </a:rPr>
              <a:t> (read/write/append) 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Write starts at beginning of file, append starts at end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Either write or append creates new file if none exists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/>
              <a:t>Second (optional) char: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b="1" dirty="0" smtClean="0">
                <a:solidFill>
                  <a:srgbClr val="0000FF"/>
                </a:solidFill>
                <a:cs typeface="Courier New" pitchFamily="49" charset="0"/>
              </a:rPr>
              <a:t> (update mode)</a:t>
            </a:r>
            <a:endParaRPr lang="en-US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Allows both reading and writing to same file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/>
              <a:t>Third (optional) char: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b/t</a:t>
            </a:r>
            <a:r>
              <a:rPr lang="en-US" b="1" dirty="0" smtClean="0">
                <a:solidFill>
                  <a:srgbClr val="0000FF"/>
                </a:solidFill>
              </a:rPr>
              <a:t> (binary/text)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If text files, characters </a:t>
            </a:r>
            <a:r>
              <a:rPr lang="en-US" u="sng" dirty="0" smtClean="0"/>
              <a:t>may</a:t>
            </a:r>
            <a:r>
              <a:rPr lang="en-US" dirty="0" smtClean="0"/>
              <a:t> be adapted to ASCII/Unicode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Binary files are just raw bytes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Returns FILE address if successful; NULL otherwise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5011AC4-7B3C-7C4E-BF04-16FF9BF862AB}" type="datetime1">
              <a:rPr lang="en-US" sz="1200" smtClean="0">
                <a:latin typeface="Garamond" charset="0"/>
              </a:rPr>
              <a:t>4/19/17</a:t>
            </a:fld>
            <a:endParaRPr lang="en-US" sz="1200">
              <a:latin typeface="Garamond" charset="0"/>
            </a:endParaRP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CF5DFF-6B4E-3C41-A536-0F1F4C3E264A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2098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File i/o function calls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fclose</a:t>
            </a:r>
            <a:r>
              <a:rPr lang="en-US" b="1">
                <a:latin typeface="Arial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FILE *</a:t>
            </a:r>
            <a:r>
              <a:rPr lang="en-US" b="1" i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b="1">
                <a:latin typeface="Arial" charset="0"/>
              </a:rPr>
              <a:t>)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Closes a file</a:t>
            </a:r>
          </a:p>
          <a:p>
            <a:pPr lvl="1"/>
            <a:r>
              <a:rPr lang="en-US">
                <a:latin typeface="Arial" charset="0"/>
              </a:rPr>
              <a:t>Argument is address returned by </a:t>
            </a:r>
            <a:r>
              <a:rPr lang="en-US" b="1">
                <a:latin typeface="Courier New" charset="0"/>
                <a:cs typeface="Courier New" charset="0"/>
              </a:rPr>
              <a:t>fopen()</a:t>
            </a:r>
          </a:p>
          <a:p>
            <a:r>
              <a:rPr lang="en-US">
                <a:latin typeface="Arial" charset="0"/>
              </a:rPr>
              <a:t>Recommended for input files</a:t>
            </a:r>
          </a:p>
          <a:p>
            <a:r>
              <a:rPr lang="en-US">
                <a:latin typeface="Arial" charset="0"/>
              </a:rPr>
              <a:t>Required for output files </a:t>
            </a:r>
          </a:p>
          <a:p>
            <a:pPr lvl="1"/>
            <a:r>
              <a:rPr lang="en-US">
                <a:latin typeface="Arial" charset="0"/>
              </a:rPr>
              <a:t>O/S often doesn’t write last bit of file to disk until file is closed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011B5D-74FE-B944-9EF9-8F3427FB01F9}" type="datetime1">
              <a:rPr lang="en-US" sz="1200" smtClean="0">
                <a:latin typeface="Garamond" charset="0"/>
              </a:rPr>
              <a:t>4/19/17</a:t>
            </a:fld>
            <a:endParaRPr lang="en-US" sz="1200">
              <a:latin typeface="Garamond" charset="0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94AEFE-46D6-BF41-8074-5180971B1211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32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of basic file function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685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Open text file for reading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("in.txt", "r");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if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== NULL)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("Error: could not open in.txt");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return;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 CODE TO EXECUTE IF FILE OPENS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fclose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		// Close file when done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B4B3FA-CF07-C04C-91FC-87B69E3E0C1E}" type="datetime1">
              <a:rPr lang="en-US" sz="1200" smtClean="0">
                <a:latin typeface="Garamond" charset="0"/>
              </a:rPr>
              <a:t>4/19/17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DD7AA4-AE9B-0E45-B0AC-0044A3255C29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112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File i/o function calls: formatted I/O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fprintf(</a:t>
            </a:r>
            <a:r>
              <a:rPr lang="en-US" sz="2200" i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sz="2200" i="1">
                <a:latin typeface="Arial" charset="0"/>
              </a:rPr>
              <a:t>, format_specifier, 0+ variables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</a:p>
          <a:p>
            <a:r>
              <a:rPr lang="en-US" i="1">
                <a:solidFill>
                  <a:srgbClr val="0000FF"/>
                </a:solidFill>
                <a:latin typeface="Arial" charset="0"/>
                <a:cs typeface="Courier New" charset="0"/>
              </a:rPr>
              <a:t>file_handle</a:t>
            </a:r>
            <a:r>
              <a:rPr lang="en-US" i="1">
                <a:latin typeface="Arial" charset="0"/>
                <a:cs typeface="Courier New" charset="0"/>
              </a:rPr>
              <a:t>:</a:t>
            </a:r>
            <a:r>
              <a:rPr lang="en-US">
                <a:latin typeface="Arial" charset="0"/>
                <a:cs typeface="Courier New" charset="0"/>
              </a:rPr>
              <a:t> address returned by </a:t>
            </a:r>
            <a:r>
              <a:rPr lang="en-US">
                <a:latin typeface="Courier New" charset="0"/>
                <a:cs typeface="Courier New" charset="0"/>
              </a:rPr>
              <a:t>fopen()</a:t>
            </a:r>
          </a:p>
          <a:p>
            <a:r>
              <a:rPr lang="en-US">
                <a:latin typeface="Arial" charset="0"/>
                <a:cs typeface="Courier New" charset="0"/>
              </a:rPr>
              <a:t>Other arguments are same as </a:t>
            </a:r>
            <a:r>
              <a:rPr lang="en-US">
                <a:latin typeface="Courier New" charset="0"/>
                <a:cs typeface="Courier New" charset="0"/>
              </a:rPr>
              <a:t>printf()</a:t>
            </a:r>
          </a:p>
          <a:p>
            <a:r>
              <a:rPr lang="en-US">
                <a:latin typeface="Arial" charset="0"/>
                <a:cs typeface="Courier New" charset="0"/>
              </a:rPr>
              <a:t>Example: </a:t>
            </a:r>
            <a:r>
              <a:rPr lang="en-US" b="1">
                <a:latin typeface="Courier New" charset="0"/>
                <a:cs typeface="Courier New" charset="0"/>
              </a:rPr>
              <a:t>fprintf(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fp</a:t>
            </a:r>
            <a:r>
              <a:rPr lang="en-US" b="1">
                <a:latin typeface="Courier New" charset="0"/>
                <a:cs typeface="Courier New" charset="0"/>
              </a:rPr>
              <a:t>, "x = %d", x);</a:t>
            </a:r>
          </a:p>
          <a:p>
            <a:endParaRPr lang="en-US">
              <a:latin typeface="Arial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fscanf(</a:t>
            </a:r>
            <a:r>
              <a:rPr lang="en-US" sz="2200" i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sz="2200" i="1">
                <a:latin typeface="Arial" charset="0"/>
              </a:rPr>
              <a:t>, format_specifier, 0 or more variables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</a:p>
          <a:p>
            <a:r>
              <a:rPr lang="en-US" i="1">
                <a:solidFill>
                  <a:srgbClr val="0000FF"/>
                </a:solidFill>
                <a:latin typeface="Arial" charset="0"/>
                <a:cs typeface="Courier New" charset="0"/>
              </a:rPr>
              <a:t>file_handle</a:t>
            </a:r>
            <a:r>
              <a:rPr lang="en-US" i="1">
                <a:latin typeface="Arial" charset="0"/>
                <a:cs typeface="Courier New" charset="0"/>
              </a:rPr>
              <a:t>:</a:t>
            </a:r>
            <a:r>
              <a:rPr lang="en-US">
                <a:latin typeface="Arial" charset="0"/>
                <a:cs typeface="Courier New" charset="0"/>
              </a:rPr>
              <a:t> address returned by </a:t>
            </a:r>
            <a:r>
              <a:rPr lang="en-US">
                <a:latin typeface="Courier New" charset="0"/>
                <a:cs typeface="Courier New" charset="0"/>
              </a:rPr>
              <a:t>fopen()</a:t>
            </a:r>
          </a:p>
          <a:p>
            <a:r>
              <a:rPr lang="en-US">
                <a:latin typeface="Arial" charset="0"/>
                <a:cs typeface="Courier New" charset="0"/>
              </a:rPr>
              <a:t>Other arguments are same as scanf()</a:t>
            </a:r>
          </a:p>
          <a:p>
            <a:r>
              <a:rPr lang="en-US">
                <a:latin typeface="Arial" charset="0"/>
                <a:cs typeface="Courier New" charset="0"/>
              </a:rPr>
              <a:t>Example: </a:t>
            </a:r>
            <a:r>
              <a:rPr lang="en-US" b="1">
                <a:latin typeface="Courier New" charset="0"/>
                <a:cs typeface="Courier New" charset="0"/>
              </a:rPr>
              <a:t>fscanf(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fp</a:t>
            </a:r>
            <a:r>
              <a:rPr lang="en-US" b="1">
                <a:latin typeface="Courier New" charset="0"/>
                <a:cs typeface="Courier New" charset="0"/>
              </a:rPr>
              <a:t>, "%d%d", &amp;a, &amp;b);</a:t>
            </a:r>
            <a:endParaRPr lang="en-US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B47DF7-4693-D242-897E-95307B0B7C8A}" type="datetime1">
              <a:rPr lang="en-US" sz="1200" smtClean="0">
                <a:latin typeface="Garamond" charset="0"/>
              </a:rPr>
              <a:t>4/19/17</a:t>
            </a:fld>
            <a:endParaRPr lang="en-US" sz="1200">
              <a:latin typeface="Garamond" charset="0"/>
            </a:endParaRP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ECFD07-42DF-5541-B6D1-49A890F60819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755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File I/O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Write a program to:</a:t>
            </a:r>
          </a:p>
          <a:p>
            <a:pPr lvl="1"/>
            <a:r>
              <a:rPr lang="en-US">
                <a:latin typeface="Arial" charset="0"/>
              </a:rPr>
              <a:t>Read three integer values from the file </a:t>
            </a:r>
            <a:r>
              <a:rPr lang="en-US">
                <a:latin typeface="Courier New" charset="0"/>
                <a:cs typeface="Courier New" charset="0"/>
              </a:rPr>
              <a:t>myinput.txt</a:t>
            </a:r>
          </a:p>
          <a:p>
            <a:pPr lvl="1"/>
            <a:r>
              <a:rPr lang="en-US">
                <a:latin typeface="Arial" charset="0"/>
              </a:rPr>
              <a:t>Determine sum and average</a:t>
            </a:r>
          </a:p>
          <a:p>
            <a:pPr lvl="1"/>
            <a:r>
              <a:rPr lang="en-US">
                <a:latin typeface="Arial" charset="0"/>
              </a:rPr>
              <a:t>Write the original three values as well as the sum and average to the file </a:t>
            </a:r>
            <a:r>
              <a:rPr lang="en-US">
                <a:latin typeface="Courier New" charset="0"/>
                <a:cs typeface="Courier New" charset="0"/>
              </a:rPr>
              <a:t>myoutput.txt</a:t>
            </a:r>
          </a:p>
          <a:p>
            <a:r>
              <a:rPr lang="en-US">
                <a:latin typeface="Arial" charset="0"/>
                <a:cs typeface="Courier New" charset="0"/>
              </a:rPr>
              <a:t>Note that: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The program should exit if an error occurs in opening a file</a:t>
            </a:r>
          </a:p>
          <a:p>
            <a:pPr lvl="1"/>
            <a:endParaRPr lang="en-US">
              <a:latin typeface="Arial" charset="0"/>
              <a:cs typeface="Courier New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25F9B2-A46C-2C48-BD7A-B552C4D77F5F}" type="datetime1">
              <a:rPr lang="en-US" sz="1200" smtClean="0">
                <a:latin typeface="Garamond" charset="0"/>
              </a:rPr>
              <a:t>4/19/17</a:t>
            </a:fld>
            <a:endParaRPr lang="en-US" sz="1200">
              <a:latin typeface="Garamond" charset="0"/>
            </a:endParaRP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B03BCB-345F-1347-BEE9-01D4372712C3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514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The program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stdio.h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void main()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;		// Input file pointer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outfile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;		// Output file pointer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 x, y, z, sum;	// Input values and sum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double 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avg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;		// Average of x, y, and z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// Open input file, exit if error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myinput.txt","r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");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if (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==NULL)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{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("Error opening myinput.txt\n");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return;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// Can actually open file as part of conditional statement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if ((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outfile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myoutput.txt","w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"))==NULL)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{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("Error opening myoutput.txt\n");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return;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DD801B-601E-B84A-89B4-E41128CE1AC2}" type="datetime1">
              <a:rPr lang="en-US" sz="1200" smtClean="0">
                <a:latin typeface="Garamond" charset="0"/>
              </a:rPr>
              <a:t>4/19/17</a:t>
            </a:fld>
            <a:endParaRPr lang="en-US" sz="1200">
              <a:latin typeface="Garamond" charset="0"/>
            </a:endParaRP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CF2F601-F21C-0944-B237-EBBDF49CB6F5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750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The program (part 2)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endParaRPr lang="en-US" sz="1400">
              <a:latin typeface="Arial" charset="0"/>
            </a:endParaRPr>
          </a:p>
          <a:p>
            <a:pPr>
              <a:buFont typeface="Arial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latin typeface="Courier New" charset="0"/>
                <a:cs typeface="Courier New" charset="0"/>
              </a:rPr>
              <a:t>// Read the three values 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fscanf(infile, "%d %d %d", &amp;x, &amp;y, &amp;z);</a:t>
            </a:r>
          </a:p>
          <a:p>
            <a:pPr>
              <a:buFont typeface="Arial" charset="0"/>
              <a:buNone/>
            </a:pPr>
            <a:endParaRPr lang="en-US" sz="1400" b="1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// Compute sum and average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sum = x + y + z;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avg = sum / 3.0;</a:t>
            </a:r>
          </a:p>
          <a:p>
            <a:pPr>
              <a:buFont typeface="Arial" charset="0"/>
              <a:buNone/>
            </a:pPr>
            <a:endParaRPr lang="en-US" sz="1400" b="1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// print out values</a:t>
            </a:r>
          </a:p>
          <a:p>
            <a:pPr>
              <a:buFont typeface="Arial" charset="0"/>
              <a:buNone/>
            </a:pPr>
            <a:r>
              <a:rPr lang="fr-FR" sz="1400" b="1">
                <a:latin typeface="Courier New" charset="0"/>
                <a:cs typeface="Courier New" charset="0"/>
              </a:rPr>
              <a:t>	fprintf(outfile, "Values: %d, %d, %d\n", x, y, z);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fprintf(outfile, "Sum: %d\n",sum);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fprintf(outfile, "Avg: %lf\n",avg);</a:t>
            </a:r>
          </a:p>
          <a:p>
            <a:pPr>
              <a:buFont typeface="Arial" charset="0"/>
              <a:buNone/>
            </a:pPr>
            <a:endParaRPr lang="en-US" sz="1400" b="1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// close the files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fclose(infile);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fclose(outfile);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Arial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1AF684-8DD6-2941-8135-865722279DDA}" type="datetime1">
              <a:rPr lang="en-US" sz="1200" smtClean="0">
                <a:latin typeface="Garamond" charset="0"/>
              </a:rPr>
              <a:t>4/19/17</a:t>
            </a:fld>
            <a:endParaRPr lang="en-US" sz="1200">
              <a:latin typeface="Garamond" charset="0"/>
            </a:endParaRP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80E618-8352-E845-8B67-E52DE93860F0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091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File i/o function calls: unformatted I/O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fwrite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i="1" dirty="0" smtClean="0">
                <a:ea typeface="+mn-ea"/>
              </a:rPr>
              <a:t>pointer, element size, # elements, </a:t>
            </a:r>
            <a:r>
              <a:rPr lang="en-US" sz="2200" i="1" dirty="0" err="1" smtClean="0">
                <a:ea typeface="+mn-ea"/>
              </a:rPr>
              <a:t>file_handle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fread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i="1" dirty="0" smtClean="0">
                <a:ea typeface="+mn-ea"/>
              </a:rPr>
              <a:t>pointer, element size, # elements, </a:t>
            </a:r>
            <a:r>
              <a:rPr lang="en-US" sz="2200" i="1" dirty="0" err="1" smtClean="0">
                <a:ea typeface="+mn-ea"/>
              </a:rPr>
              <a:t>file_handle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pointer: </a:t>
            </a:r>
            <a:r>
              <a:rPr lang="en-US" dirty="0" smtClean="0">
                <a:ea typeface="+mn-ea"/>
                <a:cs typeface="Courier New" pitchFamily="49" charset="0"/>
              </a:rPr>
              <a:t>address of data to be read/written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Typically an array, although can be scalar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element size:</a:t>
            </a:r>
            <a:r>
              <a:rPr lang="en-US" dirty="0" smtClean="0">
                <a:ea typeface="+mn-ea"/>
                <a:cs typeface="Courier New" pitchFamily="49" charset="0"/>
              </a:rPr>
              <a:t> Size of each element in array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# elements:</a:t>
            </a:r>
            <a:r>
              <a:rPr lang="en-US" dirty="0" smtClean="0">
                <a:ea typeface="+mn-ea"/>
                <a:cs typeface="Courier New" pitchFamily="49" charset="0"/>
              </a:rPr>
              <a:t> Number of elements in array</a:t>
            </a:r>
            <a:endParaRPr lang="en-US" i="1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err="1" smtClean="0">
                <a:ea typeface="+mn-ea"/>
                <a:cs typeface="Courier New" pitchFamily="49" charset="0"/>
              </a:rPr>
              <a:t>file_handle</a:t>
            </a:r>
            <a:r>
              <a:rPr lang="en-US" i="1" dirty="0" smtClean="0">
                <a:ea typeface="+mn-ea"/>
                <a:cs typeface="Courier New" pitchFamily="49" charset="0"/>
              </a:rPr>
              <a:t>:</a:t>
            </a:r>
            <a:r>
              <a:rPr lang="en-US" dirty="0" smtClean="0">
                <a:ea typeface="+mn-ea"/>
                <a:cs typeface="Courier New" pitchFamily="49" charset="0"/>
              </a:rPr>
              <a:t> is address returned by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Returns # of elements actually read/written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If &lt; # elements requested, either error or EOF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32E65E-849D-2E4B-9F6C-A75BA227340F}" type="datetime1">
              <a:rPr lang="en-US" smtClean="0">
                <a:latin typeface="Garamond" charset="0"/>
              </a:rPr>
              <a:t>4/19/17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1029C0-4DF7-B946-A6BF-9D4F0622BA0C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176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8 due </a:t>
            </a:r>
            <a:r>
              <a:rPr lang="en-US" dirty="0" smtClean="0">
                <a:latin typeface="Arial" charset="0"/>
              </a:rPr>
              <a:t>today</a:t>
            </a:r>
            <a:endParaRPr lang="en-US" dirty="0">
              <a:latin typeface="Arial" charset="0"/>
            </a:endParaRP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9 due 4/28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All outstanding program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4/28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Remember, e-mail the appropriate TA and CC your instructor when you resubmit—do not just e-mail Dr. Geiger</a:t>
            </a:r>
          </a:p>
          <a:p>
            <a:r>
              <a:rPr lang="en-US" dirty="0" smtClean="0"/>
              <a:t>Today’s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Dynamically allocated data structures: linked lists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BB567D-CFD6-F449-9112-EFB066487F87}" type="datetime1">
              <a:rPr lang="en-US" sz="1200" smtClean="0"/>
              <a:t>4/19/17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33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Unformatted I/O (cont.)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One benefit—ability to read/write entire array at once</a:t>
            </a:r>
          </a:p>
          <a:p>
            <a:r>
              <a:rPr lang="en-US">
                <a:latin typeface="Arial" charset="0"/>
              </a:rPr>
              <a:t>For example:</a:t>
            </a:r>
          </a:p>
          <a:p>
            <a:pPr lvl="1"/>
            <a:r>
              <a:rPr lang="en-US">
                <a:latin typeface="Arial" charset="0"/>
              </a:rPr>
              <a:t>Given int x[100];</a:t>
            </a:r>
          </a:p>
          <a:p>
            <a:pPr lvl="1"/>
            <a:r>
              <a:rPr lang="en-US">
                <a:latin typeface="Arial" charset="0"/>
              </a:rPr>
              <a:t>Can read array from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n = fread(x, sizeof(int), 100, fp);</a:t>
            </a:r>
          </a:p>
          <a:p>
            <a:pPr lvl="3"/>
            <a:r>
              <a:rPr lang="en-US">
                <a:latin typeface="Arial" charset="0"/>
              </a:rPr>
              <a:t>n should equal 100</a:t>
            </a:r>
          </a:p>
          <a:p>
            <a:pPr lvl="1"/>
            <a:r>
              <a:rPr lang="en-US">
                <a:latin typeface="Arial" charset="0"/>
              </a:rPr>
              <a:t>Can write array to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fwrite(x, sizeof(int), 100, fp);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3CED67-4CED-AA46-9D70-E4B49951059E}" type="datetime1">
              <a:rPr lang="en-US" smtClean="0">
                <a:latin typeface="Garamond" charset="0"/>
              </a:rPr>
              <a:t>4/19/17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D3ABE8-2D96-F248-A14E-8C2B6D2B78FD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959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time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Character and line I/O</a:t>
            </a:r>
            <a:endParaRPr lang="en-US" sz="24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Reminders: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8 due today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9 due 4/28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All outstanding program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4/28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Remember, e-mail the appropriate TA and CC your instructor when you resubmit—do not just e-mail Dr. Geiger</a:t>
            </a: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F17CDEC8-8047-C14B-AA79-5D41749F44C8}" type="datetime1">
              <a:rPr lang="en-US" sz="1200" smtClean="0"/>
              <a:t>4/19/17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843FFED0-5613-D747-AC8F-CF84A7339BF4}" type="slidenum">
              <a:rPr lang="en-US" sz="1200"/>
              <a:pPr eaLnBrk="0" hangingPunct="0"/>
              <a:t>21</a:t>
            </a:fld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Linked </a:t>
            </a:r>
            <a:r>
              <a:rPr lang="en-US" dirty="0">
                <a:latin typeface="Garamond" charset="0"/>
              </a:rPr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 pointer-based structure: linked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Each element (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node</a:t>
            </a:r>
            <a:r>
              <a:rPr lang="en-US" dirty="0" smtClean="0">
                <a:ea typeface="+mn-ea"/>
                <a:cs typeface="+mn-cs"/>
              </a:rPr>
              <a:t>) contains data + pointer to next element in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Last element points to NULL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Program using list needs pointer to first node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400" i="1" dirty="0" smtClean="0">
                <a:ea typeface="+mn-ea"/>
                <a:cs typeface="+mn-cs"/>
              </a:rPr>
              <a:t>Image </a:t>
            </a:r>
            <a:r>
              <a:rPr lang="en-US" sz="1400" i="1" dirty="0">
                <a:ea typeface="+mn-ea"/>
                <a:cs typeface="+mn-cs"/>
              </a:rPr>
              <a:t>source: http://en.wikipedia.org/wiki/Linked_list</a:t>
            </a:r>
            <a:endParaRPr lang="en-US" sz="1400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8732C32-6616-794E-A1EB-13528B3DF9F6}" type="datetime1">
              <a:rPr lang="en-US" sz="1200" smtClean="0">
                <a:latin typeface="Garamond" charset="0"/>
              </a:rPr>
              <a:t>4/19/17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0937E6B-04AA-7844-845E-D8C993F61049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  <p:pic>
        <p:nvPicPr>
          <p:cNvPr id="8199" name="Picture 4" descr="Singly-linked-lis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72802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3317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Deleting </a:t>
            </a:r>
            <a:r>
              <a:rPr lang="en-US" dirty="0">
                <a:latin typeface="Garamond" charset="0"/>
              </a:rPr>
              <a:t>item from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8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delNode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Need 2 pointers—one for current node, one for previous—because removing node requires you to change prev. node to point past current one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*cur 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4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Search list until you either find item or hit end, moving both pointers each time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((cur !=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&amp;&amp; (cur-&gt;value !=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cur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cur-&gt;next;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80101E-17AE-1C40-AAEE-685CB5339A4E}" type="datetime1">
              <a:rPr lang="en-US" sz="1200" smtClean="0">
                <a:latin typeface="Garamond" charset="0"/>
                <a:cs typeface="Arial" charset="0"/>
              </a:rPr>
              <a:t>4/19/17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C862AC-6BE6-6141-B859-DF5404F1B47C}" type="slidenum">
              <a:rPr lang="en-US" sz="1200">
                <a:latin typeface="Garamond" charset="0"/>
                <a:cs typeface="Arial" charset="0"/>
              </a:rPr>
              <a:pPr/>
              <a:t>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309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Deleting item from list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3"/>
              <a:defRPr/>
            </a:pPr>
            <a:r>
              <a:rPr lang="en-US" dirty="0" smtClean="0">
                <a:ea typeface="+mn-ea"/>
              </a:rPr>
              <a:t>Case 1: Data wasn’t found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</a:t>
            </a:r>
            <a:r>
              <a:rPr lang="en-US" dirty="0" smtClean="0">
                <a:ea typeface="+mn-ea"/>
              </a:rPr>
              <a:t>return unchanged list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(cur ==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3"/>
              <a:defRPr/>
            </a:pPr>
            <a:r>
              <a:rPr lang="en-US" dirty="0" smtClean="0">
                <a:ea typeface="+mn-ea"/>
              </a:rPr>
              <a:t>Case 2a: Data was found in first node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beginning of list will be current 2</a:t>
            </a:r>
            <a:r>
              <a:rPr lang="en-US" baseline="30000" dirty="0" smtClean="0">
                <a:ea typeface="+mn-ea"/>
                <a:sym typeface="Wingdings" panose="05000000000000000000" pitchFamily="2" charset="2"/>
              </a:rPr>
              <a:t>nd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 node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 startAt="3"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3"/>
              <a:defRPr/>
            </a:pPr>
            <a:r>
              <a:rPr lang="en-US" dirty="0" smtClean="0">
                <a:ea typeface="+mn-ea"/>
              </a:rPr>
              <a:t>Case 2b: Data found elsewhere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previous node points past node to be removed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cur-&gt;next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4487" lvl="1" indent="0">
              <a:buFont typeface="Wingdings" pitchFamily="2" charset="2"/>
              <a:buNone/>
              <a:defRPr/>
            </a:pPr>
            <a:endParaRPr lang="en-US" sz="28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1812" indent="-514350">
              <a:buFont typeface="+mj-lt"/>
              <a:buAutoNum type="arabicPeriod" startAt="3"/>
              <a:defRPr/>
            </a:pP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ea typeface="+mn-ea"/>
                <a:cs typeface="Courier New" panose="02070309020205020404" pitchFamily="49" charset="0"/>
              </a:rPr>
              <a:t>Remove node holding data, then return list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ea typeface="+mn-ea"/>
              <a:cs typeface="Courier New" panose="02070309020205020404" pitchFamily="49" charset="0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free(cur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list;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F3AF56-1009-494E-8CE7-C4996DB00320}" type="datetime1">
              <a:rPr lang="en-US" sz="1200" smtClean="0">
                <a:latin typeface="Garamond" charset="0"/>
                <a:cs typeface="Arial" charset="0"/>
              </a:rPr>
              <a:t>4/19/17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4C79CD-9976-4249-B3A0-1B7875615771}" type="slidenum">
              <a:rPr lang="en-US" sz="1200">
                <a:latin typeface="Garamond" charset="0"/>
                <a:cs typeface="Arial" charset="0"/>
              </a:rPr>
              <a:pPr/>
              <a:t>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205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Sorted </a:t>
            </a:r>
            <a:r>
              <a:rPr lang="en-US" dirty="0">
                <a:latin typeface="Garamond" charset="0"/>
              </a:rPr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124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Can ensure each item is sorted as </a:t>
            </a:r>
            <a:r>
              <a:rPr lang="en-US" sz="2600" dirty="0" smtClean="0">
                <a:latin typeface="Arial" charset="0"/>
              </a:rPr>
              <a:t>it’s </a:t>
            </a:r>
            <a:r>
              <a:rPr lang="en-US" sz="2600" dirty="0">
                <a:latin typeface="Arial" charset="0"/>
              </a:rPr>
              <a:t>added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Slower item insertion, but faster search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Not easy with arrays: must move existing data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Keeping linked list sorted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Find appropriate location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Often done by going </a:t>
            </a:r>
            <a:r>
              <a:rPr lang="en-US" sz="1900" dirty="0" smtClean="0">
                <a:latin typeface="Arial" charset="0"/>
              </a:rPr>
              <a:t>“past” </a:t>
            </a:r>
            <a:r>
              <a:rPr lang="en-US" sz="1900" dirty="0">
                <a:latin typeface="Arial" charset="0"/>
              </a:rPr>
              <a:t>appropriate spot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Modify pointers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Node before correct spot points to new node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New node points to node after correct spot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B8F031F-0D96-A446-9370-BB05926D737D}" type="datetime1">
              <a:rPr lang="en-US" smtClean="0">
                <a:latin typeface="Garamond" charset="0"/>
              </a:rPr>
              <a:t>4/19/17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4E1A75-5047-484D-87AE-8623F6D212A4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pic>
        <p:nvPicPr>
          <p:cNvPr id="9223" name="Picture 2" descr="CPT-LinkedLists-addingnod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267200"/>
            <a:ext cx="6351588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Content Placeholder 2"/>
          <p:cNvSpPr txBox="1">
            <a:spLocks/>
          </p:cNvSpPr>
          <p:nvPr/>
        </p:nvSpPr>
        <p:spPr bwMode="auto">
          <a:xfrm>
            <a:off x="639763" y="5867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669925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 sz="1400" i="1"/>
              <a:t>Image source: http://en.wikipedia.org/wiki/Linked_list</a:t>
            </a:r>
          </a:p>
        </p:txBody>
      </p:sp>
    </p:spTree>
    <p:extLst>
      <p:ext uri="{BB962C8B-B14F-4D97-AF65-F5344CB8AC3E}">
        <p14:creationId xmlns:p14="http://schemas.microsoft.com/office/powerpoint/2010/main" val="3228058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>
                <a:ea typeface="+mj-ea"/>
              </a:rPr>
              <a:t>Review: </a:t>
            </a:r>
            <a:r>
              <a:rPr lang="en-US" altLang="en-US" dirty="0" err="1" smtClean="0">
                <a:ea typeface="+mj-ea"/>
                <a:sym typeface="Wingdings" panose="05000000000000000000" pitchFamily="2" charset="2"/>
              </a:rPr>
              <a:t>findSortedNode</a:t>
            </a:r>
            <a:endParaRPr lang="en-US" altLang="en-US" dirty="0" smtClean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findSortedNode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*n;</a:t>
            </a: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Start with first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2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!= </a:t>
            </a: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NULL) </a:t>
            </a:r>
            <a:r>
              <a:rPr lang="en-US" sz="2200" b="1" u="sng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&amp;&amp; (n-&gt;value &lt;= v)</a:t>
            </a: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   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Data found--return 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n;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n-&gt;next;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If you get here, data wasn't found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B96404-C1B8-7747-BE1A-13F0D898A734}" type="datetime1">
              <a:rPr lang="en-US" smtClean="0">
                <a:latin typeface="Garamond" charset="0"/>
              </a:rPr>
              <a:t>4/19/17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33E93CA-0093-3647-A136-EAE9569B6BBC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815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Adding item to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  <a:extLst/>
        </p:spPr>
        <p:txBody>
          <a:bodyPr>
            <a:normAutofit fontScale="70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addSortedNode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ea typeface="+mn-ea"/>
                <a:cs typeface="Courier New" pitchFamily="49" charset="0"/>
              </a:rPr>
              <a:t>(See web for full function)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Dynamically allocate space for </a:t>
            </a:r>
            <a:r>
              <a:rPr lang="en-US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newNode</a:t>
            </a:r>
            <a:r>
              <a:rPr lang="en-US" dirty="0" smtClean="0">
                <a:ea typeface="+mn-ea"/>
              </a:rPr>
              <a:t> (same as basic add function)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2"/>
              <a:defRPr/>
            </a:pPr>
            <a:r>
              <a:rPr lang="en-US" dirty="0" smtClean="0">
                <a:ea typeface="+mn-ea"/>
              </a:rPr>
              <a:t>Need two pointers--one for current item, one for previous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*cur 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4487" lvl="1" indent="0">
              <a:buFont typeface="Wingdings" pitchFamily="2" charset="2"/>
              <a:buNone/>
              <a:defRPr/>
            </a:pPr>
            <a:endParaRPr lang="en-US" sz="4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2"/>
              <a:defRPr/>
            </a:pPr>
            <a:r>
              <a:rPr lang="en-US" dirty="0" smtClean="0">
                <a:ea typeface="+mn-ea"/>
              </a:rPr>
              <a:t>Search list until you either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find appropriate spot </a:t>
            </a:r>
            <a:r>
              <a:rPr lang="en-US" dirty="0" smtClean="0">
                <a:ea typeface="+mn-ea"/>
              </a:rPr>
              <a:t>or hit end, moving both pointers each time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((cur !=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US" sz="2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(cur-&gt;value </a:t>
            </a:r>
            <a:r>
              <a:rPr lang="en-US" sz="2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 v</a:t>
            </a:r>
            <a:r>
              <a:rPr lang="en-US" sz="2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cur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cur-&gt;next;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2"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B52801C-3C98-534E-BFF4-3998E69302E6}" type="datetime1">
              <a:rPr lang="en-US" smtClean="0">
                <a:latin typeface="Garamond" charset="0"/>
              </a:rPr>
              <a:t>4/19/17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62D47AF-112B-CB4E-A1DB-16575AFE31FF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449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Adding item to sorted list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7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Once you’ve found appropriate spot, must ensure that: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Previous node points to new node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New node points to next node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US" dirty="0" smtClean="0">
                <a:ea typeface="+mn-ea"/>
              </a:rPr>
              <a:t>Case 1: New node goes at start of list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cur;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US" dirty="0" smtClean="0">
                <a:ea typeface="+mn-ea"/>
              </a:rPr>
              <a:t>Case 2: New node goes in middle (or at end) of list</a:t>
            </a:r>
            <a:endParaRPr lang="en-US" dirty="0" smtClean="0">
              <a:ea typeface="+mn-ea"/>
              <a:sym typeface="Wingdings" panose="05000000000000000000" pitchFamily="2" charset="2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cur;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650A9D-8044-DA46-A9B9-1BD4D07AAF75}" type="datetime1">
              <a:rPr lang="en-US" smtClean="0">
                <a:latin typeface="Garamond" charset="0"/>
              </a:rPr>
              <a:t>4/19/17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4A318A-D5C6-1341-BB86-EF847E1EDC8E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020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8718</TotalTime>
  <Words>1509</Words>
  <Application>Microsoft Macintosh PowerPoint</Application>
  <PresentationFormat>On-screen Show (4:3)</PresentationFormat>
  <Paragraphs>306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Edge</vt:lpstr>
      <vt:lpstr>EECE.2160 ECE Application Programming</vt:lpstr>
      <vt:lpstr>Lecture outline</vt:lpstr>
      <vt:lpstr>Review: Linked list</vt:lpstr>
      <vt:lpstr>Review: Deleting item from list</vt:lpstr>
      <vt:lpstr>Deleting item from list (continued)</vt:lpstr>
      <vt:lpstr>Review: Sorted linked list</vt:lpstr>
      <vt:lpstr>Review: findSortedNode</vt:lpstr>
      <vt:lpstr>Adding item to sorted list</vt:lpstr>
      <vt:lpstr>Adding item to sorted list (continued)</vt:lpstr>
      <vt:lpstr>Program 9 notes</vt:lpstr>
      <vt:lpstr>File information</vt:lpstr>
      <vt:lpstr>File i/o function calls</vt:lpstr>
      <vt:lpstr>File i/o function calls</vt:lpstr>
      <vt:lpstr>Example of basic file function usage</vt:lpstr>
      <vt:lpstr>File i/o function calls: formatted I/O</vt:lpstr>
      <vt:lpstr>Example: File I/O</vt:lpstr>
      <vt:lpstr>The program (part 1)</vt:lpstr>
      <vt:lpstr>The program (part 2)</vt:lpstr>
      <vt:lpstr>File i/o function calls: unformatted I/O</vt:lpstr>
      <vt:lpstr>Unformatted I/O (cont.)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1738</cp:revision>
  <dcterms:created xsi:type="dcterms:W3CDTF">2006-04-03T05:03:01Z</dcterms:created>
  <dcterms:modified xsi:type="dcterms:W3CDTF">2017-04-19T10:50:31Z</dcterms:modified>
</cp:coreProperties>
</file>