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477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2" r:id="rId13"/>
    <p:sldId id="473" r:id="rId14"/>
    <p:sldId id="474" r:id="rId15"/>
    <p:sldId id="475" r:id="rId16"/>
    <p:sldId id="458" r:id="rId17"/>
    <p:sldId id="459" r:id="rId18"/>
    <p:sldId id="460" r:id="rId19"/>
    <p:sldId id="461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492" r:id="rId35"/>
    <p:sldId id="379" r:id="rId3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7" d="100"/>
          <a:sy n="87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4" Type="http://schemas.openxmlformats.org/officeDocument/2006/relationships/slide" Target="slides/slide26.xml"/><Relationship Id="rId5" Type="http://schemas.openxmlformats.org/officeDocument/2006/relationships/slide" Target="slides/slide27.xml"/><Relationship Id="rId1" Type="http://schemas.openxmlformats.org/officeDocument/2006/relationships/slide" Target="slides/slide8.xml"/><Relationship Id="rId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DD20E48-21D5-BD43-8B8D-F79BDA59AAEF}" type="datetime1">
              <a:rPr lang="en-US"/>
              <a:pPr/>
              <a:t>5/16/16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566CAC-A866-3D45-91A9-13643F5107DE}" type="slidenum">
              <a:rPr lang="en-US"/>
              <a:pPr/>
              <a:t>27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DEAF93C-0332-F04D-9C7B-A4166D802D5B}" type="datetime1">
              <a:rPr lang="en-US"/>
              <a:pPr/>
              <a:t>5/16/16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847002-BC80-F244-95D4-929FF87C7F37}" type="slidenum">
              <a:rPr lang="en-US"/>
              <a:pPr/>
              <a:t>8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5096D1-02D3-9C4E-8EF9-589205CF743B}" type="datetime1">
              <a:rPr lang="en-US"/>
              <a:pPr/>
              <a:t>5/16/16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79BD59-604F-7343-A7A5-6794ABC7EA77}" type="slidenum">
              <a:rPr lang="en-US"/>
              <a:pPr/>
              <a:t>9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54D2D9B-B0F3-B548-A411-2270ABAB06C6}" type="datetime1">
              <a:rPr lang="en-US"/>
              <a:pPr/>
              <a:t>5/16/16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E7F6B3D-EBB2-0343-ADED-90AC1A41E114}" type="slidenum">
              <a:rPr lang="en-US"/>
              <a:pPr/>
              <a:t>10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34291ED-09FB-F546-A9D5-F1DC509162BC}" type="datetime1">
              <a:rPr lang="en-US"/>
              <a:pPr/>
              <a:t>5/16/16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40FBBD-ED5B-5840-95A9-AC0A18BBFD01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AEA264A-C0D5-1645-8C93-47BF847522DC}" type="datetime1">
              <a:rPr lang="en-US"/>
              <a:pPr/>
              <a:t>5/16/16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D307A12-218D-164A-8AE8-5D7965AF09B5}" type="slidenum">
              <a:rPr lang="en-US"/>
              <a:pPr/>
              <a:t>12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193EF1-3A73-1C41-B57E-6101610D879B}" type="datetime1">
              <a:rPr lang="en-US"/>
              <a:pPr/>
              <a:t>5/16/16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D534DF-C6FE-974F-9D31-DA5021B425D6}" type="slidenum">
              <a:rPr lang="en-US"/>
              <a:pPr/>
              <a:t>13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056121-04F8-BF4E-8AC2-18F650BC8FCA}" type="datetime1">
              <a:rPr lang="en-US"/>
              <a:pPr/>
              <a:t>5/16/16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3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7810D5-8CF0-3B4E-9A81-BEE0B14EC7EB}" type="slidenum">
              <a:rPr lang="en-US"/>
              <a:pPr/>
              <a:t>21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88" y="3257550"/>
            <a:ext cx="6702425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88" tIns="45794" rIns="91588" bIns="457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497D933-93CD-4643-B01C-0C8158723276}" type="datetime1">
              <a:rPr lang="en-US"/>
              <a:pPr/>
              <a:t>5/16/16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541C15-4ED8-D949-A9E4-E5F0C6E476B7}" type="slidenum">
              <a:rPr lang="en-US"/>
              <a:pPr/>
              <a:t>26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DD11D4-4F7D-1F4B-AA8D-B03C9E37044B}" type="datetime1">
              <a:rPr lang="en-US" smtClean="0"/>
              <a:t>5/16/16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97AFA-3690-D345-A779-3C03664975AE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64BE0-FFBF-2C43-A9EA-D29F4F159939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2E494-5A61-714B-A143-32BC8B1F49D1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89D23-8781-CF42-909E-FF56B2810519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121B-2D64-C345-BB01-7013B6E5BC0B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0A4D6-0E49-8242-A8CE-63059DF7E7C9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B393B-C192-ED4A-B8B9-C7066B2036DC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83DB9-22F5-014D-8A4E-190D33403895}" type="datetime1">
              <a:rPr lang="en-US" smtClean="0"/>
              <a:t>5/16/16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2D555-873F-EC4A-A36A-9B2132ACDC72}" type="datetime1">
              <a:rPr lang="en-US" smtClean="0"/>
              <a:t>5/16/16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CCED2-2D44-0A4E-BE61-D5552D6DB3B8}" type="datetime1">
              <a:rPr lang="en-US" smtClean="0"/>
              <a:t>5/16/16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1133D-43A6-0A45-B4DD-7E39859DD4F4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38802-0C25-CA4C-81D8-F1F39DBC78AD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BE50162-596C-B644-89EC-BDD2DD66EC74}" type="datetime1">
              <a:rPr lang="en-US" smtClean="0"/>
              <a:t>5/16/16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x86 </a:t>
            </a:r>
            <a:r>
              <a:rPr lang="en-US" dirty="0" smtClean="0">
                <a:latin typeface="Arial" charset="0"/>
              </a:rPr>
              <a:t>intro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Assembly basics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Data transfer instructions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Purpose Data Registers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1143000"/>
            <a:ext cx="5105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Four general purpose data registers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Accumulator (A)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Base (B)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Count (C)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Data (D) register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 Can hold 8-bit, 16-bit, or 32-bit data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AH/AL = high and low byte value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AX = word value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EAX = double word value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General uses: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Hold data such as source or destination operands for most operations—ADD, AND, SHL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Hold address pointers for accessing memory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Some also have dedicated special uses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C—count for loop,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B—table look-up translations, base address 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D—indirect I/O and string I/O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4AC1F7-EA22-6245-B460-F8E530E9E63A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5ADB8-AE6F-0E4D-BFCF-853B9252CE2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4775" b="48360"/>
          <a:stretch/>
        </p:blipFill>
        <p:spPr>
          <a:xfrm>
            <a:off x="4987753" y="1981200"/>
            <a:ext cx="4156247" cy="18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0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Pointer/Index </a:t>
            </a:r>
            <a:r>
              <a:rPr lang="en-US" dirty="0">
                <a:latin typeface="Garamond" charset="0"/>
              </a:rPr>
              <a:t>Registers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Two pointer </a:t>
            </a:r>
            <a:r>
              <a:rPr lang="en-US" dirty="0" smtClean="0">
                <a:latin typeface="Arial" charset="0"/>
              </a:rPr>
              <a:t>registers (32-/16-bit versions)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Stack pointer </a:t>
            </a:r>
            <a:r>
              <a:rPr lang="en-US" dirty="0" smtClean="0">
                <a:latin typeface="Arial" charset="0"/>
              </a:rPr>
              <a:t>register (ESP/SP) 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Points </a:t>
            </a:r>
            <a:r>
              <a:rPr lang="en-US" dirty="0">
                <a:latin typeface="Arial" charset="0"/>
              </a:rPr>
              <a:t>to top of stack</a:t>
            </a:r>
          </a:p>
          <a:p>
            <a:pPr lvl="1"/>
            <a:r>
              <a:rPr lang="en-US" dirty="0">
                <a:latin typeface="Arial" charset="0"/>
              </a:rPr>
              <a:t> Base pointer </a:t>
            </a:r>
            <a:r>
              <a:rPr lang="en-US" dirty="0" smtClean="0">
                <a:latin typeface="Arial" charset="0"/>
              </a:rPr>
              <a:t>register (EBP/BP)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Points </a:t>
            </a:r>
            <a:r>
              <a:rPr lang="en-US" dirty="0">
                <a:latin typeface="Arial" charset="0"/>
              </a:rPr>
              <a:t>to fixed location within current stack </a:t>
            </a:r>
            <a:r>
              <a:rPr lang="en-US" dirty="0" smtClean="0">
                <a:latin typeface="Arial" charset="0"/>
              </a:rPr>
              <a:t>frame</a:t>
            </a:r>
          </a:p>
          <a:p>
            <a:r>
              <a:rPr lang="en-US" dirty="0" smtClean="0">
                <a:latin typeface="Arial" charset="0"/>
              </a:rPr>
              <a:t>Two index registers</a:t>
            </a:r>
          </a:p>
          <a:p>
            <a:pPr lvl="1"/>
            <a:r>
              <a:rPr lang="en-US" dirty="0" smtClean="0">
                <a:latin typeface="Arial" charset="0"/>
              </a:rPr>
              <a:t>Source index (ESI/SI)</a:t>
            </a:r>
          </a:p>
          <a:p>
            <a:pPr lvl="1"/>
            <a:r>
              <a:rPr lang="en-US" dirty="0" smtClean="0">
                <a:latin typeface="Arial" charset="0"/>
              </a:rPr>
              <a:t>Destination index (EDI/DI)</a:t>
            </a:r>
          </a:p>
          <a:p>
            <a:pPr lvl="1"/>
            <a:r>
              <a:rPr lang="en-US" dirty="0" smtClean="0">
                <a:latin typeface="Arial" charset="0"/>
              </a:rPr>
              <a:t>Typically used in memory addressing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75234C-93FA-DF4C-B286-14E13D34A7EA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AAA367-493F-4141-B1DB-9162EA39064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1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Flags Register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32-bit register holding single bit status and control information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9 active flags in real mode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Two categories 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Status flags: </a:t>
            </a:r>
            <a:r>
              <a:rPr lang="en-US" dirty="0" smtClean="0"/>
              <a:t>conditions resulting from instruction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Most instructions update status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as test conditions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Control flags: </a:t>
            </a:r>
            <a:r>
              <a:rPr lang="en-US" dirty="0" smtClean="0"/>
              <a:t>control processor functions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by software to turn on/off operating capabilities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ADBDD0-0DBB-3A47-9FBC-0D3AB6873CD3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35FB7C-BB00-2C46-B33C-C8FD58A0789F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pic>
        <p:nvPicPr>
          <p:cNvPr id="19463" name="Picture 3" descr="FG02_002_013502645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152525"/>
            <a:ext cx="72898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39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spaces</a:t>
            </a:r>
          </a:p>
        </p:txBody>
      </p:sp>
      <p:sp>
        <p:nvSpPr>
          <p:cNvPr id="16389" name="Rectangle 8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x86 architecture implements independent </a:t>
            </a:r>
            <a:r>
              <a:rPr lang="en-US" sz="2600">
                <a:solidFill>
                  <a:srgbClr val="FF0000"/>
                </a:solidFill>
                <a:latin typeface="Arial" charset="0"/>
              </a:rPr>
              <a:t>memory</a:t>
            </a:r>
            <a:r>
              <a:rPr lang="en-US" sz="2600">
                <a:latin typeface="Arial" charset="0"/>
              </a:rPr>
              <a:t> and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input/output</a:t>
            </a:r>
            <a:r>
              <a:rPr lang="en-US" sz="2600">
                <a:latin typeface="Arial" charset="0"/>
              </a:rPr>
              <a:t> (not shown) address spaces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Memory address space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1 MB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sz="2200">
                <a:latin typeface="Arial" charset="0"/>
              </a:rPr>
              <a:t>real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sz="2200">
                <a:latin typeface="Arial" charset="0"/>
              </a:rPr>
              <a:t> memory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System + transient program area (TPA)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Extended memory size dependent on processor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Input/output address space- 65,536 bytes long (64KB)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FE54F9-BA0C-6240-A23F-BC5FF79E4499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55BB4D-D04C-714C-A23E-29C53CDAC2A4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pic>
        <p:nvPicPr>
          <p:cNvPr id="20487" name="Picture 5" descr="FG01_007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1219200"/>
            <a:ext cx="4637087" cy="39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057565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modes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modes of access</a:t>
            </a:r>
          </a:p>
          <a:p>
            <a:pPr lvl="1"/>
            <a:r>
              <a:rPr lang="en-US">
                <a:latin typeface="Arial" charset="0"/>
              </a:rPr>
              <a:t>Real mode (DOS)</a:t>
            </a:r>
          </a:p>
          <a:p>
            <a:pPr lvl="1"/>
            <a:r>
              <a:rPr lang="en-US">
                <a:latin typeface="Arial" charset="0"/>
              </a:rPr>
              <a:t>Protected mode (Windows)</a:t>
            </a:r>
          </a:p>
          <a:p>
            <a:r>
              <a:rPr lang="en-US">
                <a:latin typeface="Arial" charset="0"/>
              </a:rPr>
              <a:t>Two memory models</a:t>
            </a:r>
          </a:p>
          <a:p>
            <a:pPr lvl="1"/>
            <a:r>
              <a:rPr lang="en-US">
                <a:latin typeface="Arial" charset="0"/>
              </a:rPr>
              <a:t>Segmented memory model</a:t>
            </a:r>
          </a:p>
          <a:p>
            <a:pPr lvl="1"/>
            <a:r>
              <a:rPr lang="en-US">
                <a:latin typeface="Arial" charset="0"/>
              </a:rPr>
              <a:t>Flat memory model</a:t>
            </a:r>
          </a:p>
          <a:p>
            <a:pPr lvl="2"/>
            <a:r>
              <a:rPr lang="en-US">
                <a:latin typeface="Arial" charset="0"/>
              </a:rPr>
              <a:t>We’ll use this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2078CF-6329-BD40-A48F-42709062FCF3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BB9C3F-436B-D344-B004-4492A388B1A4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8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Flat mode addressing</a:t>
            </a:r>
          </a:p>
        </p:txBody>
      </p:sp>
      <p:sp>
        <p:nvSpPr>
          <p:cNvPr id="22531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 segmentation</a:t>
            </a:r>
          </a:p>
          <a:p>
            <a:pPr lvl="1"/>
            <a:r>
              <a:rPr lang="en-US">
                <a:latin typeface="Arial" charset="0"/>
              </a:rPr>
              <a:t>Entire address space active</a:t>
            </a:r>
          </a:p>
          <a:p>
            <a:r>
              <a:rPr lang="en-US">
                <a:latin typeface="Arial" charset="0"/>
              </a:rPr>
              <a:t>Address generated by instruction = linear address being accessed</a:t>
            </a:r>
          </a:p>
          <a:p>
            <a:r>
              <a:rPr lang="en-US">
                <a:latin typeface="Arial" charset="0"/>
              </a:rPr>
              <a:t>Generates 40-bit external address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260818-361B-5D46-81A5-06EA5129F46A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AA2197-5780-BE41-9C45-E5EEC31E623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3" descr="FG02_015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066800"/>
            <a:ext cx="4252912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10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Addresses in x86 instructions enclosed by brackets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Addressing modes: all examples of general addressing modes discussed earlier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[0100H]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[EDI],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</a:t>
            </a:r>
            <a:r>
              <a:rPr lang="en-US" dirty="0" smtClean="0"/>
              <a:t>sum of two registers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Example: MOV AX, </a:t>
            </a:r>
            <a:r>
              <a:rPr lang="en-US" dirty="0" smtClean="0"/>
              <a:t>[EBX+ESI</a:t>
            </a:r>
            <a:r>
              <a:rPr lang="en-US" dirty="0"/>
              <a:t>]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08CAB7-B9B8-804F-8920-2338E3B75C33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626A25-D182-4447-B5BB-F6500AF27418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relative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Examples: 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CL, [EBX+4]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AX, ARRAY[EBX]   </a:t>
            </a:r>
            <a:r>
              <a:rPr lang="en-US" i="1" dirty="0" smtClean="0"/>
              <a:t>ARRAY is constant memory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Base relative-plus-index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register + index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10H[ESI][EBX] -or-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 MOV AX, [10H+SI+BX]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Scaled-index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(scaling factor * second register)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useful for array accesses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Scaling factor = element size (2, 4, 8 bytes)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EDX, [EAX + 4*EBX]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8B53BE-0236-D44D-B805-80AC0B7FA2FA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6DB83C-FB40-1543-9B1D-090604D26630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Compute the address for the </a:t>
            </a:r>
            <a:r>
              <a:rPr lang="en-US" dirty="0" smtClean="0">
                <a:latin typeface="Arial" charset="0"/>
              </a:rPr>
              <a:t>memory operand </a:t>
            </a:r>
            <a:r>
              <a:rPr lang="en-US" dirty="0">
                <a:latin typeface="Arial" charset="0"/>
              </a:rPr>
              <a:t>in each of the following instructions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You do not need to specify what data </a:t>
            </a:r>
            <a:r>
              <a:rPr lang="en-US" smtClean="0">
                <a:latin typeface="Arial" charset="0"/>
              </a:rPr>
              <a:t>is transferred </a:t>
            </a:r>
            <a:endParaRPr lang="en-US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register contents and variables are as follows: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(ESI) = 00000100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(EDI) = 00000200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(EBX) = 00000300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[EBX+0400h], CX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[EDI+2*EBX], AH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[EBX+EDI+0400h], 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B3E296-7F27-6841-9F90-DFAA2F3A705F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150CE6-B570-A445-AA1E-33C40A65DBF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[EBX+0400h], CX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EBX + 0400h </a:t>
            </a:r>
            <a:endParaRPr lang="en-US" sz="2400" dirty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00000300h + 0400h = 00000700h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[EDI+2*EBX], AH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EDI + 2 * value in EBX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= 00000200h + 2 * 00000300h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00000200h + 00000600h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 MOV </a:t>
            </a:r>
            <a:r>
              <a:rPr lang="en-US" sz="2800" dirty="0" smtClean="0">
                <a:ea typeface="+mn-ea"/>
              </a:rPr>
              <a:t>[EBX+EDI+0400h],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EBX + EDI + 0400h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= 00000300H + 00000200H + 0400h = 00000900h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FDD00D-2A46-C241-870D-24EB11C5EC89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0C165A-D028-AA49-8F7D-CFEFD0CD8E88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Sign up for the course discussion group on Piazza</a:t>
            </a:r>
          </a:p>
          <a:p>
            <a:pPr lvl="1"/>
            <a:r>
              <a:rPr lang="en-US" dirty="0" smtClean="0"/>
              <a:t>HW 1 due 1:00 PM, 5/19</a:t>
            </a:r>
          </a:p>
          <a:p>
            <a:pPr lvl="2"/>
            <a:r>
              <a:rPr lang="en-US" dirty="0" smtClean="0"/>
              <a:t>Bring hard copies to class or leave in envelope on office door</a:t>
            </a:r>
          </a:p>
          <a:p>
            <a:pPr lvl="2"/>
            <a:r>
              <a:rPr lang="en-US" dirty="0" smtClean="0"/>
              <a:t>E-mail electronic submissions to Dr. Geiger</a:t>
            </a:r>
          </a:p>
          <a:p>
            <a:pPr lvl="3"/>
            <a:r>
              <a:rPr lang="en-US" dirty="0" smtClean="0"/>
              <a:t>Please attach only a single file (archives not accepted)</a:t>
            </a:r>
          </a:p>
          <a:p>
            <a:pPr lvl="3"/>
            <a:r>
              <a:rPr lang="en-US" dirty="0" smtClean="0"/>
              <a:t>Include your name in some way in the file name (i.e., mgeiger_hw1.docx)</a:t>
            </a:r>
          </a:p>
          <a:p>
            <a:pPr lvl="1"/>
            <a:r>
              <a:rPr lang="en-US" dirty="0" smtClean="0"/>
              <a:t>Exam 3: 6/23 instead of 6/27</a:t>
            </a:r>
          </a:p>
          <a:p>
            <a:endParaRPr lang="en-US" dirty="0" smtClean="0"/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Alignment and </a:t>
            </a:r>
            <a:r>
              <a:rPr lang="en-US" dirty="0" err="1" smtClean="0"/>
              <a:t>endianness</a:t>
            </a: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Addressing modes</a:t>
            </a:r>
          </a:p>
          <a:p>
            <a:pPr lvl="1"/>
            <a:r>
              <a:rPr lang="en-US" dirty="0" smtClean="0"/>
              <a:t>x86 introduction</a:t>
            </a:r>
          </a:p>
          <a:p>
            <a:pPr lvl="1"/>
            <a:r>
              <a:rPr lang="en-US" dirty="0" smtClean="0"/>
              <a:t>x86 memory accesses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1AED56-512B-C849-9EA3-8879017BC373}" type="datetime1">
              <a:rPr lang="en-US" smtClean="0"/>
              <a:pPr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FD9EC90-BB3D-A849-A1D5-320D5705BB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Instruction Assembly Notation</a:t>
            </a:r>
            <a:br>
              <a:rPr lang="en-US">
                <a:latin typeface="Garamond" charset="0"/>
              </a:rPr>
            </a:br>
            <a:endParaRPr lang="en-US">
              <a:latin typeface="Garamond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instruction is represented by a mnemonic that describes its operation—called its operation code (opcode)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MOV  = move (data transfer)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= add (arithmetic)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AND = logical AND (logic)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JMP = unconditional jump (control transfer)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Operands are the other parts of an assembly language instructions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Identify whether the elements of data to be processed are in registers or memory 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Source operand– location of one operand to be processed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Destination operand—location of the other operand to be processed and the location of the result</a:t>
            </a: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482D6F-C470-CA45-889E-548FAFB87285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6AC05B-0803-B24D-BC06-09A5447FBCAB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1028"/>
          <p:cNvSpPr>
            <a:spLocks noChangeArrowheads="1"/>
          </p:cNvSpPr>
          <p:nvPr/>
        </p:nvSpPr>
        <p:spPr bwMode="auto">
          <a:xfrm>
            <a:off x="1295400" y="3810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360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1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Assembly Language Statements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General structure of an assembly language statement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LABEL:    INSTRUCTION     ;COMMENT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Label—address identifier for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Instruction—the operation to be performed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Comment—documents the purpose of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Example: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START:   MOV  AX, BX   ; Copy BX into AX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Other examples:</a:t>
            </a:r>
          </a:p>
          <a:p>
            <a:pPr lvl="1">
              <a:buSzPct val="150000"/>
              <a:buFontTx/>
              <a:buNone/>
            </a:pPr>
            <a:r>
              <a:rPr lang="en-US" sz="1800" b="1">
                <a:latin typeface="Arial" charset="0"/>
              </a:rPr>
              <a:t>	   </a:t>
            </a:r>
            <a:r>
              <a:rPr lang="en-US" sz="2000" b="1">
                <a:latin typeface="Courier New" charset="0"/>
              </a:rPr>
              <a:t>INC SI    ;Update pointer</a:t>
            </a:r>
          </a:p>
          <a:p>
            <a:pPr>
              <a:buSzPct val="150000"/>
              <a:buFontTx/>
              <a:buNone/>
            </a:pPr>
            <a:r>
              <a:rPr lang="en-US" sz="2000" b="1">
                <a:latin typeface="Courier New" charset="0"/>
              </a:rPr>
              <a:t>		ADD  AX, BX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Few instructions have a label—usually marks a jump to point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Not all instructions need a comment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D7F239-142F-C341-A4B7-C1D93870152E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8F8532-264C-284D-A863-C04465B98A4A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6408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# bytes from memory usually = # bytes in register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Example: MOV AX, [100H]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AX is 16-bit register </a:t>
            </a:r>
            <a:r>
              <a:rPr lang="en-US" sz="2400">
                <a:latin typeface="Arial" charset="0"/>
                <a:sym typeface="Wingdings" charset="0"/>
              </a:rPr>
              <a:t>	 move word from address 100H to AX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sym typeface="Wingdings" charset="0"/>
              </a:rPr>
              <a:t>Sometimes necessary to specify size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Use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sz="2400">
                <a:latin typeface="Arial" charset="0"/>
                <a:sym typeface="Wingdings" charset="0"/>
              </a:rPr>
              <a:t>&lt;size&gt; PTR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r>
              <a:rPr lang="en-US" sz="2400">
                <a:latin typeface="Arial" charset="0"/>
                <a:sym typeface="Wingdings" charset="0"/>
              </a:rPr>
              <a:t>: BYTE PTR, WORD PTR, DWORD PTR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Example: MOVZX EAX, BYTE PTR [100H]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Take byte from memory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Zero-extend data to 32 bits and store in EAX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sym typeface="Wingdings" charset="0"/>
              </a:rPr>
              <a:t>Remember, x86 uses little-endian data</a:t>
            </a: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99D9ED-7308-EA4D-A21A-36A55F06FACA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34413B-4DCB-6F49-A08F-5F51529B846A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2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transfer instructions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XCHG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LEA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Load full pointer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Additional data transfer instructions (covered later, if at all)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PUSH/POP (stack transfers)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INS/OUTS (I/O)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MOVS/LODS/STOS (string instructions)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BSWAP (switch from little endian to big endian)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XLAT (table lookup)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CMOV (conditional move)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1C47DE-46B9-0643-8DED-C511114C63D3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3DDBFC-8C49-7240-B84F-22512C691873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7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Used to copy data between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Immediate value (source only) to register/memory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MOV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(D) = (S)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Immediate value can only be used as source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segment register is destination, source must be memory or register (no immediate)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686F85-8896-B14B-8E83-CA039D9625E6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173143-70F8-E84B-86BA-3CA35202FA1B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 examples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CS = 3000H,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BL,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BL = AL = 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DX, CS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DX = CS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CX,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CX = word starting </a:t>
            </a:r>
            <a:r>
              <a:rPr lang="en-US" smtClean="0"/>
              <a:t>at 100H </a:t>
            </a:r>
            <a:r>
              <a:rPr lang="en-US" dirty="0" smtClean="0"/>
              <a:t>= FF00H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D7C1E-8FC1-804E-AB6A-775EF27E9E21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8B50F-4BFC-2943-B561-9B55855D7024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</a:t>
            </a:r>
          </a:p>
        </p:txBody>
      </p:sp>
      <p:pic>
        <p:nvPicPr>
          <p:cNvPr id="17411" name="Picture 6" descr="~AUT0065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81200"/>
            <a:ext cx="2082800" cy="3429000"/>
          </a:xfrm>
        </p:spPr>
      </p:pic>
      <p:sp>
        <p:nvSpPr>
          <p:cNvPr id="1741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95600" y="1676400"/>
            <a:ext cx="6059488" cy="4456113"/>
          </a:xfrm>
        </p:spPr>
        <p:txBody>
          <a:bodyPr/>
          <a:lstStyle/>
          <a:p>
            <a:r>
              <a:rPr lang="en-US">
                <a:latin typeface="Arial" charset="0"/>
              </a:rPr>
              <a:t>Example—Initialization of internal registers with immediate data and address information</a:t>
            </a:r>
          </a:p>
          <a:p>
            <a:pPr lvl="1"/>
            <a:r>
              <a:rPr lang="en-US">
                <a:latin typeface="Arial" charset="0"/>
              </a:rPr>
              <a:t>What is the final state of all affected registers?</a:t>
            </a:r>
          </a:p>
          <a:p>
            <a:pPr lvl="1"/>
            <a:r>
              <a:rPr lang="en-US">
                <a:latin typeface="Arial" charset="0"/>
              </a:rPr>
              <a:t>Why is AX used to initialize segment registers?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0D31F0-24AB-5641-A0B7-A8A43C6A01EC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B9F86F-F103-314C-8B54-4AD106296EBB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7452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 (soln)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AX, 2000H	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DS, AX 		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DS = 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ES,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ES = 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AX, 3000H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AX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SS,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SS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AX, 0H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AX = 0000H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BX,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BX = AX = 0000H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CX, 0AH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CX = 000AH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DX, 100H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DX = 0100H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SI, 200H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SI = 0200H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DI, 300H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DI = 0300H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0DCFE0-D478-A348-B1F2-1A5DF80B6422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AC3053-F748-614F-BFA2-CC88E37F13FD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75793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Move and extend data (fill upper bits with 0/1)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ZX </a:t>
            </a:r>
            <a:r>
              <a:rPr lang="en-US" dirty="0" smtClean="0">
                <a:sym typeface="Wingdings" pitchFamily="2" charset="2"/>
              </a:rPr>
              <a:t> zero extend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SX  sign extend  copy MSB of source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Format: 	MOVZX D,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MOVSX D, S</a:t>
            </a:r>
            <a:endParaRPr lang="en-US" dirty="0"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 lower bits of D =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0 (MOVZX)   </a:t>
            </a:r>
            <a:r>
              <a:rPr lang="en-US" b="1" i="1" dirty="0" smtClean="0">
                <a:ea typeface="+mn-ea"/>
                <a:sym typeface="Wingdings" pitchFamily="2" charset="2"/>
              </a:rPr>
              <a:t>or</a:t>
            </a:r>
            <a:endParaRPr lang="en-US" dirty="0" smtClean="0">
              <a:ea typeface="+mn-ea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MSB of S (MOVSX)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Only register/memory operands (no </a:t>
            </a:r>
            <a:r>
              <a:rPr lang="en-US" dirty="0" err="1" smtClean="0">
                <a:sym typeface="Wingdings" pitchFamily="2" charset="2"/>
              </a:rPr>
              <a:t>immediates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Source must contain fewer bits than destination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memory operand used, size must be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E60FA4-53A0-8648-9187-2F3785C2165B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0D9FD2-DC7C-7046-B9EB-7DA204F418C5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7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DX = 8100H,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[100H]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3D38BF-A933-D646-856A-A57333B39C06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B6019B-EC2D-5C47-8186-D6169C154A2C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64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ISA, storage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Instruction set architecture (cont.)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2000" dirty="0">
                <a:latin typeface="Arial" charset="0"/>
              </a:rPr>
              <a:t>: the data being operated on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are the bits interpreted? (</a:t>
            </a:r>
            <a:r>
              <a:rPr lang="en-US" sz="1700" dirty="0" err="1">
                <a:latin typeface="Arial" charset="0"/>
              </a:rPr>
              <a:t>int</a:t>
            </a:r>
            <a:r>
              <a:rPr lang="en-US" sz="1700" dirty="0">
                <a:latin typeface="Arial" charset="0"/>
              </a:rPr>
              <a:t>, FP, signed/unsigned)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What size are they? (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byte</a:t>
            </a:r>
            <a:r>
              <a:rPr lang="en-US" sz="1700" dirty="0">
                <a:latin typeface="Arial" charset="0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word</a:t>
            </a:r>
            <a:r>
              <a:rPr lang="en-US" sz="1700" dirty="0">
                <a:latin typeface="Arial" charset="0"/>
              </a:rPr>
              <a:t>, etc.)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do we reference </a:t>
            </a:r>
            <a:r>
              <a:rPr lang="en-US" sz="1700">
                <a:latin typeface="Arial" charset="0"/>
              </a:rPr>
              <a:t>operands</a:t>
            </a:r>
            <a:r>
              <a:rPr lang="en-US" sz="1700" smtClean="0">
                <a:latin typeface="Arial" charset="0"/>
              </a:rPr>
              <a:t>?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Data storage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Small, fast set of on-chip storage (primarily for speed)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Referenced by name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Memory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Larger, slower set of storage (primarily for capacity)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Organized as hierarchy …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… but programmer references single range of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Memory issues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solidFill>
                  <a:srgbClr val="0000FF"/>
                </a:solidFill>
                <a:latin typeface="Arial" charset="0"/>
              </a:rPr>
              <a:t>Aligned</a:t>
            </a:r>
            <a:r>
              <a:rPr lang="en-US" sz="1600" dirty="0">
                <a:latin typeface="Arial" charset="0"/>
              </a:rPr>
              <a:t> data: address divisible by number of bytes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Endianness: 80x86 data is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 little endian</a:t>
            </a:r>
          </a:p>
          <a:p>
            <a:pPr lvl="2">
              <a:lnSpc>
                <a:spcPct val="80000"/>
              </a:lnSpc>
            </a:pP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4980FC-289D-714E-BF3D-170E60283EAD}" type="datetime1">
              <a:rPr lang="en-US" sz="1200" smtClean="0">
                <a:latin typeface="Garamond" charset="0"/>
              </a:rPr>
              <a:t>5/16/16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CBD9CD-5821-9D47-B4F3-702A8498554F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7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 (soln)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DX = 8100H, 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AX sign-extended = 0000</a:t>
            </a:r>
            <a:r>
              <a:rPr lang="en-US" u="sng" dirty="0" smtClean="0">
                <a:solidFill>
                  <a:srgbClr val="FF0000"/>
                </a:solidFill>
              </a:rPr>
              <a:t>0100</a:t>
            </a:r>
            <a:r>
              <a:rPr lang="en-US" dirty="0" smtClean="0">
                <a:solidFill>
                  <a:srgbClr val="FF0000"/>
                </a:solidFill>
              </a:rPr>
              <a:t>H (orig. value </a:t>
            </a:r>
            <a:r>
              <a:rPr lang="en-US" u="sng" dirty="0" smtClean="0">
                <a:solidFill>
                  <a:srgbClr val="FF0000"/>
                </a:solidFill>
              </a:rPr>
              <a:t>underlined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sign-extended = FFFF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zero-extended = 0000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byte at 100h sign-extended = 000000</a:t>
            </a:r>
            <a:r>
              <a:rPr lang="en-US" u="sng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word at 100h sign-extended = FFFF</a:t>
            </a:r>
            <a:r>
              <a:rPr lang="en-US" u="sng" dirty="0" smtClean="0">
                <a:solidFill>
                  <a:srgbClr val="FF0000"/>
                </a:solidFill>
              </a:rPr>
              <a:t>FF00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9C44A9-1C2D-994D-872D-E9BFB8B0D208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4E7B06-AD0B-954D-BA44-C9DDF4FDB1FB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78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XCHG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Swap contents of source and destination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XCHG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	(D) = (S)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		(S) = (D)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Restrictions: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Memory operand can only be used as destination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F9FB78-74BA-BC4C-BBF3-90BC612AE112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6DE923-0A13-704B-8C7D-AE7CB0CBC894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6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Perform effective address computation and store result in register</a:t>
            </a:r>
          </a:p>
          <a:p>
            <a:r>
              <a:rPr lang="en-US">
                <a:latin typeface="Arial" charset="0"/>
              </a:rPr>
              <a:t>Format: LEA D, EA</a:t>
            </a:r>
          </a:p>
          <a:p>
            <a:r>
              <a:rPr lang="en-US">
                <a:latin typeface="Arial" charset="0"/>
              </a:rPr>
              <a:t>Operation: D = EA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Example: LEA SI, [10H + DI]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7E1D3D-945E-4B44-8D58-589FF1F9453F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76DA2-1AA8-0747-8B38-DEF396B163B2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50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-381000" y="1676400"/>
          <a:ext cx="434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the initial memory contents at left, show the results of the following instruction sequence: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    EAX,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	   ECX, [EDX-3]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576D36-8ECA-9142-8CD1-ED0B44AC218A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BD5F35-D87C-674D-975D-7C8B21E0BDFD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4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    EAX,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	EAX =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EBX = DWORD at 528002h = FFB2A331h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Swap BL and BH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 EBX = FFB2</a:t>
            </a:r>
            <a:r>
              <a:rPr lang="en-US" u="sng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31A3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EDX = EAX+8 = 528008h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	   ECX, [EDX-3]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ECX = DWORD at 528005h = 077D0FFFh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6D87CA-C9D4-5B48-B044-4B2AD5BF47F5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CD259-CB6C-4145-884D-946C3627EC10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1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/>
              <a:t>Sign up for the course discussion group on Piazza</a:t>
            </a:r>
          </a:p>
          <a:p>
            <a:pPr lvl="1"/>
            <a:r>
              <a:rPr lang="en-US" dirty="0"/>
              <a:t>HW 1 due 1:00 PM, 5/19</a:t>
            </a:r>
          </a:p>
          <a:p>
            <a:pPr lvl="2"/>
            <a:r>
              <a:rPr lang="en-US" dirty="0"/>
              <a:t>Bring hard copies to class or leave in envelope on office door</a:t>
            </a:r>
          </a:p>
          <a:p>
            <a:pPr lvl="2"/>
            <a:r>
              <a:rPr lang="en-US" dirty="0"/>
              <a:t>E-mail electronic submissions to Dr. Geiger</a:t>
            </a:r>
          </a:p>
          <a:p>
            <a:pPr lvl="3"/>
            <a:r>
              <a:rPr lang="en-US" dirty="0"/>
              <a:t>Please attach only a single file (archives not accepted)</a:t>
            </a:r>
          </a:p>
          <a:p>
            <a:pPr lvl="3"/>
            <a:r>
              <a:rPr lang="en-US" dirty="0"/>
              <a:t>Include your name in some way in the file name (i.e., mgeiger_hw1.docx)</a:t>
            </a:r>
          </a:p>
          <a:p>
            <a:pPr lvl="1"/>
            <a:r>
              <a:rPr lang="en-US"/>
              <a:t>Exam 3: 6/23 instead of 6/27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3CB9B4-D0E3-A343-9A80-1D739BFC8FBE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Addressing modes</a:t>
            </a:r>
            <a:r>
              <a:rPr lang="en-US">
                <a:latin typeface="Arial" charset="0"/>
              </a:rPr>
              <a:t>: ways of specifying operand location</a:t>
            </a:r>
          </a:p>
          <a:p>
            <a:r>
              <a:rPr lang="en-US">
                <a:latin typeface="Arial" charset="0"/>
              </a:rPr>
              <a:t>Where are operands stored? (3 location types)</a:t>
            </a:r>
          </a:p>
          <a:p>
            <a:pPr lvl="1"/>
            <a:r>
              <a:rPr lang="en-US">
                <a:latin typeface="Arial" charset="0"/>
              </a:rPr>
              <a:t>Registers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register addressing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Provide name of register; value read from register</a:t>
            </a:r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Memory</a:t>
            </a:r>
          </a:p>
          <a:p>
            <a:pPr lvl="2"/>
            <a:r>
              <a:rPr lang="en-US">
                <a:latin typeface="Arial" charset="0"/>
              </a:rPr>
              <a:t>Provide address in memory; value read from that location</a:t>
            </a:r>
          </a:p>
          <a:p>
            <a:pPr lvl="2"/>
            <a:r>
              <a:rPr lang="en-US">
                <a:latin typeface="Arial" charset="0"/>
              </a:rPr>
              <a:t>Several modes for specifying memory address</a:t>
            </a:r>
          </a:p>
          <a:p>
            <a:pPr lvl="1"/>
            <a:r>
              <a:rPr lang="en-US">
                <a:latin typeface="Arial" charset="0"/>
              </a:rPr>
              <a:t>In the instruction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immediate addressing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71C0F7-24F9-A148-9EF1-4FA687099A5F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62F56F-BB70-FC44-84B8-A284E41E3ED0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1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Instructions accessing memory generate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effective address (EA)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Address calculated as part of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can be used as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Actual memory address in a simple memory system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Address within a particular segment in a segmented memory architecture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Effective address calculations can involve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One or more values stored in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Some combination of register and constant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2F3FD4-AADA-AE41-9344-7F5AE09F65D8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C28FD4-6F0F-8A4C-B968-FE54D9232A09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Memory 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 encoded in instruction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Base + displacement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displacement + base register(s)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have variations of this mode based on number and type of registers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Scaled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+ (scale * index)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Used for array 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467A26-C432-6947-A04C-4BBAEA857206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290760-EEAA-534D-8596-169FE1DAB829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1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intro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“x86” </a:t>
            </a:r>
            <a:r>
              <a:rPr lang="en-US" dirty="0">
                <a:latin typeface="Arial" charset="0"/>
                <a:sym typeface="Wingdings" charset="0"/>
              </a:rPr>
              <a:t> family of </a:t>
            </a:r>
            <a:r>
              <a:rPr lang="en-US" dirty="0" smtClean="0">
                <a:latin typeface="Arial" charset="0"/>
                <a:sym typeface="Wingdings" charset="0"/>
              </a:rPr>
              <a:t>general purpose Intel </a:t>
            </a:r>
            <a:r>
              <a:rPr lang="en-US" dirty="0">
                <a:latin typeface="Arial" charset="0"/>
                <a:sym typeface="Wingdings" charset="0"/>
              </a:rPr>
              <a:t>processors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Starts with 8086 processor (1978)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Used (w/extensions) in current </a:t>
            </a:r>
            <a:r>
              <a:rPr lang="en-US" dirty="0" smtClean="0">
                <a:latin typeface="Arial" charset="0"/>
                <a:sym typeface="Wingdings" charset="0"/>
              </a:rPr>
              <a:t>processors</a:t>
            </a:r>
            <a:endParaRPr lang="en-US" dirty="0">
              <a:latin typeface="Arial" charset="0"/>
              <a:sym typeface="Wingdings" charset="0"/>
            </a:endParaRPr>
          </a:p>
          <a:p>
            <a:r>
              <a:rPr lang="en-US" dirty="0" smtClean="0">
                <a:latin typeface="Arial" charset="0"/>
              </a:rPr>
              <a:t>Supports </a:t>
            </a:r>
            <a:r>
              <a:rPr lang="en-US" dirty="0">
                <a:latin typeface="Arial" charset="0"/>
              </a:rPr>
              <a:t>use of 8, 16, 32, or 64 bit </a:t>
            </a:r>
            <a:r>
              <a:rPr lang="en-US" dirty="0" smtClean="0">
                <a:latin typeface="Arial" charset="0"/>
              </a:rPr>
              <a:t>data</a:t>
            </a:r>
          </a:p>
          <a:p>
            <a:pPr lvl="1"/>
            <a:r>
              <a:rPr lang="en-US" dirty="0" smtClean="0">
                <a:latin typeface="Arial" charset="0"/>
              </a:rPr>
              <a:t>“IA-32”: x86 for 32-bit processors (80386 and later)</a:t>
            </a:r>
          </a:p>
          <a:p>
            <a:pPr lvl="1"/>
            <a:r>
              <a:rPr lang="en-US" dirty="0" smtClean="0">
                <a:latin typeface="Arial" charset="0"/>
              </a:rPr>
              <a:t>“x86-64”: x86 with 64-bit extensions (AMD, Intel, VIA)</a:t>
            </a:r>
          </a:p>
          <a:p>
            <a:pPr lvl="1"/>
            <a:r>
              <a:rPr lang="en-US" dirty="0" smtClean="0">
                <a:latin typeface="Arial" charset="0"/>
              </a:rPr>
              <a:t>“IA-64”: old name for Itanium server architecture (not extension of x86)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Allows both register and memory operands</a:t>
            </a:r>
          </a:p>
          <a:p>
            <a:r>
              <a:rPr lang="en-US" dirty="0">
                <a:latin typeface="Arial" charset="0"/>
              </a:rPr>
              <a:t>Segmented or flat memory architecture</a:t>
            </a:r>
          </a:p>
          <a:p>
            <a:r>
              <a:rPr lang="en-US" dirty="0">
                <a:latin typeface="Arial" charset="0"/>
              </a:rPr>
              <a:t>Real and protected mode operation</a:t>
            </a:r>
          </a:p>
          <a:p>
            <a:pPr lvl="1"/>
            <a:r>
              <a:rPr lang="en-US" dirty="0">
                <a:latin typeface="Arial" charset="0"/>
              </a:rPr>
              <a:t>Protected mode supports virtual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FE1A36-67E9-3F46-B419-A86C04CE402F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65F6A2-D5B0-714B-93E8-D37C32D390E5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8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Register Set</a:t>
            </a:r>
          </a:p>
        </p:txBody>
      </p:sp>
      <p:sp>
        <p:nvSpPr>
          <p:cNvPr id="15366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038600" cy="498792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Nine 32-bit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Data registers- EAX, EBX, ECX, EDX, can be used as 32, 16 or 8bit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Pointer registers- EBP, ESP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Index registers- ESI, EDI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Instruction </a:t>
            </a:r>
            <a:r>
              <a:rPr lang="en-US" dirty="0"/>
              <a:t>pointer- </a:t>
            </a:r>
            <a:r>
              <a:rPr lang="en-US" dirty="0" smtClean="0"/>
              <a:t>EIP </a:t>
            </a:r>
            <a:r>
              <a:rPr lang="en-US" i="1" dirty="0" smtClean="0"/>
              <a:t>(not shown)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Flags (status) register-EFLAGS </a:t>
            </a:r>
            <a:r>
              <a:rPr lang="en-US" i="1" dirty="0" smtClean="0">
                <a:ea typeface="+mn-ea"/>
              </a:rPr>
              <a:t>(not shown)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8DE540-8BED-5745-A8FC-A7BCBB7025EE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342D10-4D2E-FC4A-9AAE-9F4C4F6759F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447800"/>
            <a:ext cx="4876801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8846" y="5105400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Source: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www.cs.virginia.edu</a:t>
            </a:r>
            <a:r>
              <a:rPr lang="en-US" dirty="0"/>
              <a:t>/~</a:t>
            </a:r>
            <a:r>
              <a:rPr lang="en-US" err="1"/>
              <a:t>evans</a:t>
            </a:r>
            <a:r>
              <a:rPr lang="en-US" smtClean="0"/>
              <a:t>/</a:t>
            </a:r>
            <a:endParaRPr lang="en-US" dirty="0" smtClean="0"/>
          </a:p>
          <a:p>
            <a:r>
              <a:rPr lang="en-US" dirty="0" smtClean="0"/>
              <a:t>cs216</a:t>
            </a:r>
            <a:r>
              <a:rPr lang="en-US" dirty="0"/>
              <a:t>/guides/x86.html</a:t>
            </a:r>
          </a:p>
        </p:txBody>
      </p:sp>
    </p:spTree>
    <p:extLst>
      <p:ext uri="{BB962C8B-B14F-4D97-AF65-F5344CB8AC3E}">
        <p14:creationId xmlns:p14="http://schemas.microsoft.com/office/powerpoint/2010/main" val="370213446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Set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64-bit </a:t>
            </a:r>
            <a:r>
              <a:rPr lang="en-US" dirty="0" smtClean="0">
                <a:latin typeface="Arial" charset="0"/>
              </a:rPr>
              <a:t>extensions added with Pentium 4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Data</a:t>
            </a:r>
            <a:r>
              <a:rPr lang="en-US" dirty="0">
                <a:latin typeface="Arial" charset="0"/>
              </a:rPr>
              <a:t>/pointer/index/IP/ flag register extended to 64 bits</a:t>
            </a:r>
          </a:p>
          <a:p>
            <a:pPr lvl="1"/>
            <a:r>
              <a:rPr lang="en-US" dirty="0">
                <a:latin typeface="Arial" charset="0"/>
              </a:rPr>
              <a:t>For example:</a:t>
            </a:r>
          </a:p>
          <a:p>
            <a:pPr lvl="2"/>
            <a:r>
              <a:rPr lang="en-US" dirty="0">
                <a:latin typeface="Arial" charset="0"/>
              </a:rPr>
              <a:t>RAX = 64-bit register A</a:t>
            </a:r>
          </a:p>
          <a:p>
            <a:pPr lvl="2"/>
            <a:r>
              <a:rPr lang="en-US" dirty="0">
                <a:latin typeface="Arial" charset="0"/>
              </a:rPr>
              <a:t>RSP = 64-bit stack pointer</a:t>
            </a:r>
          </a:p>
          <a:p>
            <a:pPr lvl="1"/>
            <a:r>
              <a:rPr lang="en-US" dirty="0">
                <a:latin typeface="Arial" charset="0"/>
              </a:rPr>
              <a:t>8 additional data registers (R8-R15)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43FF6C-ECAE-DA41-8ED1-2F2F0E07DF90}" type="datetime1">
              <a:rPr lang="en-US" smtClean="0">
                <a:latin typeface="Garamond" charset="0"/>
              </a:rPr>
              <a:t>5/16/16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6233A6-5DD8-144E-B13E-2AF361345080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2358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8866</TotalTime>
  <Words>2193</Words>
  <Application>Microsoft Macintosh PowerPoint</Application>
  <PresentationFormat>On-screen Show (4:3)</PresentationFormat>
  <Paragraphs>519</Paragraphs>
  <Slides>35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Edge</vt:lpstr>
      <vt:lpstr>EECE.3170 Microprocessor Systems Design I</vt:lpstr>
      <vt:lpstr>Lecture outline</vt:lpstr>
      <vt:lpstr>Review: ISA, storage</vt:lpstr>
      <vt:lpstr>Addressing modes</vt:lpstr>
      <vt:lpstr>Memory addressing</vt:lpstr>
      <vt:lpstr>General memory addressing modes</vt:lpstr>
      <vt:lpstr>x86 intro</vt:lpstr>
      <vt:lpstr>Register Set</vt:lpstr>
      <vt:lpstr>Register Set</vt:lpstr>
      <vt:lpstr>General Purpose Data Registers</vt:lpstr>
      <vt:lpstr>Pointer/Index Registers</vt:lpstr>
      <vt:lpstr>Flags Register</vt:lpstr>
      <vt:lpstr>x86 memory spaces</vt:lpstr>
      <vt:lpstr>x86 memory modes</vt:lpstr>
      <vt:lpstr>Flat mode addressing</vt:lpstr>
      <vt:lpstr>x86 addressing modes</vt:lpstr>
      <vt:lpstr>x86 addressing modes (cont.)</vt:lpstr>
      <vt:lpstr>Example</vt:lpstr>
      <vt:lpstr>Example solutions </vt:lpstr>
      <vt:lpstr>Instruction Assembly Notation </vt:lpstr>
      <vt:lpstr>Assembly Language Statements</vt:lpstr>
      <vt:lpstr>x86 memory accesses</vt:lpstr>
      <vt:lpstr>Data transfer instructions</vt:lpstr>
      <vt:lpstr>MOV</vt:lpstr>
      <vt:lpstr>MOV examples</vt:lpstr>
      <vt:lpstr>Usage of Move Instruction</vt:lpstr>
      <vt:lpstr>Usage of Move Instruction (soln)</vt:lpstr>
      <vt:lpstr>MOVSX/MOVZX</vt:lpstr>
      <vt:lpstr>MOVSX/MOVZX examples</vt:lpstr>
      <vt:lpstr>MOVSX/MOVZX examples (soln)</vt:lpstr>
      <vt:lpstr>XCHG</vt:lpstr>
      <vt:lpstr>LEA</vt:lpstr>
      <vt:lpstr>Example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1708</cp:revision>
  <dcterms:created xsi:type="dcterms:W3CDTF">2006-04-03T05:03:01Z</dcterms:created>
  <dcterms:modified xsi:type="dcterms:W3CDTF">2016-05-17T03:13:29Z</dcterms:modified>
</cp:coreProperties>
</file>