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518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410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0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169B9-0E5F-4AB4-B507-7C85B4044866}" type="datetime1">
              <a:rPr lang="en-US" smtClean="0"/>
              <a:t>3/23/16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ACD62-C88A-4AF8-B629-A1A4E47A638E}" type="datetime1">
              <a:rPr lang="en-US" smtClean="0"/>
              <a:t>3/23/16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623E9-A436-4F96-9A46-DDC8ECA7B254}" type="datetime1">
              <a:rPr lang="en-US" smtClean="0"/>
              <a:t>3/23/16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7FF23-0E63-4F32-B509-D678C8EC6296}" type="datetime1">
              <a:rPr lang="en-US" smtClean="0"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6D5A3-1B21-4133-8E7A-26198D0195F1}" type="datetime1">
              <a:rPr lang="en-US" smtClean="0"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D4B20-36E6-4A8D-B35A-99C89F259A95}" type="datetime1">
              <a:rPr lang="en-US" smtClean="0"/>
              <a:t>3/23/16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5E432-D849-4BD5-BCBD-924045E81129}" type="datetime1">
              <a:rPr lang="en-US" smtClean="0"/>
              <a:t>3/23/16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A82C4-22AC-4D9E-A05F-2A80933D1F73}" type="datetime1">
              <a:rPr lang="en-US" smtClean="0"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5DC21-74CB-45E7-9F27-33777BDB757F}" type="datetime1">
              <a:rPr lang="en-US" smtClean="0"/>
              <a:t>3/23/16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92D00-8F4C-4606-9A3F-722FA6A52CB8}" type="datetime1">
              <a:rPr lang="en-US" smtClean="0"/>
              <a:t>3/23/16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AAFD0-C49C-4AAC-AD55-05E053116788}" type="datetime1">
              <a:rPr lang="en-US" smtClean="0"/>
              <a:t>3/23/16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228F9-00B1-466C-85D9-955DE02E5F71}" type="datetime1">
              <a:rPr lang="en-US" smtClean="0"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88317-17F2-405A-88F6-93009B307DD8}" type="datetime1">
              <a:rPr lang="en-US" smtClean="0"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A3908C75-E063-43AA-B383-D851ABA58E95}" type="datetime1">
              <a:rPr lang="en-US" smtClean="0"/>
              <a:t>3/23/16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21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Two-dimensional </a:t>
            </a:r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(findBig)</a:t>
            </a:r>
          </a:p>
        </p:txBody>
      </p:sp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94E28-EF61-4182-ADDA-46445228CDB7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31ED29-436F-6249-8737-1E22ADA29C2F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381000" y="962025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findBig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elements to examine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biggest value in the first n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int findBig(int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i,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big = arr[0];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(i=1;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if (arr[i]&gt;big) big = 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2864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D4E90A-FD0B-4E3A-8BB5-C533B8F2F887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CF397C-D966-DE43-85ED-D63D7E44084B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228600" y="935038"/>
            <a:ext cx="86106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SclAry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tests[] - array with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      - number of points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The first n values of tests[] are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scaled by s points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2584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#include &lt;stdio.h&gt;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tests[], int n, int s);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main(void)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 int i;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x[]={ 51,62,73,84,95,100,66,57,48,79 };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N=sizeof(x)/sizeof(int);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SclAry(x,N,10);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printf("%4d",x[i]);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printf("\n");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499999-D1EB-48E3-B2C8-BFB6AB81A9FF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7DAD14-9882-8E42-9D8B-B1BC3CE66020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2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61  72  83  94 105 110  76  67  58  89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br>
              <a:rPr lang="en-US" sz="1800" b="1">
                <a:latin typeface="Courier New" charset="0"/>
              </a:rPr>
            </a:br>
            <a:endParaRPr lang="en-US" sz="1800" b="1">
              <a:latin typeface="Courier New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What's wrong with this picture ???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9EA383-74C7-44F3-9386-C93DF1D75361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4AE382-4845-EE47-8A90-2F14282E78A3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73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61  72  83  94 105 110  76  67  58  89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What's wrong with this picture ???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array in the main program was UPDATED ... (say "Hmmmm")</a:t>
            </a:r>
            <a:br>
              <a:rPr lang="en-US" sz="1800"/>
            </a:br>
            <a:r>
              <a:rPr lang="en-US" sz="1800"/>
              <a:t>Does this seem contrary to all we know about functions? (say "Yes")</a:t>
            </a:r>
            <a:br>
              <a:rPr lang="en-US" sz="1800"/>
            </a:br>
            <a:r>
              <a:rPr lang="en-US" sz="1800"/>
              <a:t>Is this how it really works?  (Yep, it is)</a:t>
            </a:r>
            <a:br>
              <a:rPr lang="en-US" sz="1800"/>
            </a:br>
            <a:r>
              <a:rPr lang="en-US" sz="1800"/>
              <a:t>Is your head getting ready to explode?  (say "Almost")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SO WHAT IS GOING ON ???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5D4B3D-D56D-4C97-B47E-FAB80F4F1860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1426F5-C830-2446-B8D6-FB1647AD8C73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57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5334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533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533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36872" name="Text Box 10"/>
          <p:cNvSpPr txBox="1">
            <a:spLocks noChangeArrowheads="1"/>
          </p:cNvSpPr>
          <p:nvPr/>
        </p:nvSpPr>
        <p:spPr bwMode="auto">
          <a:xfrm>
            <a:off x="533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14478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51</a:t>
            </a:r>
          </a:p>
        </p:txBody>
      </p:sp>
      <p:sp>
        <p:nvSpPr>
          <p:cNvPr id="36874" name="Text Box 12"/>
          <p:cNvSpPr txBox="1">
            <a:spLocks noChangeArrowheads="1"/>
          </p:cNvSpPr>
          <p:nvPr/>
        </p:nvSpPr>
        <p:spPr bwMode="auto">
          <a:xfrm>
            <a:off x="14478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66</a:t>
            </a:r>
          </a:p>
        </p:txBody>
      </p:sp>
      <p:sp>
        <p:nvSpPr>
          <p:cNvPr id="36875" name="Text Box 13"/>
          <p:cNvSpPr txBox="1">
            <a:spLocks noChangeArrowheads="1"/>
          </p:cNvSpPr>
          <p:nvPr/>
        </p:nvSpPr>
        <p:spPr bwMode="auto">
          <a:xfrm>
            <a:off x="14478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95</a:t>
            </a:r>
          </a:p>
        </p:txBody>
      </p:sp>
      <p:sp>
        <p:nvSpPr>
          <p:cNvPr id="36876" name="Text Box 14"/>
          <p:cNvSpPr txBox="1">
            <a:spLocks noChangeArrowheads="1"/>
          </p:cNvSpPr>
          <p:nvPr/>
        </p:nvSpPr>
        <p:spPr bwMode="auto">
          <a:xfrm>
            <a:off x="14478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84</a:t>
            </a:r>
          </a:p>
        </p:txBody>
      </p:sp>
      <p:sp>
        <p:nvSpPr>
          <p:cNvPr id="36877" name="Text Box 15"/>
          <p:cNvSpPr txBox="1">
            <a:spLocks noChangeArrowheads="1"/>
          </p:cNvSpPr>
          <p:nvPr/>
        </p:nvSpPr>
        <p:spPr bwMode="auto">
          <a:xfrm>
            <a:off x="14478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73</a:t>
            </a:r>
          </a:p>
        </p:txBody>
      </p:sp>
      <p:sp>
        <p:nvSpPr>
          <p:cNvPr id="36878" name="Text Box 16"/>
          <p:cNvSpPr txBox="1">
            <a:spLocks noChangeArrowheads="1"/>
          </p:cNvSpPr>
          <p:nvPr/>
        </p:nvSpPr>
        <p:spPr bwMode="auto">
          <a:xfrm>
            <a:off x="14478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62</a:t>
            </a:r>
          </a:p>
        </p:txBody>
      </p:sp>
      <p:sp>
        <p:nvSpPr>
          <p:cNvPr id="36879" name="Text Box 17"/>
          <p:cNvSpPr txBox="1">
            <a:spLocks noChangeArrowheads="1"/>
          </p:cNvSpPr>
          <p:nvPr/>
        </p:nvSpPr>
        <p:spPr bwMode="auto">
          <a:xfrm>
            <a:off x="14478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36880" name="Text Box 18"/>
          <p:cNvSpPr txBox="1">
            <a:spLocks noChangeArrowheads="1"/>
          </p:cNvSpPr>
          <p:nvPr/>
        </p:nvSpPr>
        <p:spPr bwMode="auto">
          <a:xfrm>
            <a:off x="533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36881" name="Text Box 19"/>
          <p:cNvSpPr txBox="1">
            <a:spLocks noChangeArrowheads="1"/>
          </p:cNvSpPr>
          <p:nvPr/>
        </p:nvSpPr>
        <p:spPr bwMode="auto">
          <a:xfrm>
            <a:off x="14478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57</a:t>
            </a:r>
          </a:p>
        </p:txBody>
      </p:sp>
      <p:sp>
        <p:nvSpPr>
          <p:cNvPr id="36882" name="Text Box 20"/>
          <p:cNvSpPr txBox="1">
            <a:spLocks noChangeArrowheads="1"/>
          </p:cNvSpPr>
          <p:nvPr/>
        </p:nvSpPr>
        <p:spPr bwMode="auto">
          <a:xfrm>
            <a:off x="2362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36883" name="Text Box 21"/>
          <p:cNvSpPr txBox="1">
            <a:spLocks noChangeArrowheads="1"/>
          </p:cNvSpPr>
          <p:nvPr/>
        </p:nvSpPr>
        <p:spPr bwMode="auto">
          <a:xfrm>
            <a:off x="2362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36884" name="Text Box 22"/>
          <p:cNvSpPr txBox="1">
            <a:spLocks noChangeArrowheads="1"/>
          </p:cNvSpPr>
          <p:nvPr/>
        </p:nvSpPr>
        <p:spPr bwMode="auto">
          <a:xfrm>
            <a:off x="2362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36885" name="Text Box 23"/>
          <p:cNvSpPr txBox="1">
            <a:spLocks noChangeArrowheads="1"/>
          </p:cNvSpPr>
          <p:nvPr/>
        </p:nvSpPr>
        <p:spPr bwMode="auto">
          <a:xfrm>
            <a:off x="2362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36886" name="Text Box 24"/>
          <p:cNvSpPr txBox="1">
            <a:spLocks noChangeArrowheads="1"/>
          </p:cNvSpPr>
          <p:nvPr/>
        </p:nvSpPr>
        <p:spPr bwMode="auto">
          <a:xfrm>
            <a:off x="2362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36887" name="Text Box 25"/>
          <p:cNvSpPr txBox="1">
            <a:spLocks noChangeArrowheads="1"/>
          </p:cNvSpPr>
          <p:nvPr/>
        </p:nvSpPr>
        <p:spPr bwMode="auto">
          <a:xfrm>
            <a:off x="2362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36888" name="Text Box 26"/>
          <p:cNvSpPr txBox="1">
            <a:spLocks noChangeArrowheads="1"/>
          </p:cNvSpPr>
          <p:nvPr/>
        </p:nvSpPr>
        <p:spPr bwMode="auto">
          <a:xfrm>
            <a:off x="2362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36889" name="Text Box 27"/>
          <p:cNvSpPr txBox="1">
            <a:spLocks noChangeArrowheads="1"/>
          </p:cNvSpPr>
          <p:nvPr/>
        </p:nvSpPr>
        <p:spPr bwMode="auto">
          <a:xfrm>
            <a:off x="2362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36890" name="Text Box 53"/>
          <p:cNvSpPr txBox="1">
            <a:spLocks noChangeArrowheads="1"/>
          </p:cNvSpPr>
          <p:nvPr/>
        </p:nvSpPr>
        <p:spPr bwMode="auto">
          <a:xfrm>
            <a:off x="5334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36891" name="Text Box 54"/>
          <p:cNvSpPr txBox="1">
            <a:spLocks noChangeArrowheads="1"/>
          </p:cNvSpPr>
          <p:nvPr/>
        </p:nvSpPr>
        <p:spPr bwMode="auto">
          <a:xfrm>
            <a:off x="14478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48</a:t>
            </a:r>
          </a:p>
        </p:txBody>
      </p:sp>
      <p:sp>
        <p:nvSpPr>
          <p:cNvPr id="36892" name="Text Box 55"/>
          <p:cNvSpPr txBox="1">
            <a:spLocks noChangeArrowheads="1"/>
          </p:cNvSpPr>
          <p:nvPr/>
        </p:nvSpPr>
        <p:spPr bwMode="auto">
          <a:xfrm>
            <a:off x="2362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36893" name="Text Box 56"/>
          <p:cNvSpPr txBox="1">
            <a:spLocks noChangeArrowheads="1"/>
          </p:cNvSpPr>
          <p:nvPr/>
        </p:nvSpPr>
        <p:spPr bwMode="auto">
          <a:xfrm>
            <a:off x="5334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36894" name="Text Box 57"/>
          <p:cNvSpPr txBox="1">
            <a:spLocks noChangeArrowheads="1"/>
          </p:cNvSpPr>
          <p:nvPr/>
        </p:nvSpPr>
        <p:spPr bwMode="auto">
          <a:xfrm>
            <a:off x="14478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79</a:t>
            </a:r>
          </a:p>
        </p:txBody>
      </p:sp>
      <p:sp>
        <p:nvSpPr>
          <p:cNvPr id="36895" name="Text Box 58"/>
          <p:cNvSpPr txBox="1">
            <a:spLocks noChangeArrowheads="1"/>
          </p:cNvSpPr>
          <p:nvPr/>
        </p:nvSpPr>
        <p:spPr bwMode="auto">
          <a:xfrm>
            <a:off x="2362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36896" name="Text Box 59"/>
          <p:cNvSpPr txBox="1">
            <a:spLocks noChangeArrowheads="1"/>
          </p:cNvSpPr>
          <p:nvPr/>
        </p:nvSpPr>
        <p:spPr bwMode="auto">
          <a:xfrm>
            <a:off x="5791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36897" name="Text Box 60"/>
          <p:cNvSpPr txBox="1">
            <a:spLocks noChangeArrowheads="1"/>
          </p:cNvSpPr>
          <p:nvPr/>
        </p:nvSpPr>
        <p:spPr bwMode="auto">
          <a:xfrm>
            <a:off x="5791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36898" name="Text Box 61"/>
          <p:cNvSpPr txBox="1">
            <a:spLocks noChangeArrowheads="1"/>
          </p:cNvSpPr>
          <p:nvPr/>
        </p:nvSpPr>
        <p:spPr bwMode="auto">
          <a:xfrm>
            <a:off x="5791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36899" name="Text Box 62"/>
          <p:cNvSpPr txBox="1">
            <a:spLocks noChangeArrowheads="1"/>
          </p:cNvSpPr>
          <p:nvPr/>
        </p:nvSpPr>
        <p:spPr bwMode="auto">
          <a:xfrm>
            <a:off x="5791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36900" name="Text Box 63"/>
          <p:cNvSpPr txBox="1">
            <a:spLocks noChangeArrowheads="1"/>
          </p:cNvSpPr>
          <p:nvPr/>
        </p:nvSpPr>
        <p:spPr bwMode="auto">
          <a:xfrm>
            <a:off x="5791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36901" name="Text Box 64"/>
          <p:cNvSpPr txBox="1">
            <a:spLocks noChangeArrowheads="1"/>
          </p:cNvSpPr>
          <p:nvPr/>
        </p:nvSpPr>
        <p:spPr bwMode="auto">
          <a:xfrm>
            <a:off x="5791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36902" name="Text Box 65"/>
          <p:cNvSpPr txBox="1">
            <a:spLocks noChangeArrowheads="1"/>
          </p:cNvSpPr>
          <p:nvPr/>
        </p:nvSpPr>
        <p:spPr bwMode="auto">
          <a:xfrm>
            <a:off x="5791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36903" name="Text Box 66"/>
          <p:cNvSpPr txBox="1">
            <a:spLocks noChangeArrowheads="1"/>
          </p:cNvSpPr>
          <p:nvPr/>
        </p:nvSpPr>
        <p:spPr bwMode="auto">
          <a:xfrm>
            <a:off x="67056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61</a:t>
            </a:r>
          </a:p>
        </p:txBody>
      </p:sp>
      <p:sp>
        <p:nvSpPr>
          <p:cNvPr id="36904" name="Text Box 67"/>
          <p:cNvSpPr txBox="1">
            <a:spLocks noChangeArrowheads="1"/>
          </p:cNvSpPr>
          <p:nvPr/>
        </p:nvSpPr>
        <p:spPr bwMode="auto">
          <a:xfrm>
            <a:off x="67056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76</a:t>
            </a:r>
          </a:p>
        </p:txBody>
      </p:sp>
      <p:sp>
        <p:nvSpPr>
          <p:cNvPr id="36905" name="Text Box 68"/>
          <p:cNvSpPr txBox="1">
            <a:spLocks noChangeArrowheads="1"/>
          </p:cNvSpPr>
          <p:nvPr/>
        </p:nvSpPr>
        <p:spPr bwMode="auto">
          <a:xfrm>
            <a:off x="67056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105</a:t>
            </a:r>
          </a:p>
        </p:txBody>
      </p:sp>
      <p:sp>
        <p:nvSpPr>
          <p:cNvPr id="36906" name="Text Box 69"/>
          <p:cNvSpPr txBox="1">
            <a:spLocks noChangeArrowheads="1"/>
          </p:cNvSpPr>
          <p:nvPr/>
        </p:nvSpPr>
        <p:spPr bwMode="auto">
          <a:xfrm>
            <a:off x="67056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94</a:t>
            </a:r>
          </a:p>
        </p:txBody>
      </p:sp>
      <p:sp>
        <p:nvSpPr>
          <p:cNvPr id="36907" name="Text Box 70"/>
          <p:cNvSpPr txBox="1">
            <a:spLocks noChangeArrowheads="1"/>
          </p:cNvSpPr>
          <p:nvPr/>
        </p:nvSpPr>
        <p:spPr bwMode="auto">
          <a:xfrm>
            <a:off x="67056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83</a:t>
            </a:r>
          </a:p>
        </p:txBody>
      </p:sp>
      <p:sp>
        <p:nvSpPr>
          <p:cNvPr id="36908" name="Text Box 71"/>
          <p:cNvSpPr txBox="1">
            <a:spLocks noChangeArrowheads="1"/>
          </p:cNvSpPr>
          <p:nvPr/>
        </p:nvSpPr>
        <p:spPr bwMode="auto">
          <a:xfrm>
            <a:off x="67056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72</a:t>
            </a:r>
          </a:p>
        </p:txBody>
      </p:sp>
      <p:sp>
        <p:nvSpPr>
          <p:cNvPr id="36909" name="Text Box 72"/>
          <p:cNvSpPr txBox="1">
            <a:spLocks noChangeArrowheads="1"/>
          </p:cNvSpPr>
          <p:nvPr/>
        </p:nvSpPr>
        <p:spPr bwMode="auto">
          <a:xfrm>
            <a:off x="67056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110</a:t>
            </a:r>
          </a:p>
        </p:txBody>
      </p:sp>
      <p:sp>
        <p:nvSpPr>
          <p:cNvPr id="36910" name="Text Box 73"/>
          <p:cNvSpPr txBox="1">
            <a:spLocks noChangeArrowheads="1"/>
          </p:cNvSpPr>
          <p:nvPr/>
        </p:nvSpPr>
        <p:spPr bwMode="auto">
          <a:xfrm>
            <a:off x="5791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36911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67</a:t>
            </a:r>
          </a:p>
        </p:txBody>
      </p:sp>
      <p:sp>
        <p:nvSpPr>
          <p:cNvPr id="36912" name="Text Box 75"/>
          <p:cNvSpPr txBox="1">
            <a:spLocks noChangeArrowheads="1"/>
          </p:cNvSpPr>
          <p:nvPr/>
        </p:nvSpPr>
        <p:spPr bwMode="auto">
          <a:xfrm>
            <a:off x="76200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36913" name="Text Box 76"/>
          <p:cNvSpPr txBox="1">
            <a:spLocks noChangeArrowheads="1"/>
          </p:cNvSpPr>
          <p:nvPr/>
        </p:nvSpPr>
        <p:spPr bwMode="auto">
          <a:xfrm>
            <a:off x="7620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36914" name="Text Box 77"/>
          <p:cNvSpPr txBox="1">
            <a:spLocks noChangeArrowheads="1"/>
          </p:cNvSpPr>
          <p:nvPr/>
        </p:nvSpPr>
        <p:spPr bwMode="auto">
          <a:xfrm>
            <a:off x="7620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36915" name="Text Box 78"/>
          <p:cNvSpPr txBox="1">
            <a:spLocks noChangeArrowheads="1"/>
          </p:cNvSpPr>
          <p:nvPr/>
        </p:nvSpPr>
        <p:spPr bwMode="auto">
          <a:xfrm>
            <a:off x="7620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36916" name="Text Box 79"/>
          <p:cNvSpPr txBox="1">
            <a:spLocks noChangeArrowheads="1"/>
          </p:cNvSpPr>
          <p:nvPr/>
        </p:nvSpPr>
        <p:spPr bwMode="auto">
          <a:xfrm>
            <a:off x="7620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36917" name="Text Box 80"/>
          <p:cNvSpPr txBox="1">
            <a:spLocks noChangeArrowheads="1"/>
          </p:cNvSpPr>
          <p:nvPr/>
        </p:nvSpPr>
        <p:spPr bwMode="auto">
          <a:xfrm>
            <a:off x="7620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36918" name="Text Box 81"/>
          <p:cNvSpPr txBox="1">
            <a:spLocks noChangeArrowheads="1"/>
          </p:cNvSpPr>
          <p:nvPr/>
        </p:nvSpPr>
        <p:spPr bwMode="auto">
          <a:xfrm>
            <a:off x="7620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36919" name="Text Box 82"/>
          <p:cNvSpPr txBox="1">
            <a:spLocks noChangeArrowheads="1"/>
          </p:cNvSpPr>
          <p:nvPr/>
        </p:nvSpPr>
        <p:spPr bwMode="auto">
          <a:xfrm>
            <a:off x="7620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36920" name="Text Box 83"/>
          <p:cNvSpPr txBox="1">
            <a:spLocks noChangeArrowheads="1"/>
          </p:cNvSpPr>
          <p:nvPr/>
        </p:nvSpPr>
        <p:spPr bwMode="auto">
          <a:xfrm>
            <a:off x="5791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36921" name="Text Box 84"/>
          <p:cNvSpPr txBox="1">
            <a:spLocks noChangeArrowheads="1"/>
          </p:cNvSpPr>
          <p:nvPr/>
        </p:nvSpPr>
        <p:spPr bwMode="auto">
          <a:xfrm>
            <a:off x="67056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58</a:t>
            </a:r>
          </a:p>
        </p:txBody>
      </p:sp>
      <p:sp>
        <p:nvSpPr>
          <p:cNvPr id="36922" name="Text Box 85"/>
          <p:cNvSpPr txBox="1">
            <a:spLocks noChangeArrowheads="1"/>
          </p:cNvSpPr>
          <p:nvPr/>
        </p:nvSpPr>
        <p:spPr bwMode="auto">
          <a:xfrm>
            <a:off x="7620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36923" name="Text Box 86"/>
          <p:cNvSpPr txBox="1">
            <a:spLocks noChangeArrowheads="1"/>
          </p:cNvSpPr>
          <p:nvPr/>
        </p:nvSpPr>
        <p:spPr bwMode="auto">
          <a:xfrm>
            <a:off x="5791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36924" name="Text Box 87"/>
          <p:cNvSpPr txBox="1">
            <a:spLocks noChangeArrowheads="1"/>
          </p:cNvSpPr>
          <p:nvPr/>
        </p:nvSpPr>
        <p:spPr bwMode="auto">
          <a:xfrm>
            <a:off x="67056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89</a:t>
            </a:r>
          </a:p>
        </p:txBody>
      </p:sp>
      <p:sp>
        <p:nvSpPr>
          <p:cNvPr id="36925" name="Text Box 88"/>
          <p:cNvSpPr txBox="1">
            <a:spLocks noChangeArrowheads="1"/>
          </p:cNvSpPr>
          <p:nvPr/>
        </p:nvSpPr>
        <p:spPr bwMode="auto">
          <a:xfrm>
            <a:off x="76200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36926" name="Text Box 90"/>
          <p:cNvSpPr txBox="1">
            <a:spLocks noChangeArrowheads="1"/>
          </p:cNvSpPr>
          <p:nvPr/>
        </p:nvSpPr>
        <p:spPr bwMode="auto">
          <a:xfrm>
            <a:off x="381000" y="762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Before call to SclAry				After call to SclAry</a:t>
            </a:r>
          </a:p>
        </p:txBody>
      </p:sp>
      <p:sp>
        <p:nvSpPr>
          <p:cNvPr id="36927" name="Text Box 92"/>
          <p:cNvSpPr txBox="1">
            <a:spLocks noChangeArrowheads="1"/>
          </p:cNvSpPr>
          <p:nvPr/>
        </p:nvSpPr>
        <p:spPr bwMode="auto">
          <a:xfrm>
            <a:off x="457200" y="4953000"/>
            <a:ext cx="82296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Passing the name only (i.e. </a:t>
            </a:r>
            <a:r>
              <a:rPr lang="en-US" sz="1800">
                <a:latin typeface="Courier New" charset="0"/>
              </a:rPr>
              <a:t>test</a:t>
            </a:r>
            <a:r>
              <a:rPr lang="en-US" sz="1800"/>
              <a:t> vs. </a:t>
            </a:r>
            <a:r>
              <a:rPr lang="en-US" sz="1800">
                <a:latin typeface="Courier New" charset="0"/>
              </a:rPr>
              <a:t>test[4]</a:t>
            </a:r>
            <a:r>
              <a:rPr lang="en-US" sz="1800"/>
              <a:t>) passes the ADDRESS of element zero of the array.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Put another way:</a:t>
            </a:r>
            <a:br>
              <a:rPr lang="en-US" sz="1800"/>
            </a:br>
            <a:r>
              <a:rPr lang="en-US" sz="1800"/>
              <a:t>    myfunc(ary)   same as   myfunc (&amp;ary[0])</a:t>
            </a:r>
          </a:p>
        </p:txBody>
      </p:sp>
      <p:sp>
        <p:nvSpPr>
          <p:cNvPr id="36928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AA737F-B68E-4258-8BE2-96A3DFC4FC35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36929" name="Slide Number Placeholder 6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69BD90-10D0-0547-A2FA-D9DCBBA5E816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2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Arrays and pointers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 name is a pointer to first array element</a:t>
            </a:r>
          </a:p>
          <a:p>
            <a:pPr lvl="1"/>
            <a:r>
              <a:rPr lang="en-US">
                <a:latin typeface="Arial" charset="0"/>
              </a:rPr>
              <a:t>Can use pointers and arrays interchangeably</a:t>
            </a:r>
          </a:p>
          <a:p>
            <a:pPr lvl="2"/>
            <a:r>
              <a:rPr lang="en-US">
                <a:latin typeface="Arial" charset="0"/>
              </a:rPr>
              <a:t>You can use [] to “index” a pointer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Example: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myArr[] = {1, 3, 5, 7, 9};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*aPtr;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aPtr = myArr;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for(int i =0; i &lt; 5; i++)</a:t>
            </a:r>
            <a:endParaRPr lang="en-US" sz="1600">
              <a:solidFill>
                <a:srgbClr val="336600"/>
              </a:solidFill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	printf(“%d”, aPtr[i]);</a:t>
            </a:r>
          </a:p>
          <a:p>
            <a:pPr lvl="1"/>
            <a:r>
              <a:rPr lang="en-US">
                <a:latin typeface="Arial" charset="0"/>
              </a:rPr>
              <a:t>What does this print?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1 3 5 7 9 </a:t>
            </a:r>
            <a:r>
              <a:rPr lang="en-US">
                <a:latin typeface="Arial" charset="0"/>
                <a:cs typeface="Courier New" charset="0"/>
                <a:sym typeface="Wingdings" charset="0"/>
              </a:rPr>
              <a:t> contents of array!</a:t>
            </a: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64B11C-0FEB-472A-98D7-56913C27EE2D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A668EB-4E72-2540-84C4-5F29DEBCA3B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312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passing 2-D array to function, can omit first dimension (rows) but must list columns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Assume n = # of rows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[][4],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x[3][4];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f(x, 3);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3CEE8C-E18F-4A25-8CF6-E4402B1A815B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DB3EE6-7659-C24A-AE93-8D468102B578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2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4, 5 grades done; regrade deadlines TBD 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6 due 3/</a:t>
            </a:r>
            <a:r>
              <a:rPr lang="en-US" dirty="0" smtClean="0">
                <a:latin typeface="Arial" charset="0"/>
              </a:rPr>
              <a:t>28</a:t>
            </a:r>
          </a:p>
          <a:p>
            <a:pPr lvl="2"/>
            <a:r>
              <a:rPr lang="en-US" dirty="0">
                <a:latin typeface="Arial" charset="0"/>
              </a:rPr>
              <a:t>Programs submitted 3/29-4/3 considered 1 day </a:t>
            </a:r>
            <a:r>
              <a:rPr lang="en-US" dirty="0" smtClean="0">
                <a:latin typeface="Arial" charset="0"/>
              </a:rPr>
              <a:t>late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2 in class 3/30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</a:t>
            </a:r>
            <a:r>
              <a:rPr lang="en-US" dirty="0" smtClean="0">
                <a:latin typeface="Arial" charset="0"/>
              </a:rPr>
              <a:t>sheet</a:t>
            </a:r>
          </a:p>
          <a:p>
            <a:pPr lvl="2"/>
            <a:r>
              <a:rPr lang="en-US" dirty="0">
                <a:latin typeface="Arial" charset="0"/>
              </a:rPr>
              <a:t>Covers material starting after Exam 1, through this lecture (lectures 12-13, 15-21)</a:t>
            </a:r>
          </a:p>
          <a:p>
            <a:pPr lvl="2"/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8ADA7C-18BF-43EE-BDF0-FD0AC8D4A239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4, 5 grades done; regrade deadlines TBD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6 due 3/</a:t>
            </a:r>
            <a:r>
              <a:rPr lang="en-US" dirty="0" smtClean="0">
                <a:latin typeface="Arial" charset="0"/>
              </a:rPr>
              <a:t>28</a:t>
            </a:r>
          </a:p>
          <a:p>
            <a:pPr lvl="2"/>
            <a:r>
              <a:rPr lang="en-US" dirty="0" smtClean="0">
                <a:latin typeface="Arial" charset="0"/>
              </a:rPr>
              <a:t>Programs submitted 3/29-4/3 considered 1 day late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2 in class 3/30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</a:t>
            </a:r>
            <a:r>
              <a:rPr lang="en-US" dirty="0" smtClean="0">
                <a:latin typeface="Arial" charset="0"/>
              </a:rPr>
              <a:t>sheet</a:t>
            </a:r>
          </a:p>
          <a:p>
            <a:pPr lvl="2"/>
            <a:r>
              <a:rPr lang="en-US" dirty="0" smtClean="0">
                <a:latin typeface="Arial" charset="0"/>
              </a:rPr>
              <a:t>Covers material starting after Exam 1, through this lecture (lectures 12-13, 15-21)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2-D arrays and 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892588-C925-4F1D-B020-70C6F1109597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Passing </a:t>
            </a:r>
            <a:r>
              <a:rPr lang="en-US" dirty="0">
                <a:latin typeface="Garamond" charset="0"/>
              </a:rPr>
              <a:t>arrays to functions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 not need to specify array size (for reasons I’ll explain shortly)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Compiler will actually ignore 1-D array size, even if you put it in prototype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Therefore cannot check array size inside function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Prototype typically has array name and brackets to indicate you’re dealing with array</a:t>
            </a:r>
          </a:p>
          <a:p>
            <a:pPr lvl="1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int findAvg(int arr[ ], int n);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n = # elements in array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0FBD7B-3205-437B-A622-E493971B7C39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71F6EE-9F96-444B-BE9E-8BD90FFA65B5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4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for each of the following</a:t>
            </a:r>
          </a:p>
          <a:p>
            <a:pPr lvl="1"/>
            <a:r>
              <a:rPr lang="en-US">
                <a:latin typeface="Arial" charset="0"/>
              </a:rPr>
              <a:t>Given an array of </a:t>
            </a:r>
            <a:r>
              <a:rPr lang="en-US">
                <a:latin typeface="Courier New" charset="0"/>
                <a:cs typeface="Courier New" charset="0"/>
              </a:rPr>
              <a:t>double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average of all array elements</a:t>
            </a:r>
          </a:p>
          <a:p>
            <a:pPr lvl="1"/>
            <a:r>
              <a:rPr lang="en-US">
                <a:latin typeface="Arial" charset="0"/>
              </a:rPr>
              <a:t>Given an array of </a:t>
            </a:r>
            <a:r>
              <a:rPr lang="en-US">
                <a:latin typeface="Courier New" charset="0"/>
                <a:cs typeface="Courier New" charset="0"/>
              </a:rPr>
              <a:t>int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largest element in the array</a:t>
            </a:r>
          </a:p>
          <a:p>
            <a:pPr lvl="1"/>
            <a:r>
              <a:rPr lang="en-US">
                <a:latin typeface="Arial" charset="0"/>
              </a:rPr>
              <a:t>Given an array of test scores (</a:t>
            </a:r>
            <a:r>
              <a:rPr lang="en-US">
                <a:latin typeface="Courier New" charset="0"/>
                <a:cs typeface="Courier New" charset="0"/>
              </a:rPr>
              <a:t>tests</a:t>
            </a:r>
            <a:r>
              <a:rPr lang="en-US">
                <a:latin typeface="Arial" charset="0"/>
              </a:rPr>
              <a:t>),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and an amount to scale those scores by (</a:t>
            </a:r>
            <a:r>
              <a:rPr lang="en-US">
                <a:latin typeface="Courier New" charset="0"/>
                <a:cs typeface="Courier New" charset="0"/>
              </a:rPr>
              <a:t>s</a:t>
            </a:r>
            <a:r>
              <a:rPr lang="en-US">
                <a:latin typeface="Arial" charset="0"/>
              </a:rPr>
              <a:t>), add </a:t>
            </a:r>
            <a:r>
              <a:rPr lang="en-US">
                <a:latin typeface="Courier New" charset="0"/>
                <a:cs typeface="Courier New" charset="0"/>
              </a:rPr>
              <a:t>s</a:t>
            </a:r>
            <a:r>
              <a:rPr lang="en-US">
                <a:latin typeface="Arial" charset="0"/>
              </a:rPr>
              <a:t> to every element in </a:t>
            </a:r>
            <a:r>
              <a:rPr lang="en-US">
                <a:latin typeface="Courier New" charset="0"/>
                <a:cs typeface="Courier New" charset="0"/>
              </a:rPr>
              <a:t>tests</a:t>
            </a:r>
          </a:p>
          <a:p>
            <a:pPr lvl="2"/>
            <a:r>
              <a:rPr lang="en-US">
                <a:latin typeface="Arial" charset="0"/>
              </a:rPr>
              <a:t>Do not print scores in function; we’ll print in main program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9055CA-9171-4487-842D-E9E1D4122E3C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 dirty="0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D17FC5-560F-7547-9AB5-5E8210C344B4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2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(findAvg)</a:t>
            </a:r>
          </a:p>
        </p:txBody>
      </p:sp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9087AE-3C6F-4FBB-800A-0FE5B95E8A7A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39BD82-0956-D94A-95D4-A105A3085E7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381000" y="1003300"/>
            <a:ext cx="8610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avg of first n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double findAvg(double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</a:p>
          <a:p>
            <a:pPr eaLnBrk="1" hangingPunct="1"/>
            <a:r>
              <a:rPr lang="en-US" sz="1800" b="1">
                <a:latin typeface="Courier New" charset="0"/>
              </a:rPr>
              <a:t>  double sum=0;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double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sum+=arr[i];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avg = sum / n;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907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27650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455B83-84E4-4BBF-850A-BA8AF66DC966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7652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4D1CD1-4CF8-8B4D-8B95-06568D9ADA5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81000" y="876300"/>
            <a:ext cx="6477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1-initialize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zero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big=0;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(i=0; i&lt;8;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7659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7660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7664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7665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152400" y="58674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???  What happens if there are only negative values in the array  ???</a:t>
            </a:r>
          </a:p>
        </p:txBody>
      </p:sp>
    </p:spTree>
    <p:extLst>
      <p:ext uri="{BB962C8B-B14F-4D97-AF65-F5344CB8AC3E}">
        <p14:creationId xmlns:p14="http://schemas.microsoft.com/office/powerpoint/2010/main" val="163126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28674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491DB5-914F-444D-9B99-96E467FF8210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8676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B13462-B2A1-774F-B039-EC7F83D07851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228600" y="1030288"/>
            <a:ext cx="6477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2-initialize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smallest possible value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 -</a:t>
            </a:r>
            <a:r>
              <a:rPr lang="en-US" sz="1800" b="1">
                <a:latin typeface="Courier New" charset="0"/>
                <a:sym typeface="Wingdings" charset="0"/>
              </a:rPr>
              <a:t>2147483648</a:t>
            </a:r>
            <a:r>
              <a:rPr lang="en-US" sz="1800" b="1">
                <a:latin typeface="Courier New" charset="0"/>
              </a:rPr>
              <a:t>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(i=0; i&lt;8;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8680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8686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8687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8688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8689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8690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8691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8694" name="Text Box 20"/>
          <p:cNvSpPr txBox="1">
            <a:spLocks noChangeArrowheads="1"/>
          </p:cNvSpPr>
          <p:nvPr/>
        </p:nvSpPr>
        <p:spPr bwMode="auto">
          <a:xfrm>
            <a:off x="228600" y="5791200"/>
            <a:ext cx="868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???What happens if program is ported to another system???</a:t>
            </a:r>
            <a:br>
              <a:rPr lang="en-US" sz="1800"/>
            </a:br>
            <a:r>
              <a:rPr lang="en-US" sz="1800"/>
              <a:t>??? (where integers are stored in 2 or 8 bytes)???</a:t>
            </a:r>
          </a:p>
        </p:txBody>
      </p:sp>
    </p:spTree>
    <p:extLst>
      <p:ext uri="{BB962C8B-B14F-4D97-AF65-F5344CB8AC3E}">
        <p14:creationId xmlns:p14="http://schemas.microsoft.com/office/powerpoint/2010/main" val="201236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04800" y="876300"/>
            <a:ext cx="6477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3-initialize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smallest possible value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 INT_MIN; // BUT use symbol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(i=0; i&lt;8;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228600" y="57912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The above works, but there is one more (slightly better) way</a:t>
            </a:r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112C61-8D87-448D-A661-66F6703D9C87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2971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050CBE-5331-FD41-9ADE-42E1757FB448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75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30722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4A9A14-9FE6-4A5B-9E28-27B7FE532E9C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30724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9B7D11-ECF8-6A4F-9609-45F31830978B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1000" y="1030288"/>
            <a:ext cx="6477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4-initialize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the first array element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 x[0];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(i=1; i&lt;8; i++)  // start at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30731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30732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30733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30734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30735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30736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30737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30738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30739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30740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30741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228600" y="57912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-----</a:t>
            </a:r>
          </a:p>
        </p:txBody>
      </p:sp>
    </p:spTree>
    <p:extLst>
      <p:ext uri="{BB962C8B-B14F-4D97-AF65-F5344CB8AC3E}">
        <p14:creationId xmlns:p14="http://schemas.microsoft.com/office/powerpoint/2010/main" val="63303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12998</TotalTime>
  <Words>1308</Words>
  <Application>Microsoft Macintosh PowerPoint</Application>
  <PresentationFormat>On-screen Show (4:3)</PresentationFormat>
  <Paragraphs>282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EECE.2160 ECE Application Programming</vt:lpstr>
      <vt:lpstr>Lecture outline</vt:lpstr>
      <vt:lpstr>Review: Passing arrays to functions</vt:lpstr>
      <vt:lpstr>Example</vt:lpstr>
      <vt:lpstr>Passing Arrays to functions (findAvg)</vt:lpstr>
      <vt:lpstr>Working with Arrays (find biggest)</vt:lpstr>
      <vt:lpstr>Working with Arrays (find biggest)</vt:lpstr>
      <vt:lpstr>Working with Arrays (find biggest)</vt:lpstr>
      <vt:lpstr>Working with Arrays (find biggest)</vt:lpstr>
      <vt:lpstr>Passing Arrays to functions (findBig)</vt:lpstr>
      <vt:lpstr>Passing Arrays to functions (SclAry)</vt:lpstr>
      <vt:lpstr>Passing Arrays to functions (SclAry)</vt:lpstr>
      <vt:lpstr>Passing Arrays to functions (SclAry)</vt:lpstr>
      <vt:lpstr>Passing Arrays to functions (SclAry)</vt:lpstr>
      <vt:lpstr>Passing Arrays to functions</vt:lpstr>
      <vt:lpstr>Arrays and pointers</vt:lpstr>
      <vt:lpstr>2-D arrays and functions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1659</cp:revision>
  <dcterms:created xsi:type="dcterms:W3CDTF">2006-04-03T05:03:01Z</dcterms:created>
  <dcterms:modified xsi:type="dcterms:W3CDTF">2016-03-24T03:16:42Z</dcterms:modified>
</cp:coreProperties>
</file>