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463" r:id="rId4"/>
    <p:sldId id="464" r:id="rId5"/>
    <p:sldId id="465" r:id="rId6"/>
    <p:sldId id="466" r:id="rId7"/>
    <p:sldId id="467" r:id="rId8"/>
    <p:sldId id="468" r:id="rId9"/>
    <p:sldId id="379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2" d="100"/>
          <a:sy n="72" d="100"/>
        </p:scale>
        <p:origin x="-142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4E629-B258-0448-9DF9-4BC92334D0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0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CD23A0-EC3F-F04F-849C-A33D8D615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50CCFF-BD6A-C542-B3C8-8E4D0927D77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403224-3FEA-AF49-99B7-763BE9E1FA7B}" type="datetime1">
              <a:rPr lang="en-US"/>
              <a:pPr/>
              <a:t>9/20/15</a:t>
            </a:fld>
            <a:endParaRPr lang="en-US"/>
          </a:p>
        </p:txBody>
      </p:sp>
      <p:sp>
        <p:nvSpPr>
          <p:cNvPr id="1433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(I)</a:t>
            </a:r>
          </a:p>
        </p:txBody>
      </p:sp>
      <p:sp>
        <p:nvSpPr>
          <p:cNvPr id="1434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A13015-068A-B74D-A660-84FE50602025}" type="slidenum">
              <a:rPr lang="en-US"/>
              <a:pPr/>
              <a:t>7</a:t>
            </a:fld>
            <a:endParaRPr lang="en-US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9E3C7-A601-6B4B-94DF-9CCB201B5DA9}" type="datetime1">
              <a:rPr lang="en-US" smtClean="0"/>
              <a:t>9/20/15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7B18F-AB6B-CA46-8F6F-D1CCAF5138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BB320-1C3E-B54B-A8F1-B50A8F8D3243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CA7F-42B9-F54F-8CA9-DE48DB184F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E435-92E7-BA41-8166-3D2DE647DA2B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CB706-1FBC-7845-8EB9-F403ACD50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2C984-1547-F74B-AF9C-E52FF4DA9847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A842F-11FC-2D4F-8AA3-2811A857D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E150-6720-0145-A31F-3F0698608DB3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4406C-C095-AD4E-B8CB-652946407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F6648-9904-C648-829B-7B02626EB97A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6D36A5-3219-684F-AA92-0147FB9A1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491C-8C81-4646-9907-7DEFADB76198}" type="datetime1">
              <a:rPr lang="en-US" smtClean="0"/>
              <a:t>9/20/15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7C92-3E85-7A42-8231-C88DD1457D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B150C-76FF-C845-A6E2-2B7AC0FD271A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7E4F6-3BDF-AD40-8581-E4FDB7113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F1CD6-646C-9748-99AD-904A7C69BAB9}" type="datetime1">
              <a:rPr lang="en-US" smtClean="0"/>
              <a:t>9/20/15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F61C4-3FF0-4E45-82D4-E5786C4221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C3B97-44BF-6D4F-A91D-DC0F33E6DE5F}" type="datetime1">
              <a:rPr lang="en-US" smtClean="0"/>
              <a:t>9/20/15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079A6-1EDE-A842-BA5C-1F4E8EB5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885C-743B-9040-B6F0-97E001F9F34B}" type="datetime1">
              <a:rPr lang="en-US" smtClean="0"/>
              <a:t>9/20/15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D12BB-6601-1043-A23A-28EA9A565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0D34D-FE4C-894E-9991-C8AAFF48CBAF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E06DD-F10F-B64B-BA73-4779127EE4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D7A21-72C5-5247-9ECE-A8206B0D55C9}" type="datetime1">
              <a:rPr lang="en-US" smtClean="0"/>
              <a:t>9/20/15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593A1-E357-BB45-8224-BCF135975B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4576812-6AB6-2F40-BB3B-3BDC9703BFD3}" type="datetime1">
              <a:rPr lang="en-US" smtClean="0"/>
              <a:t>9/20/15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81FC58E-BBD5-7742-B809-86144AE43A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  <p:sldLayoutId id="2147484556" r:id="rId10"/>
    <p:sldLayoutId id="2147484557" r:id="rId11"/>
    <p:sldLayoutId id="2147484558" r:id="rId12"/>
    <p:sldLayoutId id="21474845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7: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>
                <a:latin typeface="Arial" charset="0"/>
              </a:rPr>
              <a:t>1 </a:t>
            </a:r>
            <a:r>
              <a:rPr lang="en-US" dirty="0" smtClean="0">
                <a:latin typeface="Arial" charset="0"/>
              </a:rPr>
              <a:t>due 2:00 PM today</a:t>
            </a:r>
          </a:p>
          <a:p>
            <a:pPr lvl="1"/>
            <a:r>
              <a:rPr lang="en-US" dirty="0" smtClean="0">
                <a:latin typeface="Arial" charset="0"/>
              </a:rPr>
              <a:t>HW 2 to be posted; due 2:</a:t>
            </a:r>
            <a:r>
              <a:rPr lang="en-US" smtClean="0">
                <a:latin typeface="Arial" charset="0"/>
              </a:rPr>
              <a:t>00 PM, 9</a:t>
            </a:r>
            <a:r>
              <a:rPr lang="en-US" dirty="0" smtClean="0">
                <a:latin typeface="Arial" charset="0"/>
              </a:rPr>
              <a:t>/25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Data transfer instructions (XCHG, LEA)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Arithmetic instructions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CF0AF3-BC89-FC44-B41F-193F4B07B8C9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D9EC90-BB3D-A849-A1D5-320D5705BB2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Flags</a:t>
            </a:r>
            <a:endParaRPr lang="en-US" dirty="0">
              <a:latin typeface="Garamond" charset="0"/>
            </a:endParaRP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arithmetic instructions set flags</a:t>
            </a:r>
          </a:p>
          <a:p>
            <a:pPr lvl="1"/>
            <a:r>
              <a:rPr lang="en-US">
                <a:latin typeface="Arial" charset="0"/>
              </a:rPr>
              <a:t>CF = carry flag (carry output from MSB of add/sub)</a:t>
            </a:r>
          </a:p>
          <a:p>
            <a:pPr lvl="1"/>
            <a:r>
              <a:rPr lang="en-US">
                <a:latin typeface="Arial" charset="0"/>
              </a:rPr>
              <a:t>OF = overflow flag</a:t>
            </a:r>
          </a:p>
          <a:p>
            <a:pPr lvl="1"/>
            <a:r>
              <a:rPr lang="en-US">
                <a:latin typeface="Arial" charset="0"/>
              </a:rPr>
              <a:t>ZF = zero flag (result is zero)</a:t>
            </a:r>
          </a:p>
          <a:p>
            <a:pPr lvl="1"/>
            <a:r>
              <a:rPr lang="en-US">
                <a:latin typeface="Arial" charset="0"/>
              </a:rPr>
              <a:t>SF = sign flag (1 if negative, 0 if positive)</a:t>
            </a:r>
          </a:p>
          <a:p>
            <a:pPr lvl="1"/>
            <a:r>
              <a:rPr lang="en-US">
                <a:latin typeface="Arial" charset="0"/>
              </a:rPr>
              <a:t>PF = parity flag (even parity in LSB)</a:t>
            </a:r>
          </a:p>
          <a:p>
            <a:pPr lvl="1"/>
            <a:r>
              <a:rPr lang="en-US">
                <a:latin typeface="Arial" charset="0"/>
              </a:rPr>
              <a:t>AF = auxiliary carry (carry between nibbles)</a:t>
            </a:r>
          </a:p>
          <a:p>
            <a:r>
              <a:rPr lang="en-US">
                <a:latin typeface="Arial" charset="0"/>
              </a:rPr>
              <a:t>Stored in FLAGS register</a:t>
            </a:r>
          </a:p>
          <a:p>
            <a:r>
              <a:rPr lang="en-US">
                <a:latin typeface="Arial" charset="0"/>
              </a:rPr>
              <a:t>Referenced in conditional instructions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16EF69-E2A0-8443-927F-5DB521DFB436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932200-1310-6A4E-9483-484DEA25132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6E49F4-1246-F646-9C17-ADD99E9C4FF0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57462E-DFD4-7F45-B7C7-C57528383B36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0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Subtraction instructions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0985AC-CDC5-F945-8951-6528A3E16191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1830E9-A1F6-0B49-B71E-FBAAC6ECB041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0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Addition/subtraction examples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Given the following initial state: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AX = 1234H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BL = ABH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Memory location SUM = </a:t>
            </a:r>
            <a:r>
              <a:rPr lang="en-US" dirty="0" smtClean="0"/>
              <a:t>00CDH</a:t>
            </a: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Show the results of each step of the following </a:t>
            </a:r>
            <a:r>
              <a:rPr lang="en-US">
                <a:ea typeface="+mn-ea"/>
              </a:rPr>
              <a:t>instruction </a:t>
            </a:r>
            <a:r>
              <a:rPr lang="en-US" smtClean="0">
                <a:ea typeface="+mn-ea"/>
              </a:rPr>
              <a:t>sequence: 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 </a:t>
            </a:r>
            <a:r>
              <a:rPr lang="en-US" dirty="0"/>
              <a:t>AX, [SUM</a:t>
            </a:r>
            <a:r>
              <a:rPr lang="en-US" dirty="0" smtClean="0"/>
              <a:t>]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ADC </a:t>
            </a:r>
            <a:r>
              <a:rPr lang="en-US" dirty="0"/>
              <a:t>BL, </a:t>
            </a:r>
            <a:r>
              <a:rPr lang="en-US" dirty="0" smtClean="0"/>
              <a:t>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NEG 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SUB AX, 12H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INC </a:t>
            </a:r>
            <a:r>
              <a:rPr lang="en-US" dirty="0"/>
              <a:t>WORD PTR [SUM</a:t>
            </a:r>
            <a:r>
              <a:rPr lang="en-US" dirty="0" smtClean="0"/>
              <a:t>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37E66A-0B70-AD49-A5CF-CAABE81BD371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A411A3-8AA3-AE4B-B59B-CC2B0A1093C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ADD AX, [SUM]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(AX) = (DS:SUM) + (AX)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00CDH + 1234H = 1301H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(AX) = 1301H, (CF) = 0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ADC BL,05H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(BL) = (BL) + IMM8 +(CF)</a:t>
            </a:r>
            <a:endParaRPr lang="en-US" sz="240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ABH + 05H + 0 = B0H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(BL) = B0H, (CF) = 0</a:t>
            </a:r>
            <a:endParaRPr lang="en-US" sz="24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NEG BL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(BL) = –(BL)</a:t>
            </a:r>
            <a:endParaRPr lang="en-US" sz="240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–B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0H =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–(1011 0000)</a:t>
            </a:r>
            <a:r>
              <a:rPr lang="en-US" sz="24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= 0101 0000</a:t>
            </a:r>
            <a:r>
              <a:rPr lang="en-US" sz="2400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 = 50H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3A1FE8-8DAD-7E47-88E9-D30585C2397C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74945-A4F0-814A-AED4-B76FA7FD69D1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4198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AX, 12H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(AX) = (AX) – 0012H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1301H – 0012H = 12EFH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(AX) = 12EFH, (CF) = 0</a:t>
            </a:r>
          </a:p>
          <a:p>
            <a:r>
              <a:rPr lang="en-US">
                <a:latin typeface="Arial" charset="0"/>
              </a:rPr>
              <a:t>INC WORD PTR [SUM]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</a:rPr>
              <a:t>(DS:SUM) = (DS:SUM) + 1</a:t>
            </a:r>
            <a:endParaRPr lang="en-US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00CDH + 1 = 00CEH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(SUM) = 00CEH, (CF) = 0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DCA03-E333-5148-9C43-411D361F374F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4FFC0-31AA-8C43-BE34-22DF0DD376AC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Multiplication </a:t>
            </a:r>
            <a:r>
              <a:rPr lang="en-US" smtClean="0">
                <a:latin typeface="Arial" charset="0"/>
              </a:rPr>
              <a:t>and division</a:t>
            </a:r>
          </a:p>
          <a:p>
            <a:pPr lvl="1"/>
            <a:r>
              <a:rPr lang="en-US" dirty="0" smtClean="0">
                <a:latin typeface="Arial" charset="0"/>
              </a:rPr>
              <a:t>Logical </a:t>
            </a:r>
            <a:r>
              <a:rPr lang="en-US" dirty="0" smtClean="0">
                <a:latin typeface="Arial" charset="0"/>
              </a:rPr>
              <a:t>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1 due 2:00 PM today</a:t>
            </a:r>
          </a:p>
          <a:p>
            <a:pPr lvl="1"/>
            <a:r>
              <a:rPr lang="en-US" dirty="0">
                <a:latin typeface="Arial" charset="0"/>
              </a:rPr>
              <a:t>HW 2 to be posted; due 2:00 </a:t>
            </a:r>
            <a:r>
              <a:rPr lang="en-US" dirty="0" smtClean="0">
                <a:latin typeface="Arial" charset="0"/>
              </a:rPr>
              <a:t>PM, </a:t>
            </a:r>
            <a:r>
              <a:rPr lang="en-US" dirty="0">
                <a:latin typeface="Arial" charset="0"/>
              </a:rPr>
              <a:t>9/25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506E05-76E7-1D48-96AD-D1932997F0FE}" type="datetime1">
              <a:rPr lang="en-US" smtClean="0">
                <a:latin typeface="Garamond" charset="0"/>
              </a:rPr>
              <a:t>9/20/15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18A6F9-97BD-0640-AE56-DA2FF8060FFA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9093</TotalTime>
  <Words>565</Words>
  <Application>Microsoft Macintosh PowerPoint</Application>
  <PresentationFormat>On-screen Show (4:3)</PresentationFormat>
  <Paragraphs>109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16.317 Microprocessor Systems Design I</vt:lpstr>
      <vt:lpstr>Lecture outline</vt:lpstr>
      <vt:lpstr>Flags</vt:lpstr>
      <vt:lpstr>Addition instructions</vt:lpstr>
      <vt:lpstr>Subtraction instructions</vt:lpstr>
      <vt:lpstr>Addition/subtraction examples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1691</cp:revision>
  <dcterms:created xsi:type="dcterms:W3CDTF">2006-04-03T05:03:01Z</dcterms:created>
  <dcterms:modified xsi:type="dcterms:W3CDTF">2015-09-21T00:20:40Z</dcterms:modified>
</cp:coreProperties>
</file>