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490" r:id="rId4"/>
    <p:sldId id="491" r:id="rId5"/>
    <p:sldId id="506" r:id="rId6"/>
    <p:sldId id="507" r:id="rId7"/>
    <p:sldId id="508" r:id="rId8"/>
    <p:sldId id="509" r:id="rId9"/>
    <p:sldId id="510" r:id="rId10"/>
    <p:sldId id="511" r:id="rId11"/>
    <p:sldId id="478" r:id="rId12"/>
    <p:sldId id="479" r:id="rId13"/>
    <p:sldId id="480" r:id="rId14"/>
    <p:sldId id="481" r:id="rId15"/>
    <p:sldId id="483" r:id="rId16"/>
    <p:sldId id="484" r:id="rId17"/>
    <p:sldId id="485" r:id="rId18"/>
    <p:sldId id="486" r:id="rId19"/>
    <p:sldId id="487" r:id="rId20"/>
    <p:sldId id="495" r:id="rId21"/>
    <p:sldId id="496" r:id="rId22"/>
    <p:sldId id="379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F3F540-B32D-D94E-999C-B0B8E2ECF09D}" type="datetime1">
              <a:rPr lang="en-US"/>
              <a:pPr/>
              <a:t>9/20/15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6FCF9-3E0D-3A43-99F2-FEAAD4E0706A}" type="slidenum">
              <a:rPr lang="en-US"/>
              <a:pPr/>
              <a:t>12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094EFB-D74B-0344-A19D-E70AB6E47EBD}" type="datetime1">
              <a:rPr lang="en-US"/>
              <a:pPr/>
              <a:t>9/20/15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F45584-7CAB-324B-858F-C9119173BEF3}" type="slidenum">
              <a:rPr lang="en-US"/>
              <a:pPr/>
              <a:t>19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DAF685-0B35-E14C-A4F4-DFB9CD426176}" type="datetime1">
              <a:rPr lang="en-US" smtClean="0"/>
              <a:t>9/20/15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C29FD-9DF9-2941-96FE-268456381A2E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15E13-C99F-5D4C-AE5D-D9B0C573C952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7A564-EB71-0743-BC52-FE2EECA71F5D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885AC-3359-2D49-B3AA-157927C70446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F9DFE-B076-E74F-8179-930AF04151B3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346D9-330E-3A46-B5E6-1C8AD3ABC122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DAF4B-F65C-4C41-BAEA-F2D9124D31CC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D58E1-5C84-AA4D-8323-99BD0414D9E8}" type="datetime1">
              <a:rPr lang="en-US" smtClean="0"/>
              <a:t>9/20/15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000AB-A362-AD4A-B9B4-A4005FE4F268}" type="datetime1">
              <a:rPr lang="en-US" smtClean="0"/>
              <a:t>9/20/15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71855-193C-554F-A585-A9DB6335EB3E}" type="datetime1">
              <a:rPr lang="en-US" smtClean="0"/>
              <a:t>9/20/15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BE3CC-D230-5545-8A4D-1EDD7CDECD3F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E00B0-61F7-9140-A651-EE071314CED0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E431CBF-A781-5A42-9E81-F080C1D6B509}" type="datetime1">
              <a:rPr lang="en-US" smtClean="0"/>
              <a:t>9/20/15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Multiplication and division 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0005h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02h = 5 / 2 = </a:t>
            </a:r>
            <a:r>
              <a:rPr lang="en-US" b="1" u="sng" dirty="0" smtClean="0">
                <a:solidFill>
                  <a:srgbClr val="FF0000"/>
                </a:solidFill>
              </a:rPr>
              <a:t>02h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0005h % 02h = 5 % 2 = </a:t>
            </a:r>
            <a:r>
              <a:rPr lang="en-US" b="1" u="sng" dirty="0" smtClean="0">
                <a:solidFill>
                  <a:srgbClr val="FF0000"/>
                </a:solidFill>
              </a:rPr>
              <a:t>01h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255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255 = </a:t>
            </a:r>
            <a:r>
              <a:rPr lang="en-US" b="1" u="sng" dirty="0" smtClean="0">
                <a:solidFill>
                  <a:srgbClr val="FF0000"/>
                </a:solidFill>
              </a:rPr>
              <a:t>05h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-1 = -5 = </a:t>
            </a:r>
            <a:r>
              <a:rPr lang="en-US" b="1" u="sng" dirty="0" err="1" smtClean="0">
                <a:solidFill>
                  <a:srgbClr val="FF0000"/>
                </a:solidFill>
              </a:rPr>
              <a:t>FBh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%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-1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978967-6212-E14B-9AC9-0A87396CF254}" type="datetime1">
              <a:rPr lang="en-US">
                <a:latin typeface="Garamond" charset="0"/>
              </a:rPr>
              <a:pPr eaLnBrk="1" hangingPunct="1"/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latin typeface="Garamond" charset="0"/>
              </a:rPr>
              <a:t>Logical instructions (+ shift, rotate)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AND</a:t>
            </a:r>
          </a:p>
          <a:p>
            <a:r>
              <a:rPr lang="en-US">
                <a:latin typeface="Arial" charset="0"/>
              </a:rPr>
              <a:t>OR</a:t>
            </a:r>
          </a:p>
          <a:p>
            <a:r>
              <a:rPr lang="en-US">
                <a:latin typeface="Arial" charset="0"/>
              </a:rPr>
              <a:t>XOR</a:t>
            </a:r>
          </a:p>
          <a:p>
            <a:r>
              <a:rPr lang="en-US">
                <a:latin typeface="Arial" charset="0"/>
              </a:rPr>
              <a:t>NOT</a:t>
            </a:r>
          </a:p>
          <a:p>
            <a:r>
              <a:rPr lang="en-US">
                <a:latin typeface="Arial" charset="0"/>
              </a:rPr>
              <a:t>SAL/SHL</a:t>
            </a:r>
          </a:p>
          <a:p>
            <a:r>
              <a:rPr lang="en-US">
                <a:latin typeface="Arial" charset="0"/>
              </a:rPr>
              <a:t>SHR</a:t>
            </a:r>
          </a:p>
          <a:p>
            <a:r>
              <a:rPr lang="en-US">
                <a:latin typeface="Arial" charset="0"/>
              </a:rPr>
              <a:t>SAR</a:t>
            </a:r>
          </a:p>
          <a:p>
            <a:r>
              <a:rPr lang="en-US">
                <a:latin typeface="Arial" charset="0"/>
              </a:rPr>
              <a:t>SHLD</a:t>
            </a:r>
          </a:p>
          <a:p>
            <a:r>
              <a:rPr lang="en-US">
                <a:latin typeface="Arial" charset="0"/>
              </a:rPr>
              <a:t>SHRD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ROL</a:t>
            </a:r>
          </a:p>
          <a:p>
            <a:r>
              <a:rPr lang="en-US">
                <a:latin typeface="Arial" charset="0"/>
              </a:rPr>
              <a:t>ROR</a:t>
            </a:r>
          </a:p>
          <a:p>
            <a:r>
              <a:rPr lang="en-US">
                <a:latin typeface="Arial" charset="0"/>
              </a:rPr>
              <a:t>RCL</a:t>
            </a:r>
          </a:p>
          <a:p>
            <a:r>
              <a:rPr lang="en-US">
                <a:latin typeface="Arial" charset="0"/>
              </a:rPr>
              <a:t>RCR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1861F0-40FE-F348-A968-E34E66B6D763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20FBFE-CF24-0842-98E3-D370CC404DC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AND / OR / XOR / NOT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logical operations use form: &lt;op&gt; D, S </a:t>
            </a:r>
            <a:r>
              <a:rPr lang="en-US" dirty="0" smtClean="0">
                <a:ea typeface="+mn-ea"/>
                <a:sym typeface="Wingdings" pitchFamily="2" charset="2"/>
              </a:rPr>
              <a:t> (D) = (D) &lt;op&gt; (S)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have one memory operand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Source may be immediate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updated: CF, OF, SF, ZF, PF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CF, OF </a:t>
            </a:r>
            <a:r>
              <a:rPr lang="en-US" u="sng" dirty="0" smtClean="0"/>
              <a:t>always</a:t>
            </a:r>
            <a:r>
              <a:rPr lang="en-US" dirty="0" smtClean="0"/>
              <a:t> set to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AND </a:t>
            </a:r>
            <a:r>
              <a:rPr lang="en-US" dirty="0" smtClean="0">
                <a:ea typeface="+mn-ea"/>
                <a:sym typeface="Wingdings" pitchFamily="2" charset="2"/>
              </a:rPr>
              <a:t> Logical 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OR   Logical inclusive-OR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XOR  Logical exclusive-OR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   Logical NOT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C6A590-A40C-CD47-BA6C-BD90072F5B9A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A7B19-4E08-C64D-AA63-BA41F6796D8A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example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 the state of AL after each instruction in the following sequence:</a:t>
            </a:r>
          </a:p>
          <a:p>
            <a:pPr lvl="1"/>
            <a:r>
              <a:rPr lang="en-US">
                <a:latin typeface="Arial" charset="0"/>
              </a:rPr>
              <a:t>MOV AL, 55H</a:t>
            </a:r>
          </a:p>
          <a:p>
            <a:pPr lvl="1"/>
            <a:r>
              <a:rPr lang="en-US">
                <a:latin typeface="Arial" charset="0"/>
              </a:rPr>
              <a:t>AND AL, 1FH</a:t>
            </a:r>
          </a:p>
          <a:p>
            <a:pPr lvl="1"/>
            <a:r>
              <a:rPr lang="en-US">
                <a:latin typeface="Arial" charset="0"/>
              </a:rPr>
              <a:t>OR AL, C0H</a:t>
            </a:r>
          </a:p>
          <a:p>
            <a:pPr lvl="1"/>
            <a:r>
              <a:rPr lang="en-US">
                <a:latin typeface="Arial" charset="0"/>
              </a:rPr>
              <a:t>XOR AL, 0FH</a:t>
            </a:r>
          </a:p>
          <a:p>
            <a:pPr lvl="1"/>
            <a:r>
              <a:rPr lang="en-US">
                <a:latin typeface="Arial" charset="0"/>
              </a:rPr>
              <a:t>NOT AL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D9122E-9EA7-FA4D-8867-B971D51C7868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F3F3A-0567-584F-BE3F-54E1A9785A0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state of AL after each </a:t>
            </a:r>
            <a:r>
              <a:rPr lang="en-US" dirty="0" smtClean="0">
                <a:ea typeface="+mn-ea"/>
              </a:rPr>
              <a:t>instruction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 AL, </a:t>
            </a:r>
            <a:r>
              <a:rPr lang="en-US" dirty="0" smtClean="0"/>
              <a:t>55H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AND AL, </a:t>
            </a:r>
            <a:r>
              <a:rPr lang="en-US" dirty="0" smtClean="0"/>
              <a:t>1FH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 AND 1FH = 01010101 AND 00011111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= 00010101 = 15H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OR AL, </a:t>
            </a:r>
            <a:r>
              <a:rPr lang="en-US" dirty="0" smtClean="0"/>
              <a:t>C0H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15H OR C0H = 00010101 OR 11000000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11010101 = D5H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XOR AL, </a:t>
            </a:r>
            <a:r>
              <a:rPr lang="en-US" dirty="0" smtClean="0"/>
              <a:t>0FH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D5H XOR 0FH = 11010101 XOR 00001111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11011010 = DAH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NOT </a:t>
            </a:r>
            <a:r>
              <a:rPr lang="en-US" dirty="0" smtClean="0"/>
              <a:t>AL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NOT DAH = NOT(11011010) = 00100101 = 25H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F83F87-C413-2946-B263-E80F3BE59BE8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CA7CCA-BAFB-DD4A-BCD8-D7F3E1C1515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SHL / SAL / SHR / 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shift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SHL: logical shift left </a:t>
            </a:r>
            <a:r>
              <a:rPr lang="en-US" i="1" dirty="0" smtClean="0">
                <a:ea typeface="+mn-ea"/>
              </a:rPr>
              <a:t>(double-precision version SHLD)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SAL: arithmetic shift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SHR: logical shift right </a:t>
            </a:r>
            <a:r>
              <a:rPr lang="en-US" i="1" dirty="0" smtClean="0">
                <a:ea typeface="+mn-ea"/>
              </a:rPr>
              <a:t>(double-precision version SHRD)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SAR: arithmetic shift right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copy original MSB to fill MS bits (keep sign of value intact)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6E3879-4A6F-FB4E-B872-FFFCD3B8B892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AFBD-C260-5D4A-ACA3-F842EDFCCD2F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~AUT0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990600"/>
            <a:ext cx="56086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SAL/SHL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1234H   =  0001 0010 0011 0100</a:t>
            </a:r>
            <a:r>
              <a:rPr lang="en-US" baseline="-25000" dirty="0" smtClean="0"/>
              <a:t>2</a:t>
            </a:r>
            <a:r>
              <a:rPr lang="en-US" dirty="0" smtClean="0"/>
              <a:t> 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Count = 1,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value in all bits of AX are shifted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Emptied LSB is filled with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Value shifted out of MSB goes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2468H   =  0010 0100 0110 1000</a:t>
            </a:r>
            <a:r>
              <a:rPr lang="en-US" baseline="-25000" dirty="0" smtClean="0"/>
              <a:t>2</a:t>
            </a:r>
            <a:r>
              <a:rPr lang="en-US" dirty="0" smtClean="0"/>
              <a:t> , 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Notes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MSB isolated in CF; can be used by conditional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has been multiplied by 2	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68FC1-FAAF-EB40-8AD3-2619AA3FBAE1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73A5B6-FA58-4B4B-B943-C01D09B234E0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~AUT0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>
            <a:fillRect/>
          </a:stretch>
        </p:blipFill>
        <p:spPr bwMode="auto">
          <a:xfrm>
            <a:off x="2895600" y="1066800"/>
            <a:ext cx="56403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SHR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4660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 0001 00100011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(CL) = 02H , 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right two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filled with 0s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shifted out of LSBs go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048DH = 1165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0000 0100 1000 1101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,CF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Bit 1 isolated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Result has been divided by 4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4 X 1165 = 4660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570FEA-C877-E547-98AD-657A6F96779D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3BACF-5D90-594A-8C11-90D1D371A32C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~AUT0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41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SAR AX,CL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Before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091AH = 0000100100011010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= +2330, Count = 02H ,  CF = X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Operation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The value in all bits of AX are shifted right two bit positions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Emptied MSB is filled with the value of the sign bit—sign maintained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Values shifted out of LSBs go to carry flag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After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0246H =  0000001001000110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   = +582 , CF = 1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Bit 1 isolated in CF 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has been sign extended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value has been divided by 4 and rounded to integer</a:t>
            </a:r>
          </a:p>
          <a:p>
            <a:pPr lvl="2">
              <a:lnSpc>
                <a:spcPct val="80000"/>
              </a:lnSpc>
            </a:pPr>
            <a:r>
              <a:rPr lang="en-US" sz="1400">
                <a:latin typeface="Arial" charset="0"/>
                <a:sym typeface="Wingdings" charset="0"/>
              </a:rPr>
              <a:t>4 X +582 = +2328</a:t>
            </a:r>
            <a:endParaRPr lang="en-US" sz="14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30925D-9FC8-6D43-AC62-DE6FEACF212B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BA28F-819C-644C-832A-6300C024434D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Instructions-  Application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Application–Isolating a bit from a byte of data in memory in the carry flag 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Instruction sequence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MOV AL,[CONTROL_FLAGS]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MOV CL, 04H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SHR AL,CL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Before execution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(CONTROL_FLAGS) = 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3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2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1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1st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(AL) =B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3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2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1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2nd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(CL) = 04H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3rd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(AL) = 0000B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(CF) = B</a:t>
            </a:r>
            <a:r>
              <a:rPr lang="en-US" sz="1700" baseline="-25000">
                <a:latin typeface="Arial" charset="0"/>
              </a:rPr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2AB36A-5B5B-1C42-83F8-0B5F495B704F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8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B227A2-2E27-9D40-9304-D6485B050C07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due 2:00 PM, 9/25</a:t>
            </a:r>
          </a:p>
          <a:p>
            <a:pPr lvl="1"/>
            <a:r>
              <a:rPr lang="en-US" dirty="0" smtClean="0"/>
              <a:t>Exam 1: Wednesday, 9/30</a:t>
            </a:r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Arithmetic instructions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Multiplication and division</a:t>
            </a:r>
          </a:p>
          <a:p>
            <a:pPr lvl="1"/>
            <a:r>
              <a:rPr lang="en-US" dirty="0" smtClean="0"/>
              <a:t>Logical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shift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4A39992-741D-2C40-86B4-C171A08CF7EB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example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latin typeface="Arial" charset="0"/>
              </a:rPr>
              <a:t>Example:</a:t>
            </a:r>
            <a:r>
              <a:rPr lang="en-US">
                <a:latin typeface="Arial" charset="0"/>
              </a:rPr>
              <a:t> Given AL = 15H, CL = 03H, and CF = 0 show the state of AL and CF after each instruction in the sequence below:</a:t>
            </a:r>
          </a:p>
          <a:p>
            <a:pPr lvl="1"/>
            <a:r>
              <a:rPr lang="en-US">
                <a:latin typeface="Arial" charset="0"/>
              </a:rPr>
              <a:t>SHL AL, 1</a:t>
            </a:r>
          </a:p>
          <a:p>
            <a:pPr lvl="1"/>
            <a:r>
              <a:rPr lang="en-US">
                <a:latin typeface="Arial" charset="0"/>
              </a:rPr>
              <a:t>SHR AL, CL</a:t>
            </a:r>
          </a:p>
          <a:p>
            <a:pPr lvl="1"/>
            <a:r>
              <a:rPr lang="en-US">
                <a:latin typeface="Arial" charset="0"/>
              </a:rPr>
              <a:t>SAL AL, 5</a:t>
            </a:r>
          </a:p>
          <a:p>
            <a:pPr lvl="1"/>
            <a:r>
              <a:rPr lang="en-US">
                <a:latin typeface="Arial" charset="0"/>
              </a:rPr>
              <a:t>SAR AL, 2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62C819-FB1F-CB4D-B61F-B9C5067FEDF9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A92C97-29BF-6947-A616-CF65422EAD55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Initially, AL = 15H = 00010101</a:t>
            </a:r>
            <a:r>
              <a:rPr lang="en-US" sz="2100" baseline="-25000">
                <a:latin typeface="Arial" charset="0"/>
              </a:rPr>
              <a:t>2</a:t>
            </a:r>
            <a:endParaRPr lang="en-US" sz="21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SHL AL, 1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(00010101 &lt;&lt; 1) = 00101010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2AH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SHR AL, CL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(00101010 &gt;&gt; 3) = 00000101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05H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SAL AL, 5</a:t>
            </a:r>
          </a:p>
          <a:p>
            <a:pPr lvl="1">
              <a:lnSpc>
                <a:spcPct val="80000"/>
              </a:lnSpc>
            </a:pP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Arithmetic</a:t>
            </a: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left shift same as SHL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(00000101 &lt;&lt; 5) = 10100000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A0H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SAR AL, 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Arithmetic right shift keeps sign intact—copy MSB to fill leftmost positions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0100000 &gt;&gt; 2) = </a:t>
            </a:r>
            <a:r>
              <a:rPr lang="en-US" sz="1800" b="1" u="sng">
                <a:solidFill>
                  <a:srgbClr val="0000CC"/>
                </a:solidFill>
                <a:latin typeface="Arial" charset="0"/>
              </a:rPr>
              <a:t>11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E8H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2EC146-0BCE-C64C-8AAA-FF391A3525D5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83905-54BC-524F-8289-4DAEAE0D3CF5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9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smtClean="0">
                <a:latin typeface="Arial" charset="0"/>
              </a:rPr>
              <a:t>Rotate instructions</a:t>
            </a:r>
          </a:p>
          <a:p>
            <a:pPr lvl="1"/>
            <a:r>
              <a:rPr lang="en-US" dirty="0" smtClean="0">
                <a:latin typeface="Arial" charset="0"/>
              </a:rPr>
              <a:t>Bit </a:t>
            </a:r>
            <a:r>
              <a:rPr lang="en-US" dirty="0" smtClean="0">
                <a:latin typeface="Arial" charset="0"/>
              </a:rPr>
              <a:t>test </a:t>
            </a:r>
            <a:r>
              <a:rPr lang="en-US" dirty="0">
                <a:latin typeface="Arial" charset="0"/>
              </a:rPr>
              <a:t>and bit scan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/>
              <a:t>HW 2 due 2:00 PM, 9/25</a:t>
            </a:r>
          </a:p>
          <a:p>
            <a:pPr lvl="1"/>
            <a:r>
              <a:rPr lang="en-US" dirty="0" smtClean="0"/>
              <a:t>Exam 1: Wednesday, 9/30</a:t>
            </a:r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B33D50-A04C-C342-82E8-C7B961E97AB5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Addition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2601A-64E8-FF44-BE2A-87EBE9C8BBC9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FDCEA-4477-614F-953A-4D40BA8CD20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Subtraction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B697FE-41DE-3D4A-8CFE-2D866162D0CE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FEC5E5-300F-B041-97F2-0AA01A86810E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6A709F-5707-8C46-9AB8-4F0EC9175D33}" type="datetime1">
              <a:rPr lang="en-US">
                <a:latin typeface="Garamond" charset="0"/>
              </a:rPr>
              <a:pPr eaLnBrk="1" hangingPunct="1"/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2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MUL S </a:t>
            </a:r>
            <a:r>
              <a:rPr lang="en-US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>
                <a:latin typeface="Arial" charset="0"/>
                <a:sym typeface="Wingdings" charset="0"/>
              </a:rPr>
              <a:t>IMUL S  signed multiplication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Byte: (AX) = (AL) * (S)</a:t>
            </a:r>
          </a:p>
          <a:p>
            <a:r>
              <a:rPr lang="en-US">
                <a:latin typeface="Arial" charset="0"/>
              </a:rPr>
              <a:t>Word: (DX,AX) = (AX) * (S)</a:t>
            </a:r>
          </a:p>
          <a:p>
            <a:r>
              <a:rPr lang="en-US">
                <a:latin typeface="Arial" charset="0"/>
              </a:rPr>
              <a:t>Double-word: (EDX,EAX) = (EAX) * (S)</a:t>
            </a:r>
          </a:p>
          <a:p>
            <a:r>
              <a:rPr lang="en-US">
                <a:latin typeface="Arial" charset="0"/>
              </a:rPr>
              <a:t>Only CF, OF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CA8FC6-33F2-B444-8F04-C34E2875DEA2}" type="datetime1">
              <a:rPr lang="en-US">
                <a:latin typeface="Garamond" charset="0"/>
              </a:rPr>
              <a:pPr eaLnBrk="1" hangingPunct="1"/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DIV S </a:t>
            </a:r>
            <a:r>
              <a:rPr lang="en-US" sz="280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Arial" charset="0"/>
                <a:sym typeface="Wingdings" charset="0"/>
              </a:rPr>
              <a:t>		(AH) = (AX) % 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	(DX) = (DX,AX) % 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Dword: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	(EDX) = (EDX,EAX) % 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  <a:sym typeface="Wingdings" charset="0"/>
              </a:rPr>
              <a:t>Special </a:t>
            </a:r>
            <a:r>
              <a:rPr lang="ja-JP" altLang="en-US" sz="2800">
                <a:latin typeface="Arial" charset="0"/>
                <a:sym typeface="Wingdings" charset="0"/>
              </a:rPr>
              <a:t>“</a:t>
            </a:r>
            <a:r>
              <a:rPr lang="en-US" sz="2800">
                <a:latin typeface="Arial" charset="0"/>
                <a:sym typeface="Wingdings" charset="0"/>
              </a:rPr>
              <a:t>convert</a:t>
            </a:r>
            <a:r>
              <a:rPr lang="ja-JP" altLang="en-US" sz="2800">
                <a:latin typeface="Arial" charset="0"/>
                <a:sym typeface="Wingdings" charset="0"/>
              </a:rPr>
              <a:t>”</a:t>
            </a:r>
            <a:r>
              <a:rPr lang="en-US" sz="2800">
                <a:latin typeface="Arial" charset="0"/>
                <a:sym typeface="Wingdings" charset="0"/>
              </a:rPr>
              <a:t> instructions used to sign-extend value in register A before division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8E59C0-10C9-4643-B128-C551A8DF3998}" type="datetime1">
              <a:rPr lang="en-US">
                <a:latin typeface="Garamond" charset="0"/>
              </a:rPr>
              <a:pPr eaLnBrk="1" hangingPunct="1"/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00000005h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0000FF02h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5A4B57-6329-D44B-B617-953F86EA9E00}" type="datetime1">
              <a:rPr lang="en-US">
                <a:latin typeface="Garamond" charset="0"/>
              </a:rPr>
              <a:pPr eaLnBrk="1" hangingPunct="1"/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05h * 02h 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04FBh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err="1" smtClean="0">
                <a:solidFill>
                  <a:srgbClr val="FF0000"/>
                </a:solidFill>
              </a:rPr>
              <a:t>FFFBh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D803A3-9453-1A47-9DE6-8AB671CE6B4E}" type="datetime1">
              <a:rPr lang="en-US">
                <a:latin typeface="Garamond" charset="0"/>
              </a:rPr>
              <a:pPr eaLnBrk="1" hangingPunct="1"/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8692</TotalTime>
  <Words>1566</Words>
  <Application>Microsoft Macintosh PowerPoint</Application>
  <PresentationFormat>On-screen Show (4:3)</PresentationFormat>
  <Paragraphs>321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16.317 Microprocessor Systems Design I</vt:lpstr>
      <vt:lpstr>Lecture outline</vt:lpstr>
      <vt:lpstr>Review: Addition instructions</vt:lpstr>
      <vt:lpstr>Review: Subtraction instructions</vt:lpstr>
      <vt:lpstr>Multiplication/division </vt:lpstr>
      <vt:lpstr>MUL/IMUL</vt:lpstr>
      <vt:lpstr>DIV/IDIV</vt:lpstr>
      <vt:lpstr>Example</vt:lpstr>
      <vt:lpstr>Solution</vt:lpstr>
      <vt:lpstr>Solution (continued)</vt:lpstr>
      <vt:lpstr>Logical instructions (+ shift, rotate)</vt:lpstr>
      <vt:lpstr>AND / OR / XOR / NOT</vt:lpstr>
      <vt:lpstr>Logical instructions: example</vt:lpstr>
      <vt:lpstr>Logical instructions: solution</vt:lpstr>
      <vt:lpstr>SHL / SAL / SHR / SAR</vt:lpstr>
      <vt:lpstr>SAL/SHL example</vt:lpstr>
      <vt:lpstr>SHR example</vt:lpstr>
      <vt:lpstr>SAR example</vt:lpstr>
      <vt:lpstr>Shift Instructions-  Application</vt:lpstr>
      <vt:lpstr>Shift 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1672</cp:revision>
  <dcterms:created xsi:type="dcterms:W3CDTF">2006-04-03T05:03:01Z</dcterms:created>
  <dcterms:modified xsi:type="dcterms:W3CDTF">2015-09-21T00:21:47Z</dcterms:modified>
</cp:coreProperties>
</file>