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523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379" r:id="rId1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Relationship Id="rId2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3FF76-8710-FD44-AEBB-FB343DBF8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6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7BC88-159B-B344-8D70-891EB0AE53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8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D44A286-B326-B348-9E46-F01D9FDA0F58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16DEE12-F55D-1B4A-BA68-7BCDC8DEA3E0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EAB6D54-49A8-9E4B-A67E-7E00F708F234}" type="datetime1">
              <a:rPr lang="en-US"/>
              <a:pPr/>
              <a:t>2/22/16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1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8A397B6-4D16-1245-9C25-9CB5B01C1065}" type="slidenum">
              <a:rPr lang="en-US"/>
              <a:pPr/>
              <a:t>10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5913" y="514350"/>
            <a:ext cx="3432175" cy="2573338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9138"/>
            <a:ext cx="6705600" cy="3084512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9228" tIns="44614" rIns="89228" bIns="446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E65C9E6-647A-1D46-8CB2-1D4082973426}" type="datetime1">
              <a:rPr lang="en-US"/>
              <a:pPr/>
              <a:t>2/22/16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1F9DF14-DD3E-D749-B7AF-2B4536B256E7}" type="slidenum">
              <a:rPr lang="en-US"/>
              <a:pPr/>
              <a:t>12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C40B9A-DD3C-D943-8978-0BAEC42BC221}" type="datetime1">
              <a:rPr lang="en-US" smtClean="0"/>
              <a:t>2/22/16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5A368-9A3C-1E41-BD6F-E7F6E81B9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C0C9B-4F97-1A40-8E42-47253ACEA1CB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5A89E9-DBAA-AA49-B0A1-4438C1C21E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64283-F0E6-FE42-A296-18FEDCDD0825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391D3-1B80-8947-BE36-2E71441D17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659ED-54BB-BB47-AC76-5459AE6A46D7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FED65-773A-1541-8517-475C808D1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A3863-DF52-9A40-A2E9-13821018C6EB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2AD33-801C-874F-BB90-2745253C70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05579-9A26-9D4A-AB53-4A2101B57B3D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115F-D870-EF43-978C-3F58BEE435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CAC11-96BA-7548-9272-4DF70F43A38E}" type="datetime1">
              <a:rPr lang="en-US" smtClean="0"/>
              <a:t>2/22/16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6FC00-3016-964B-A7C0-2856C202A6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B5D33F-F046-564F-97CE-F84380B04078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652AC-E1BD-F941-93D7-8D0A0F86AD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1ED1A-65DA-FB4C-B075-426D3A424DC3}" type="datetime1">
              <a:rPr lang="en-US" smtClean="0"/>
              <a:t>2/22/16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FE117-B16F-6047-A1D1-6A53709417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B3A69-39A0-F348-BA89-1F6DC3EDB05B}" type="datetime1">
              <a:rPr lang="en-US" smtClean="0"/>
              <a:t>2/22/16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F2B4-AE8E-074F-AF7B-B0E606ECA1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E964B7-4023-6C4E-A222-4EE1BCCE2054}" type="datetime1">
              <a:rPr lang="en-US" smtClean="0"/>
              <a:t>2/22/16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D11E-A52D-444B-B070-3A2746E266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0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E9B5EB-8E37-0340-973D-00D7B3EB4EC6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338C9-DADD-334E-9481-649A3F7C57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B8CAF-02E6-4D47-B190-94BA27A5729B}" type="datetime1">
              <a:rPr lang="en-US" smtClean="0"/>
              <a:t>2/22/16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E8F56C-7393-0945-8384-A257C49C5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C99C811-14EC-1B44-81CE-A2250A6023AD}" type="datetime1">
              <a:rPr lang="en-US" smtClean="0"/>
              <a:t>2/22/16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CB1AC31-E6F6-6E46-9C7C-E3F36B4A4B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  <p:sldLayoutId id="2147484694" r:id="rId12"/>
    <p:sldLayoutId id="214748469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13: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Jump and loop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7B1CC1-D7D8-344E-A9B0-168614E489B1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248400" cy="533400"/>
          </a:xfrm>
        </p:spPr>
        <p:txBody>
          <a:bodyPr/>
          <a:lstStyle/>
          <a:p>
            <a:r>
              <a:rPr lang="en-US" sz="3200">
                <a:latin typeface="Garamond" charset="0"/>
              </a:rPr>
              <a:t>Block Move Program</a:t>
            </a:r>
          </a:p>
        </p:txBody>
      </p:sp>
      <p:pic>
        <p:nvPicPr>
          <p:cNvPr id="13317" name="Picture 7" descr="~AUT0022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2805113" cy="5943600"/>
          </a:xfrm>
          <a:noFill/>
        </p:spPr>
      </p:pic>
      <p:pic>
        <p:nvPicPr>
          <p:cNvPr id="13318" name="Picture 8" descr="~AUT0023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4163" y="2171700"/>
            <a:ext cx="4422775" cy="2559050"/>
          </a:xfrm>
          <a:noFill/>
        </p:spPr>
      </p:pic>
      <p:sp>
        <p:nvSpPr>
          <p:cNvPr id="1331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5CDCA1-90BA-2942-9E56-FF6568EC7296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Common operations in basic loops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 jump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Decrement loop counter (CX)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Loop instructions combine all into one op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All decrement CX by 1, then check if CX ==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&lt;target&gt; must be short-label (8-bit immediate)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CX != 0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LOOPE/LOOPZ &lt;target&gt;</a:t>
            </a:r>
            <a:r>
              <a:rPr lang="en-US" dirty="0" smtClean="0"/>
              <a:t>: Return to &lt;target&gt; if    </a:t>
            </a:r>
            <a:r>
              <a:rPr lang="en-US" dirty="0" smtClean="0">
                <a:solidFill>
                  <a:srgbClr val="FF0000"/>
                </a:solidFill>
              </a:rPr>
              <a:t>(CX != 0) &amp;&amp; (ZF == 1)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0000CC"/>
                </a:solidFill>
              </a:rPr>
              <a:t>LOOPNE/LOOPNZ &lt;target&gt;</a:t>
            </a:r>
            <a:r>
              <a:rPr lang="en-US" dirty="0" smtClean="0"/>
              <a:t>: Return to &lt;target&gt; if </a:t>
            </a:r>
            <a:r>
              <a:rPr lang="en-US" dirty="0" smtClean="0">
                <a:solidFill>
                  <a:srgbClr val="FF0000"/>
                </a:solidFill>
              </a:rPr>
              <a:t>(CX != 0) &amp;&amp; (ZF != 1)</a:t>
            </a:r>
          </a:p>
        </p:txBody>
      </p:sp>
      <p:sp>
        <p:nvSpPr>
          <p:cNvPr id="1434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2BD24E4-1A57-6346-BA56-9A962F9665DB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43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284C89-DA81-4C42-8F74-4CA878B9F642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Program Structure</a:t>
            </a:r>
          </a:p>
        </p:txBody>
      </p:sp>
      <p:pic>
        <p:nvPicPr>
          <p:cNvPr id="15363" name="Picture 2054" descr="~AUT00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1752600"/>
            <a:ext cx="5335588" cy="4389438"/>
          </a:xfrm>
        </p:spPr>
      </p:pic>
      <p:sp>
        <p:nvSpPr>
          <p:cNvPr id="15364" name="Rectangle 2051"/>
          <p:cNvSpPr>
            <a:spLocks noGrp="1" noChangeArrowheads="1"/>
          </p:cNvSpPr>
          <p:nvPr>
            <p:ph sz="half" idx="2"/>
          </p:nvPr>
        </p:nvSpPr>
        <p:spPr>
          <a:xfrm>
            <a:off x="5334000" y="1676400"/>
            <a:ext cx="3621088" cy="4456113"/>
          </a:xfrm>
        </p:spPr>
        <p:txBody>
          <a:bodyPr/>
          <a:lstStyle/>
          <a:p>
            <a:r>
              <a:rPr lang="en-US">
                <a:latin typeface="Arial" charset="0"/>
              </a:rPr>
              <a:t>Structure of a loop</a:t>
            </a:r>
          </a:p>
          <a:p>
            <a:pPr lvl="1"/>
            <a:r>
              <a:rPr lang="en-US">
                <a:latin typeface="Arial" charset="0"/>
              </a:rPr>
              <a:t>CX = initial count</a:t>
            </a:r>
          </a:p>
          <a:p>
            <a:pPr lvl="1"/>
            <a:r>
              <a:rPr lang="en-US">
                <a:latin typeface="Arial" charset="0"/>
              </a:rPr>
              <a:t>Loop body: code to be repeated</a:t>
            </a:r>
          </a:p>
          <a:p>
            <a:pPr lvl="1"/>
            <a:r>
              <a:rPr lang="en-US">
                <a:latin typeface="Arial" charset="0"/>
              </a:rPr>
              <a:t>Loop instruction– determines if loop is complete or if the body is to repeat  </a:t>
            </a:r>
          </a:p>
          <a:p>
            <a:r>
              <a:rPr lang="en-US">
                <a:latin typeface="Arial" charset="0"/>
              </a:rPr>
              <a:t>Example: block move</a:t>
            </a:r>
          </a:p>
        </p:txBody>
      </p:sp>
      <p:sp>
        <p:nvSpPr>
          <p:cNvPr id="1536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655835-BADE-D34D-9D08-5F5D9FA44403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53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A7AEBC-028B-6045-B7D5-9B9D692CF9C8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Rewrite the post-tested loop seen earlier using a loop instruction: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</a:t>
            </a:r>
            <a:r>
              <a:rPr lang="en-US" dirty="0"/>
              <a:t>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    JNZ	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Solution: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LOOP	L</a:t>
            </a:r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62A829-8749-974D-BE60-DFD267A4FAAE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7280EC-BDDA-D949-ADD8-CA6FCC16C7D1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Loop example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Describe the operation of the following program (Example 6.15-6.16). 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final value of ESI if the 15 bytes between 0A001 and 0A00F have the following values?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00 01 02 03 04 05 06 07 08 09 0A 0B 0C 0D 0E</a:t>
            </a: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DL, 05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EAX, 0000A000h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ESI, 00000000h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MOV	CX, 000F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AGAIN:INC 	SI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CMP	[EAX + ESI], DL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LOOPNE AGAIN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31BBAD-4802-7040-900F-973B5BC28D9A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83F5495-400F-5B44-A006-76BE30948F61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>
                <a:latin typeface="Arial" charset="0"/>
              </a:rPr>
              <a:t>HW </a:t>
            </a:r>
            <a:r>
              <a:rPr lang="en-US" smtClean="0">
                <a:latin typeface="Arial" charset="0"/>
              </a:rPr>
              <a:t>4 </a:t>
            </a:r>
            <a:r>
              <a:rPr lang="en-US" dirty="0">
                <a:latin typeface="Arial" charset="0"/>
              </a:rPr>
              <a:t>to be posted; due </a:t>
            </a:r>
            <a:r>
              <a:rPr lang="en-US">
                <a:latin typeface="Arial" charset="0"/>
              </a:rPr>
              <a:t>date </a:t>
            </a:r>
            <a:r>
              <a:rPr lang="en-US" smtClean="0">
                <a:latin typeface="Arial" charset="0"/>
              </a:rPr>
              <a:t>TBD</a:t>
            </a:r>
            <a:endParaRPr lang="en-US" dirty="0">
              <a:latin typeface="Arial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B5701B-33E8-DC4F-BC6A-CF52D150D920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DE537C-A4AE-AF40-AD2D-3BFED42AB57A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4 </a:t>
            </a:r>
            <a:r>
              <a:rPr lang="en-US" dirty="0">
                <a:latin typeface="Arial" charset="0"/>
              </a:rPr>
              <a:t>to be posted; due date TBD</a:t>
            </a: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Review: Jump </a:t>
            </a:r>
            <a:r>
              <a:rPr lang="en-US" dirty="0">
                <a:latin typeface="Arial" charset="0"/>
              </a:rPr>
              <a:t>instructions</a:t>
            </a:r>
          </a:p>
          <a:p>
            <a:pPr lvl="1"/>
            <a:r>
              <a:rPr lang="en-US" dirty="0">
                <a:latin typeface="Arial" charset="0"/>
              </a:rPr>
              <a:t>Loop instructions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87B2ED18-11EA-6148-9BFA-4451E954933C}" type="datetime1">
              <a:rPr lang="en-US" sz="1200" smtClean="0"/>
              <a:t>2/22/16</a:t>
            </a:fld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13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fld id="{9097B477-1F14-FA4C-B423-5CD97E05D786}" type="slidenum">
              <a:rPr lang="en-US" sz="1200"/>
              <a:pPr eaLnBrk="0" hangingPunct="0"/>
              <a:t>2</a:t>
            </a:fld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Review: Jump </a:t>
            </a:r>
            <a:r>
              <a:rPr lang="en-US" dirty="0">
                <a:latin typeface="Garamond" charset="0"/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Used to change flow of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Next instruction specified by operand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Two general types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Unconditional: </a:t>
            </a:r>
            <a:r>
              <a:rPr lang="en-US" dirty="0" smtClean="0">
                <a:solidFill>
                  <a:srgbClr val="0000CC"/>
                </a:solidFill>
              </a:rPr>
              <a:t>JMP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Always goes to address indicated by </a:t>
            </a:r>
            <a:r>
              <a:rPr lang="en-US" dirty="0" smtClean="0">
                <a:solidFill>
                  <a:srgbClr val="0000CC"/>
                </a:solidFill>
              </a:rPr>
              <a:t>&lt;target&gt;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Conditional: </a:t>
            </a:r>
            <a:r>
              <a:rPr lang="en-US" dirty="0" err="1" smtClean="0">
                <a:solidFill>
                  <a:srgbClr val="0000CC"/>
                </a:solidFill>
              </a:rPr>
              <a:t>J</a:t>
            </a:r>
            <a:r>
              <a:rPr lang="en-US" i="1" dirty="0" err="1" smtClean="0">
                <a:solidFill>
                  <a:srgbClr val="0000CC"/>
                </a:solidFill>
              </a:rPr>
              <a:t>cc</a:t>
            </a:r>
            <a:r>
              <a:rPr lang="en-US" dirty="0" smtClean="0">
                <a:solidFill>
                  <a:srgbClr val="0000CC"/>
                </a:solidFill>
              </a:rPr>
              <a:t> &lt;target&gt;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Jump only occurs if condition true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i="1" dirty="0" smtClean="0"/>
              <a:t>cc</a:t>
            </a:r>
            <a:r>
              <a:rPr lang="en-US" dirty="0" smtClean="0"/>
              <a:t> replaced by valid condition code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Most codes discussed in previous lecture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/>
              <a:t>Additional codes: CXZ/ECXZ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 CX/ECX register is zero</a:t>
            </a:r>
            <a:endParaRPr lang="en-US" dirty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97729A-15B5-F64B-8E43-94A7E337D1DB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9DCFDB-2451-414A-A4B9-7EC35C75D85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Given the instructions below, what are the resulting register values if: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0010H, BX = 0010H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AX = 1234H, BX = 4321H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Instructions</a:t>
            </a:r>
            <a:endParaRPr lang="en-US" dirty="0">
              <a:ea typeface="+mn-ea"/>
              <a:cs typeface="+mn-cs"/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CMP	AX,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JE	 	L1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AX, 1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JMP	L2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L1: SUB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L2: MOV	[100H], AX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65914B-B819-574F-9584-30C28AC1E076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349C445-F8E2-A248-9D1C-4ECD01856EA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 case: AX = BX = 0010H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==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true—jump to L1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1B116-4924-D246-B2C1-CE4EA11A553D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A7161A9-A55B-674B-BCCB-E702DB874A32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Second case: AX = 1234H, BX = 4321H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CMP	AX, BX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Shows AX &lt; BX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JE	 	L1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Cond. false—no jump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ADD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+ 1 = 1235H</a:t>
            </a:r>
            <a:endParaRPr lang="en-US">
              <a:solidFill>
                <a:srgbClr val="FF0000"/>
              </a:solidFill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JMP	L2</a:t>
            </a: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L1: SUB	AX, 1	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AX = AX – 1 = 000F</a:t>
            </a:r>
            <a:endParaRPr lang="en-US">
              <a:latin typeface="Arial" charset="0"/>
            </a:endParaRPr>
          </a:p>
          <a:p>
            <a:pPr marL="457200" lvl="1" indent="0">
              <a:buFont typeface="Wingdings" charset="0"/>
              <a:buNone/>
            </a:pPr>
            <a:r>
              <a:rPr lang="en-US">
                <a:latin typeface="Arial" charset="0"/>
              </a:rPr>
              <a:t>L2: MOV	[100H], AX	</a:t>
            </a:r>
            <a:r>
              <a:rPr lang="en-US">
                <a:solidFill>
                  <a:srgbClr val="FF0000"/>
                </a:solidFill>
                <a:latin typeface="Arial" charset="0"/>
                <a:sym typeface="Wingdings" charset="0"/>
              </a:rPr>
              <a:t> Store 000F at DS:100H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6281A1-2483-2745-8B7D-93E25CFCFE62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10031F-FC44-7742-AA0D-9280FDD96CAC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High-level program structure: if/else statement</a:t>
            </a:r>
          </a:p>
          <a:p>
            <a:pPr lvl="1"/>
            <a:r>
              <a:rPr lang="en-US">
                <a:latin typeface="Arial" charset="0"/>
              </a:rPr>
              <a:t>If part: compare + jump (if (AX == BX))</a:t>
            </a:r>
          </a:p>
          <a:p>
            <a:pPr lvl="1"/>
            <a:r>
              <a:rPr lang="en-US">
                <a:latin typeface="Arial" charset="0"/>
              </a:rPr>
              <a:t>Else part: what follows if condition false</a:t>
            </a:r>
          </a:p>
          <a:p>
            <a:pPr lvl="1"/>
            <a:r>
              <a:rPr lang="en-US">
                <a:latin typeface="Arial" charset="0"/>
              </a:rPr>
              <a:t>Unconditional jump used to skip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if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part</a:t>
            </a:r>
          </a:p>
          <a:p>
            <a:pPr lvl="1"/>
            <a:r>
              <a:rPr lang="en-US">
                <a:latin typeface="Arial" charset="0"/>
              </a:rPr>
              <a:t>Both parts have same exit (L2)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12F875-995A-284A-B5F4-FDE822511A18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EE26BF-B404-3A46-A004-62E17559739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CL,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SHL	AX, 1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DEC	CL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JNZ	L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A3727E-8110-B144-B172-8511D2EFED86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91C5D7-48CA-3241-BFD5-6BBD18FF61EC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program structure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Given the instructions below, what are the resulting register values </a:t>
            </a:r>
            <a:r>
              <a:rPr lang="en-US" dirty="0" smtClean="0">
                <a:ea typeface="+mn-ea"/>
                <a:cs typeface="+mn-cs"/>
              </a:rPr>
              <a:t>if, initially, AX = 0001H?</a:t>
            </a: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type of high-level program structure does this sequence demonstrate?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Instructions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	MOV	CX, 5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L:  	JCXZ	END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	ADD	AX, AX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DEC	CX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     	JMP	L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END: 	MOV	[10H], AX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2A8FE3-4A5B-2C47-8846-FEB6E89E0629}" type="datetime1">
              <a:rPr lang="en-US" sz="1200" smtClean="0">
                <a:latin typeface="Garamond" charset="0"/>
              </a:rPr>
              <a:t>2/22/16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13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EB33465-237A-9D49-ABC9-96DDD11CAD24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9399</TotalTime>
  <Words>678</Words>
  <Application>Microsoft Macintosh PowerPoint</Application>
  <PresentationFormat>On-screen Show (4:3)</PresentationFormat>
  <Paragraphs>172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Edge</vt:lpstr>
      <vt:lpstr>EECE.3170 Microprocessor Systems Design I</vt:lpstr>
      <vt:lpstr>Lecture outline</vt:lpstr>
      <vt:lpstr>Review: Jump instructions</vt:lpstr>
      <vt:lpstr>Example: program structure 1</vt:lpstr>
      <vt:lpstr>Example solution</vt:lpstr>
      <vt:lpstr>Example solution (cont.)</vt:lpstr>
      <vt:lpstr>Example solution (cont.)</vt:lpstr>
      <vt:lpstr>Example: program structure 2</vt:lpstr>
      <vt:lpstr>Example: program structure 3</vt:lpstr>
      <vt:lpstr>Block Move Program</vt:lpstr>
      <vt:lpstr>Loop instructions</vt:lpstr>
      <vt:lpstr>Loop Program Structure</vt:lpstr>
      <vt:lpstr>Loop example 1</vt:lpstr>
      <vt:lpstr>Loop example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1680</cp:revision>
  <dcterms:created xsi:type="dcterms:W3CDTF">2006-04-03T05:03:01Z</dcterms:created>
  <dcterms:modified xsi:type="dcterms:W3CDTF">2016-02-23T03:06:26Z</dcterms:modified>
</cp:coreProperties>
</file>