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3"/>
  </p:notesMasterIdLst>
  <p:handoutMasterIdLst>
    <p:handoutMasterId r:id="rId34"/>
  </p:handoutMasterIdLst>
  <p:sldIdLst>
    <p:sldId id="256" r:id="rId2"/>
    <p:sldId id="422" r:id="rId3"/>
    <p:sldId id="566" r:id="rId4"/>
    <p:sldId id="568" r:id="rId5"/>
    <p:sldId id="565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7" r:id="rId14"/>
    <p:sldId id="564" r:id="rId15"/>
    <p:sldId id="569" r:id="rId16"/>
    <p:sldId id="570" r:id="rId17"/>
    <p:sldId id="571" r:id="rId18"/>
    <p:sldId id="572" r:id="rId19"/>
    <p:sldId id="573" r:id="rId20"/>
    <p:sldId id="574" r:id="rId21"/>
    <p:sldId id="575" r:id="rId22"/>
    <p:sldId id="576" r:id="rId23"/>
    <p:sldId id="577" r:id="rId24"/>
    <p:sldId id="578" r:id="rId25"/>
    <p:sldId id="579" r:id="rId26"/>
    <p:sldId id="580" r:id="rId27"/>
    <p:sldId id="581" r:id="rId28"/>
    <p:sldId id="582" r:id="rId29"/>
    <p:sldId id="583" r:id="rId30"/>
    <p:sldId id="584" r:id="rId31"/>
    <p:sldId id="447" r:id="rId3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76" y="-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CDF956-058C-CF42-9DD3-596AFE35FDAA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B7A9D6-3F73-1341-A921-35EBAE5FE732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C985C2-9357-5F44-AE3E-CC0F8524E399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B0F93B-D2C7-BB4A-95D5-5094C5A749B1}" type="datetime1">
              <a:rPr lang="en-US" smtClean="0"/>
              <a:t>5/23/17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E3A06-9858-7D43-9CB9-32338BCD7577}" type="datetime1">
              <a:rPr lang="en-US" smtClean="0"/>
              <a:t>5/23/17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F574A8-593F-4B40-AF96-5D1A0D52D06D}" type="datetime1">
              <a:rPr lang="en-US" smtClean="0"/>
              <a:t>5/23/17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729BC-DBF9-1E48-968A-598AF76769DC}" type="datetime1">
              <a:rPr lang="en-US" smtClean="0"/>
              <a:t>5/23/17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E968BC-DD26-314C-AB03-A7FDFCBD5566}" type="datetime1">
              <a:rPr lang="en-US" smtClean="0"/>
              <a:t>5/23/17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EEFB971-53D2-0B44-AF44-3302FB116EBF}" type="datetime1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Application Programming: 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57D309A-9ECF-B747-A50E-77D66B1F13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9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D27C7F-3B8A-AB40-A0F2-226486695A82}" type="datetime1">
              <a:rPr lang="en-US" smtClean="0"/>
              <a:t>5/23/17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1CDD1B-DB1E-934D-8621-4836BE398734}" type="datetime1">
              <a:rPr lang="en-US" smtClean="0"/>
              <a:t>5/23/17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A7A46A-D0F6-0F4D-BBE2-1D1AEC309CB9}" type="datetime1">
              <a:rPr lang="en-US" smtClean="0"/>
              <a:t>5/23/17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14C44-C731-EF43-923D-8CC61859EED3}" type="datetime1">
              <a:rPr lang="en-US" smtClean="0"/>
              <a:t>5/23/17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0887CB-A9E0-894A-ACA5-41925F81E862}" type="datetime1">
              <a:rPr lang="en-US" smtClean="0"/>
              <a:t>5/23/17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5C378-8087-0549-9A87-72AA0424CAD9}" type="datetime1">
              <a:rPr lang="en-US" smtClean="0"/>
              <a:t>5/23/17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B4512-7D93-3A4E-90DB-10859430B12C}" type="datetime1">
              <a:rPr lang="en-US" smtClean="0"/>
              <a:t>5/23/17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5D2FD-3FDE-6F46-AFE8-0AB131FA9B67}" type="datetime1">
              <a:rPr lang="en-US" smtClean="0"/>
              <a:t>5/23/17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AC88E0E-5C2F-8440-80A3-8F51DF2BFB35}" type="datetime1">
              <a:rPr lang="en-US" smtClean="0"/>
              <a:t>5/23/17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  <p:sldLayoutId id="2147484534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5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PE2: Loops and </a:t>
            </a:r>
            <a:r>
              <a:rPr lang="en-US" dirty="0" smtClean="0">
                <a:latin typeface="Arial" charset="0"/>
              </a:rPr>
              <a:t>conditionals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Exam 1 Preview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reading input</a:t>
            </a:r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DFF7FA-C77E-9448-8A35-C13E4E285526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29534B-CC10-7A42-9F01-3AC68D437912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960438"/>
            <a:ext cx="6821487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Reading input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that repeats as long as input incorrect</a:t>
            </a:r>
          </a:p>
          <a:p>
            <a:r>
              <a:rPr lang="en-US">
                <a:latin typeface="Arial" charset="0"/>
              </a:rPr>
              <a:t>Loop inside that one to handle reading of remainder of line</a:t>
            </a:r>
          </a:p>
          <a:p>
            <a:pPr lvl="1"/>
            <a:r>
              <a:rPr lang="en-US">
                <a:latin typeface="Arial" charset="0"/>
              </a:rPr>
              <a:t>Read character until you reach end of line</a:t>
            </a:r>
          </a:p>
          <a:p>
            <a:r>
              <a:rPr lang="en-US">
                <a:latin typeface="Arial" charset="0"/>
              </a:rPr>
              <a:t>Both while/do-while loops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FE247D-C388-5B45-BE62-882081F0610E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2A3F4B-21FF-9A42-AC0B-2701CBF62D49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Reading input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19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2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2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	// Otherwise, print error &amp; clear line</a:t>
            </a: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latin typeface="Courier New" charset="0"/>
                <a:cs typeface="Courier New" charset="0"/>
              </a:rPr>
              <a:t>		</a:t>
            </a:r>
            <a:r>
              <a:rPr lang="en-US" sz="2200" b="1" dirty="0" err="1"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"Incorrectly formatted input\n</a:t>
            </a:r>
            <a:r>
              <a:rPr lang="ja-JP" alt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2200" b="1" dirty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	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"%c"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&amp;junk);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(junk != 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'\n'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70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600" dirty="0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29D7DDC-948D-4349-A657-A0698119ED2B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FF9F14-870D-014A-86C2-F7032A72823B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general, may want to repeat prompt if </a:t>
            </a:r>
            <a:r>
              <a:rPr lang="en-US" u="sng" smtClean="0"/>
              <a:t>any</a:t>
            </a:r>
            <a:r>
              <a:rPr lang="en-US" smtClean="0"/>
              <a:t> error occurs</a:t>
            </a:r>
            <a:endParaRPr lang="en-US" dirty="0" smtClean="0"/>
          </a:p>
          <a:p>
            <a:pPr lvl="1"/>
            <a:r>
              <a:rPr lang="en-US" dirty="0" smtClean="0"/>
              <a:t>Logical OR of all error conditions to continue loop</a:t>
            </a:r>
          </a:p>
          <a:p>
            <a:r>
              <a:rPr lang="en-US" dirty="0" smtClean="0"/>
              <a:t>Prioritize error testing—format errors usually first</a:t>
            </a:r>
          </a:p>
          <a:p>
            <a:pPr lvl="1"/>
            <a:r>
              <a:rPr lang="en-US" dirty="0" smtClean="0"/>
              <a:t>Why test inputs if they weren’t read correctly?</a:t>
            </a:r>
          </a:p>
          <a:p>
            <a:r>
              <a:rPr lang="en-US" dirty="0" smtClean="0"/>
              <a:t>Example: also test for n &lt; 0 as an error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// Handle error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else if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(n &lt; 0) {	</a:t>
            </a:r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cs typeface="Courier New" charset="0"/>
                <a:sym typeface="Wingdings"/>
              </a:rPr>
              <a:t> Test after we know no</a:t>
            </a:r>
            <a:endParaRPr lang="en-US" sz="32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// Handle error	    </a:t>
            </a:r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formatting error</a:t>
            </a:r>
            <a:endParaRPr lang="en-US" sz="32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) || (n &lt; 0));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5957-E1EE-9540-B708-C508A5B03725}" type="datetime1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step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Write flowcharts for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n!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2</a:t>
            </a:r>
            <a:r>
              <a:rPr lang="en-US" baseline="30000" dirty="0" smtClean="0"/>
              <a:t>n</a:t>
            </a:r>
            <a:r>
              <a:rPr lang="en-US" dirty="0" smtClean="0"/>
              <a:t> if n &gt;=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Complete code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1B2B81-86A0-724C-8568-11D3412984B5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A12FF2E-F852-404F-A784-47F794F73B79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n!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DCB36E-6562-A648-9109-29A108B4E347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BE7866-ECBD-4F42-9656-CCC323B6EA7F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066800"/>
            <a:ext cx="6145212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22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D48EBFB-3466-0544-8564-13E1CF35A4AF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1E2874-5343-1F4E-B69E-902A8E342CA4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933450"/>
            <a:ext cx="58102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55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Factorial/2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for each process covers fixed range of values</a:t>
            </a:r>
          </a:p>
          <a:p>
            <a:pPr lvl="1"/>
            <a:r>
              <a:rPr lang="en-US">
                <a:latin typeface="Arial" charset="0"/>
              </a:rPr>
              <a:t>Use for loop</a:t>
            </a:r>
          </a:p>
          <a:p>
            <a:r>
              <a:rPr lang="en-US">
                <a:latin typeface="Arial" charset="0"/>
              </a:rPr>
              <a:t>Can declare single variable to hold both results, since only one will be calculated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6EF397B-6BD7-6946-929B-56C5618C8A7C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8DDD1-2AE4-B94E-AF48-D6988089BE1E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22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result = 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n; i &gt; 1; i--)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*=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"%d! = %d\n"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Slightly different approach than flow chart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Counts down instead of counting up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No benefit to doing one over the other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32E5E1-B37A-6A4D-99ED-653783D16098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646397-4EAB-084E-A176-DAEE853D676A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41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(n &lt; 0)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"Error: bad n value\n"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= 1;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0; i &lt; n; i++)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result *= 2;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"2^%d = %d\n"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EB08FD-B9D2-654E-BC9F-A535E2EACCFD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BBEE5-A638-D946-8157-D39757D98E83}" type="slidenum">
              <a:rPr lang="en-US" sz="1200">
                <a:latin typeface="Garamond" charset="0"/>
              </a:rPr>
              <a:pPr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1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3 due Friday, 5/</a:t>
            </a:r>
            <a:r>
              <a:rPr lang="en-US" dirty="0" smtClean="0">
                <a:latin typeface="Arial" charset="0"/>
              </a:rPr>
              <a:t>26</a:t>
            </a:r>
            <a:endParaRPr lang="en-US" dirty="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4 due Wednesday, </a:t>
            </a:r>
            <a:r>
              <a:rPr lang="en-US" dirty="0" smtClean="0">
                <a:latin typeface="Arial" charset="0"/>
              </a:rPr>
              <a:t>5/31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1: Thursday, 5/</a:t>
            </a:r>
            <a:r>
              <a:rPr lang="en-US" dirty="0" smtClean="0">
                <a:latin typeface="Arial" charset="0"/>
              </a:rPr>
              <a:t>25</a:t>
            </a:r>
            <a:endParaRPr lang="en-US" dirty="0" smtClean="0">
              <a:latin typeface="Arial" charset="0"/>
            </a:endParaRPr>
          </a:p>
          <a:p>
            <a:pPr lvl="2"/>
            <a:r>
              <a:rPr lang="en-US" dirty="0" smtClean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 smtClean="0">
                <a:latin typeface="Arial" charset="0"/>
              </a:rPr>
              <a:t>No calculators or other electronic devices allowed</a:t>
            </a:r>
          </a:p>
          <a:p>
            <a:pPr lvl="1"/>
            <a:r>
              <a:rPr lang="en-US" dirty="0" smtClean="0">
                <a:latin typeface="Arial" charset="0"/>
              </a:rPr>
              <a:t>No lecture Monday, 5</a:t>
            </a:r>
            <a:r>
              <a:rPr lang="en-US" dirty="0" smtClean="0">
                <a:latin typeface="Arial" charset="0"/>
              </a:rPr>
              <a:t>/</a:t>
            </a:r>
            <a:r>
              <a:rPr lang="en-US" dirty="0" smtClean="0">
                <a:latin typeface="Arial" charset="0"/>
              </a:rPr>
              <a:t>29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(Memorial Day)</a:t>
            </a: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While/do-while loops</a:t>
            </a:r>
          </a:p>
          <a:p>
            <a:pPr lvl="1"/>
            <a:r>
              <a:rPr lang="en-US" dirty="0" smtClean="0">
                <a:latin typeface="Arial" charset="0"/>
              </a:rPr>
              <a:t>For loops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PE2: Conditionals and </a:t>
            </a:r>
            <a:r>
              <a:rPr lang="en-US" dirty="0" smtClean="0">
                <a:latin typeface="Arial" charset="0"/>
              </a:rPr>
              <a:t>loops</a:t>
            </a:r>
          </a:p>
          <a:p>
            <a:pPr lvl="1"/>
            <a:r>
              <a:rPr lang="en-US" dirty="0" smtClean="0">
                <a:latin typeface="Arial" charset="0"/>
              </a:rPr>
              <a:t>Exam 1 Preview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664D144-5F75-BD48-9256-4CCF64A97E26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1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one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electronic devices (calculator, phone, etc.)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</a:t>
            </a:r>
            <a:r>
              <a:rPr lang="en-US" sz="2600" dirty="0" smtClean="0">
                <a:latin typeface="Arial" charset="0"/>
              </a:rPr>
              <a:t>2 hours and 20 </a:t>
            </a:r>
            <a:r>
              <a:rPr lang="en-US" sz="2600" dirty="0">
                <a:latin typeface="Arial" charset="0"/>
              </a:rPr>
              <a:t>minutes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We’ll </a:t>
            </a:r>
            <a:r>
              <a:rPr lang="en-US" sz="2200" dirty="0">
                <a:latin typeface="Arial" charset="0"/>
              </a:rPr>
              <a:t>start at </a:t>
            </a:r>
            <a:r>
              <a:rPr lang="en-US" sz="2200" dirty="0" smtClean="0">
                <a:latin typeface="Arial" charset="0"/>
              </a:rPr>
              <a:t>8:00—</a:t>
            </a:r>
            <a:r>
              <a:rPr lang="en-US" sz="2200" b="1" u="sng" dirty="0">
                <a:latin typeface="Arial" charset="0"/>
              </a:rPr>
              <a:t>please be on time!!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all lectures through </a:t>
            </a:r>
            <a:r>
              <a:rPr lang="en-US" sz="2600" dirty="0" smtClean="0">
                <a:latin typeface="Arial" charset="0"/>
              </a:rPr>
              <a:t>Monday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You will not be tested on design process, IDEs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Material starts with basic C program structure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3 questions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1 multiple </a:t>
            </a:r>
            <a:r>
              <a:rPr lang="en-US" sz="2200" dirty="0" smtClean="0">
                <a:latin typeface="Arial" charset="0"/>
              </a:rPr>
              <a:t>choice 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(loops)</a:t>
            </a:r>
            <a:endParaRPr lang="en-US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1 code </a:t>
            </a:r>
            <a:r>
              <a:rPr lang="en-US" sz="2200" dirty="0" smtClean="0">
                <a:latin typeface="Arial" charset="0"/>
              </a:rPr>
              <a:t>reading 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(operators, </a:t>
            </a:r>
            <a:r>
              <a:rPr lang="en-US" sz="2200" i="1" dirty="0" err="1" smtClean="0">
                <a:solidFill>
                  <a:srgbClr val="FF0000"/>
                </a:solidFill>
                <a:latin typeface="Arial" charset="0"/>
              </a:rPr>
              <a:t>printf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(), </a:t>
            </a:r>
            <a:r>
              <a:rPr lang="en-US" sz="2200" i="1" dirty="0" err="1" smtClean="0">
                <a:solidFill>
                  <a:srgbClr val="FF0000"/>
                </a:solidFill>
                <a:latin typeface="Arial" charset="0"/>
              </a:rPr>
              <a:t>scanf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())</a:t>
            </a:r>
            <a:endParaRPr lang="en-US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1 code writing (complete 2 of 3 parts; all 3 for extra credit</a:t>
            </a:r>
            <a:r>
              <a:rPr lang="en-US" sz="2200" dirty="0" smtClean="0">
                <a:latin typeface="Arial" charset="0"/>
              </a:rPr>
              <a:t>) 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sz="2200" i="1" dirty="0" err="1" smtClean="0">
                <a:solidFill>
                  <a:srgbClr val="FF0000"/>
                </a:solidFill>
                <a:latin typeface="Arial" charset="0"/>
              </a:rPr>
              <a:t>printf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(), </a:t>
            </a:r>
            <a:r>
              <a:rPr lang="en-US" sz="2200" i="1" dirty="0" err="1" smtClean="0">
                <a:solidFill>
                  <a:srgbClr val="FF0000"/>
                </a:solidFill>
                <a:latin typeface="Arial" charset="0"/>
              </a:rPr>
              <a:t>scanf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(), conditional statements)</a:t>
            </a:r>
            <a:endParaRPr lang="en-US" sz="22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02C89FF-0200-B645-A79A-F393F9B5A919}" type="datetime1">
              <a:rPr lang="en-US" smtClean="0">
                <a:latin typeface="Garamond" charset="0"/>
              </a:rPr>
              <a:t>5/23/17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Test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Prior to passing out exam, your instructor will verify that you only have one note sheet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have multiple sheets, I will take all notes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You will not be allowed to remove anything from your bag after that point in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need an additional pencil, eraser, or piece of scrap paper during the exam, ask me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Only one person will be allowed to use the bathroom at a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You must leave your cell phone either with me or clearly visible on the table near your seat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E20CA8-C744-CF48-800D-712DF8353D99}" type="datetime1">
              <a:rPr lang="en-US" smtClean="0">
                <a:latin typeface="Garamond" charset="0"/>
              </a:rPr>
              <a:t>5/23/17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CA3C80-E581-384F-80E7-E978009F656A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37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Basic C program structure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184275"/>
            <a:ext cx="8229600" cy="4987925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Preprocessor directives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#include</a:t>
            </a:r>
            <a:r>
              <a:rPr lang="en-US" sz="2400" dirty="0">
                <a:latin typeface="Arial" charset="0"/>
              </a:rPr>
              <a:t>: typically used to specify library files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 smtClean="0">
                <a:latin typeface="Arial" charset="0"/>
              </a:rPr>
              <a:t>Main </a:t>
            </a:r>
            <a:r>
              <a:rPr lang="en-US" sz="2800" dirty="0">
                <a:latin typeface="Arial" charset="0"/>
              </a:rPr>
              <a:t>program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Starts with: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main()</a:t>
            </a:r>
            <a:r>
              <a:rPr lang="en-US" sz="2400" dirty="0">
                <a:latin typeface="Arial" charset="0"/>
                <a:cs typeface="Courier New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void main()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Enclosed in block: specified by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{ }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Ends with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return 0;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Indicates successful completion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 smtClean="0">
                <a:latin typeface="Arial" charset="0"/>
              </a:rPr>
              <a:t>Optional if </a:t>
            </a:r>
            <a:r>
              <a:rPr lang="en-US" sz="2000" dirty="0">
                <a:latin typeface="Courier New" charset="0"/>
                <a:cs typeface="Courier New" charset="0"/>
              </a:rPr>
              <a:t>main()</a:t>
            </a:r>
            <a:r>
              <a:rPr lang="en-US" sz="2000" dirty="0">
                <a:latin typeface="Arial" charset="0"/>
              </a:rPr>
              <a:t> is </a:t>
            </a:r>
            <a:r>
              <a:rPr lang="en-US" sz="2000" dirty="0" smtClean="0">
                <a:latin typeface="Courier New" charset="0"/>
                <a:cs typeface="Courier New" charset="0"/>
              </a:rPr>
              <a:t>void</a:t>
            </a:r>
          </a:p>
          <a:p>
            <a:pPr lvl="3" eaLnBrk="1" hangingPunct="1">
              <a:lnSpc>
                <a:spcPct val="70000"/>
              </a:lnSpc>
            </a:pPr>
            <a:r>
              <a:rPr lang="en-US" sz="1800" dirty="0" smtClean="0">
                <a:latin typeface="Arial"/>
                <a:cs typeface="Arial"/>
              </a:rPr>
              <a:t>Doesn’t return value: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return;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Basic output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Call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cs typeface="Courier New" charset="0"/>
              </a:rPr>
              <a:t>&lt;string&gt;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&lt;string&gt; can be replaced by characters enclosed in double quotes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May include escape sequence, e.g.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\n</a:t>
            </a:r>
            <a:r>
              <a:rPr lang="en-US" sz="2000" dirty="0">
                <a:latin typeface="Arial" charset="0"/>
              </a:rPr>
              <a:t> (new line)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4BFAAC-1834-ED45-95BA-D87D35AAE743}" type="datetime1">
              <a:rPr lang="en-US" smtClean="0">
                <a:latin typeface="Garamond" charset="0"/>
              </a:rPr>
              <a:t>5/23/17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568B8F-E0B3-F44B-B879-11AB56637332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05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36239D-14DF-424C-A687-3DB52985203A}" type="datetime1">
              <a:rPr lang="en-US" smtClean="0">
                <a:latin typeface="Garamond" charset="0"/>
              </a:rPr>
              <a:t>5/23/17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483A71-FBFF-2C4B-83D7-1E3412DA8362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Review: Data types, variables, constants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Four basic data types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float, double, char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Constants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Discussed viable ranges for all types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</a:t>
            </a:r>
            <a:r>
              <a:rPr lang="en-US" dirty="0" smtClean="0">
                <a:cs typeface="Courier New" pitchFamily="49" charset="0"/>
              </a:rPr>
              <a:t> to give symbolic name to constant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Variables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Have name, type, value, memory location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Variable declarations: examples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 a, b;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m = 2.35;</a:t>
            </a:r>
          </a:p>
        </p:txBody>
      </p:sp>
    </p:spTree>
    <p:extLst>
      <p:ext uri="{BB962C8B-B14F-4D97-AF65-F5344CB8AC3E}">
        <p14:creationId xmlns:p14="http://schemas.microsoft.com/office/powerpoint/2010/main" val="177901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printf() and scanf()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cs typeface="+mn-cs"/>
              </a:rPr>
              <a:t>To print variables (or constants), insert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%&lt;type&gt; </a:t>
            </a:r>
            <a:r>
              <a:rPr lang="en-US" dirty="0">
                <a:cs typeface="+mn-cs"/>
              </a:rPr>
              <a:t>in your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+mn-cs"/>
              </a:rPr>
              <a:t>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/>
              <a:t> prints with 4 digits (4</a:t>
            </a:r>
            <a:r>
              <a:rPr lang="en-US" baseline="30000" dirty="0"/>
              <a:t>th</a:t>
            </a:r>
            <a:r>
              <a:rPr lang="en-US" dirty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cs typeface="+mn-cs"/>
              </a:rPr>
              <a:t>Each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%&lt;type&gt; </a:t>
            </a:r>
            <a:r>
              <a:rPr lang="en-US" dirty="0">
                <a:cs typeface="+mn-cs"/>
              </a:rPr>
              <a:t>must correspond to a variable or constant that follows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("a=%.3f, b=%.2f", a, b);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To read input, use same format </a:t>
            </a:r>
            <a:r>
              <a:rPr lang="en-US" dirty="0" err="1" smtClean="0">
                <a:ea typeface="+mn-ea"/>
                <a:cs typeface="+mn-cs"/>
              </a:rPr>
              <a:t>specifiers</a:t>
            </a:r>
            <a:r>
              <a:rPr lang="en-US" dirty="0" smtClean="0">
                <a:ea typeface="+mn-ea"/>
                <a:cs typeface="+mn-cs"/>
              </a:rPr>
              <a:t> in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  <a:r>
              <a:rPr lang="en-US" dirty="0" smtClean="0">
                <a:ea typeface="+mn-ea"/>
                <a:cs typeface="+mn-cs"/>
              </a:rPr>
              <a:t>format string, followed by addresses of variables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800" dirty="0" err="1" smtClean="0">
                <a:latin typeface="Courier New" pitchFamily="49" charset="0"/>
              </a:rPr>
              <a:t>scanf</a:t>
            </a:r>
            <a:r>
              <a:rPr lang="en-US" sz="2800" dirty="0" smtClean="0">
                <a:latin typeface="Courier New" pitchFamily="49" charset="0"/>
              </a:rPr>
              <a:t>("%d %</a:t>
            </a:r>
            <a:r>
              <a:rPr lang="en-US" sz="2800" dirty="0" err="1" smtClean="0">
                <a:latin typeface="Courier New" pitchFamily="49" charset="0"/>
              </a:rPr>
              <a:t>f",&amp;hours,&amp;rate</a:t>
            </a:r>
            <a:r>
              <a:rPr lang="en-US" sz="2800" dirty="0" smtClean="0">
                <a:latin typeface="Courier New" pitchFamily="49" charset="0"/>
              </a:rPr>
              <a:t>);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02EFEA-8CFA-1148-AAC4-D3FAF0DC948D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BBD54E-4C50-4040-93BD-C0EB85745AC9}" type="slidenum">
              <a:rPr lang="en-US" sz="1200">
                <a:latin typeface="Garamond" charset="0"/>
              </a:rPr>
              <a:pPr/>
              <a:t>24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8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C operators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2301877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Associativity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Innermost ( 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Unary -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 to left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    /    %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     -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9836D8-407D-F847-AE1F-D1BCBCA2786B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5002A4-2EC2-FF46-A9E1-ED76E0719DA3}" type="datetime1">
              <a:rPr lang="en-US" smtClean="0">
                <a:latin typeface="Garamond" charset="0"/>
              </a:rPr>
              <a:t>5/23/17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5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Operators and statements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Operators can be used either with constants or variables</a:t>
            </a:r>
          </a:p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41F2D0-0B73-F64A-8000-2B43EAB9EE31}" type="datetime1">
              <a:rPr lang="en-US" smtClean="0">
                <a:latin typeface="Garamond" charset="0"/>
              </a:rPr>
              <a:t>5/23/17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AC5AE-A358-C84A-AB6D-373BEA2E6378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96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Conditional execution using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 smtClean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AND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 smtClean="0">
                <a:cs typeface="Courier New" pitchFamily="49" charset="0"/>
              </a:rPr>
              <a:t>OR: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545D6D1-E6B5-0941-A84E-C7541617DA38}" type="datetime1">
              <a:rPr lang="en-US" smtClean="0">
                <a:latin typeface="Garamond" charset="0"/>
              </a:rPr>
              <a:t>5/23/17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5955E9-CF9A-8349-A883-FFA5191CD682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When checking multiple exact values for expression, more sense to use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switch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&lt;val1&gt;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&lt;val2&gt;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 smtClean="0">
                <a:ea typeface="+mn-ea"/>
                <a:cs typeface="Courier New" pitchFamily="49" charset="0"/>
              </a:rPr>
              <a:t> allows you to exit switch statement after completing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Otherwise, program will continue to run through cases until finding break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dirty="0" smtClean="0">
                <a:ea typeface="+mn-ea"/>
                <a:cs typeface="Courier New" pitchFamily="49" charset="0"/>
              </a:rPr>
              <a:t> covers any values without specific case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F3FDCC-29D7-0E44-ABA7-006D765141AF}" type="datetime1">
              <a:rPr lang="en-US" smtClean="0">
                <a:latin typeface="Garamond" charset="0"/>
              </a:rPr>
              <a:t>5/23/17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09F8DB-453B-AF4D-A32F-8152B3290C06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5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while/do-while loops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Used for repetition of code</a:t>
            </a:r>
          </a:p>
          <a:p>
            <a:r>
              <a:rPr lang="en-US">
                <a:latin typeface="Courier New" charset="0"/>
                <a:cs typeface="Courier New" charset="0"/>
              </a:rPr>
              <a:t>while (&lt;expression&gt;)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&lt;statement&gt;</a:t>
            </a: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 </a:t>
            </a:r>
            <a:r>
              <a:rPr lang="en-US" i="1">
                <a:latin typeface="Arial" charset="0"/>
                <a:cs typeface="Courier New" charset="0"/>
                <a:sym typeface="Wingdings" charset="0"/>
              </a:rPr>
              <a:t>loop body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7E5D336-3523-EB4F-A482-E4EA1194BDCD}" type="datetime1">
              <a:rPr lang="en-US" smtClean="0">
                <a:latin typeface="Garamond" charset="0"/>
              </a:rPr>
              <a:t>5/23/17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2CD03C-ED28-FB43-87DC-5533CC68F0B5}" type="slidenum">
              <a:rPr lang="en-US">
                <a:latin typeface="Garamond" charset="0"/>
              </a:rPr>
              <a:pPr eaLnBrk="1" hangingPunct="1"/>
              <a:t>29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17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while/do-while loops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Used for repetition of code</a:t>
            </a:r>
          </a:p>
          <a:p>
            <a:r>
              <a:rPr lang="en-US">
                <a:latin typeface="Courier New" charset="0"/>
                <a:cs typeface="Courier New" charset="0"/>
              </a:rPr>
              <a:t>while (&lt;expression&gt;)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&lt;statement&gt;</a:t>
            </a: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 </a:t>
            </a:r>
            <a:r>
              <a:rPr lang="en-US" i="1">
                <a:latin typeface="Arial" charset="0"/>
                <a:cs typeface="Courier New" charset="0"/>
                <a:sym typeface="Wingdings" charset="0"/>
              </a:rPr>
              <a:t>loop body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294D0E-1092-B943-9299-0EDFB36A7636}" type="datetime1">
              <a:rPr lang="en-US" smtClean="0">
                <a:latin typeface="Garamond" charset="0"/>
              </a:rPr>
              <a:t>5/23/17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2CD03C-ED28-FB43-87DC-5533CC68F0B5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1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for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&lt;test&gt;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&lt;change 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		&lt;statements&gt;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Operators to directly change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x++, x--</a:t>
            </a:r>
            <a:r>
              <a:rPr lang="en-US" dirty="0">
                <a:cs typeface="Courier New" pitchFamily="49" charset="0"/>
              </a:rPr>
              <a:t> 		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 post-increment/decrement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++x, --x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	 pre-increment/decrement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+=, -=, *=, /=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 augmented assignment</a:t>
            </a:r>
            <a:endParaRPr lang="en-US" dirty="0"/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513490-7484-C14F-A8BA-CBE39537C5C7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00D2A3-580C-3347-BDFE-667287F5F64E}" type="slidenum">
              <a:rPr lang="en-US" sz="1200">
                <a:latin typeface="Garamond" charset="0"/>
              </a:rPr>
              <a:pPr eaLnBrk="1" hangingPunct="1"/>
              <a:t>30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9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Exam 1</a:t>
            </a: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3 due Friday, 5/</a:t>
            </a:r>
            <a:r>
              <a:rPr lang="en-US" dirty="0" smtClean="0">
                <a:latin typeface="Arial" charset="0"/>
              </a:rPr>
              <a:t>26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4 due Wednesday, </a:t>
            </a:r>
            <a:r>
              <a:rPr lang="en-US" dirty="0" smtClean="0">
                <a:latin typeface="Arial" charset="0"/>
              </a:rPr>
              <a:t>5/31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No lecture Monday, </a:t>
            </a:r>
            <a:r>
              <a:rPr lang="en-US">
                <a:latin typeface="Arial" charset="0"/>
              </a:rPr>
              <a:t>5</a:t>
            </a:r>
            <a:r>
              <a:rPr lang="en-US" smtClean="0">
                <a:latin typeface="Arial" charset="0"/>
              </a:rPr>
              <a:t>/</a:t>
            </a:r>
            <a:r>
              <a:rPr lang="en-US" smtClean="0">
                <a:latin typeface="Arial" charset="0"/>
              </a:rPr>
              <a:t>29</a:t>
            </a:r>
            <a:r>
              <a:rPr lang="en-US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(Memorial Day)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CA4C31-3E3B-8648-854B-901AA8D013C3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31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for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&lt;test&gt;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&lt;change 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		&lt;statements&gt;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Operators to directly change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x++, x--</a:t>
            </a:r>
            <a:r>
              <a:rPr lang="en-US" dirty="0">
                <a:cs typeface="Courier New" pitchFamily="49" charset="0"/>
              </a:rPr>
              <a:t> 		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 post-increment/decrement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++x, --x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	 pre-increment/decrement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+=, -=, *=, /=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 augmented assignment</a:t>
            </a:r>
            <a:endParaRPr lang="en-US" dirty="0"/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513490-7484-C14F-A8BA-CBE39537C5C7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00D2A3-580C-3347-BDFE-667287F5F64E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5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Iterative </a:t>
            </a:r>
            <a:r>
              <a:rPr lang="en-US" dirty="0" smtClean="0">
                <a:latin typeface="Garamond" charset="0"/>
              </a:rPr>
              <a:t>methods </a:t>
            </a:r>
            <a:r>
              <a:rPr lang="en-US" smtClean="0">
                <a:latin typeface="Garamond" charset="0"/>
              </a:rPr>
              <a:t>(Program 4)</a:t>
            </a:r>
            <a:endParaRPr lang="en-US">
              <a:latin typeface="Garamond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Repeat calculation until correct value reached</a:t>
            </a:r>
          </a:p>
          <a:p>
            <a:pPr>
              <a:lnSpc>
                <a:spcPct val="80000"/>
              </a:lnSpc>
            </a:pPr>
            <a:r>
              <a:rPr lang="ja-JP" altLang="en-US" sz="2300" dirty="0">
                <a:latin typeface="Arial" charset="0"/>
              </a:rPr>
              <a:t>“</a:t>
            </a:r>
            <a:r>
              <a:rPr lang="en-US" altLang="ja-JP" sz="2300" dirty="0">
                <a:latin typeface="Arial" charset="0"/>
              </a:rPr>
              <a:t>Correctness</a:t>
            </a:r>
            <a:r>
              <a:rPr lang="ja-JP" altLang="en-US" sz="2300" dirty="0">
                <a:latin typeface="Arial" charset="0"/>
              </a:rPr>
              <a:t>”</a:t>
            </a:r>
            <a:r>
              <a:rPr lang="en-US" altLang="ja-JP" sz="2300" dirty="0">
                <a:latin typeface="Arial" charset="0"/>
              </a:rPr>
              <a:t> defined as: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Difference between old, new value &lt;= max error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Max error == .000001 in </a:t>
            </a:r>
            <a:r>
              <a:rPr lang="en-US" sz="2000" dirty="0" err="1">
                <a:latin typeface="Arial" charset="0"/>
              </a:rPr>
              <a:t>Prog</a:t>
            </a:r>
            <a:r>
              <a:rPr lang="en-US" sz="2000" dirty="0">
                <a:latin typeface="Arial" charset="0"/>
              </a:rPr>
              <a:t>. 4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General process: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 = &lt;initial value&gt;;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do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	</a:t>
            </a:r>
            <a:r>
              <a:rPr lang="en-US" sz="2300" dirty="0" err="1">
                <a:latin typeface="Courier New" charset="0"/>
                <a:cs typeface="Courier New" charset="0"/>
              </a:rPr>
              <a:t>oldVal</a:t>
            </a:r>
            <a:r>
              <a:rPr lang="en-US" sz="2300" dirty="0">
                <a:latin typeface="Courier New" charset="0"/>
                <a:cs typeface="Courier New" charset="0"/>
              </a:rPr>
              <a:t> = </a:t>
            </a: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	</a:t>
            </a: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 = &lt;equation based on </a:t>
            </a:r>
            <a:r>
              <a:rPr lang="en-US" sz="2300" dirty="0" err="1">
                <a:latin typeface="Courier New" charset="0"/>
                <a:cs typeface="Courier New" charset="0"/>
              </a:rPr>
              <a:t>oldVal</a:t>
            </a:r>
            <a:r>
              <a:rPr lang="en-US" sz="2300" dirty="0">
                <a:latin typeface="Courier New" charset="0"/>
                <a:cs typeface="Courier New" charset="0"/>
              </a:rPr>
              <a:t>&gt;;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} while (</a:t>
            </a:r>
            <a:r>
              <a:rPr lang="en-US" sz="2300" dirty="0" err="1">
                <a:latin typeface="Courier New" charset="0"/>
                <a:cs typeface="Courier New" charset="0"/>
              </a:rPr>
              <a:t>fabs</a:t>
            </a:r>
            <a:r>
              <a:rPr lang="en-US" sz="2300" dirty="0">
                <a:latin typeface="Courier New" charset="0"/>
                <a:cs typeface="Courier New" charset="0"/>
              </a:rPr>
              <a:t>(</a:t>
            </a: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 – </a:t>
            </a:r>
            <a:r>
              <a:rPr lang="en-US" sz="2300" dirty="0" err="1">
                <a:latin typeface="Courier New" charset="0"/>
                <a:cs typeface="Courier New" charset="0"/>
              </a:rPr>
              <a:t>oldVal</a:t>
            </a:r>
            <a:r>
              <a:rPr lang="en-US" sz="2300" dirty="0">
                <a:latin typeface="Courier New" charset="0"/>
                <a:cs typeface="Courier New" charset="0"/>
              </a:rPr>
              <a:t>) &gt; </a:t>
            </a:r>
            <a:r>
              <a:rPr lang="en-US" sz="2300" dirty="0" err="1">
                <a:latin typeface="Courier New" charset="0"/>
                <a:cs typeface="Courier New" charset="0"/>
              </a:rPr>
              <a:t>max_err</a:t>
            </a:r>
            <a:r>
              <a:rPr lang="en-US" sz="2300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</a:pPr>
            <a:endParaRPr lang="en-US" sz="23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 dirty="0" smtClean="0">
                <a:latin typeface="Arial" charset="0"/>
                <a:cs typeface="Courier New" charset="0"/>
              </a:rPr>
              <a:t>You can</a:t>
            </a:r>
            <a:r>
              <a:rPr lang="ja-JP" altLang="en-US" sz="2300" dirty="0" smtClean="0">
                <a:latin typeface="Arial" charset="0"/>
                <a:cs typeface="Courier New" charset="0"/>
              </a:rPr>
              <a:t>’</a:t>
            </a:r>
            <a:r>
              <a:rPr lang="en-US" altLang="ja-JP" sz="2300" dirty="0" smtClean="0">
                <a:latin typeface="Arial" charset="0"/>
                <a:cs typeface="Courier New" charset="0"/>
              </a:rPr>
              <a:t>t </a:t>
            </a:r>
            <a:r>
              <a:rPr lang="en-US" altLang="ja-JP" sz="2300" dirty="0">
                <a:latin typeface="Arial" charset="0"/>
                <a:cs typeface="Courier New" charset="0"/>
              </a:rPr>
              <a:t>use </a:t>
            </a:r>
            <a:r>
              <a:rPr lang="en-US" altLang="ja-JP" sz="2300" dirty="0">
                <a:latin typeface="Courier New" charset="0"/>
                <a:cs typeface="Courier New" charset="0"/>
              </a:rPr>
              <a:t>&lt;</a:t>
            </a:r>
            <a:r>
              <a:rPr lang="en-US" altLang="ja-JP" sz="2300" dirty="0" err="1">
                <a:latin typeface="Courier New" charset="0"/>
                <a:cs typeface="Courier New" charset="0"/>
              </a:rPr>
              <a:t>math.h</a:t>
            </a:r>
            <a:r>
              <a:rPr lang="en-US" altLang="ja-JP" sz="2300" dirty="0">
                <a:latin typeface="Courier New" charset="0"/>
                <a:cs typeface="Courier New" charset="0"/>
              </a:rPr>
              <a:t>&gt;</a:t>
            </a:r>
            <a:r>
              <a:rPr lang="en-US" altLang="ja-JP" sz="2300" dirty="0">
                <a:latin typeface="Arial" charset="0"/>
                <a:cs typeface="Courier New" charset="0"/>
              </a:rPr>
              <a:t>, so you</a:t>
            </a:r>
            <a:r>
              <a:rPr lang="ja-JP" altLang="en-US" sz="2300" dirty="0">
                <a:latin typeface="Arial" charset="0"/>
                <a:cs typeface="Courier New" charset="0"/>
              </a:rPr>
              <a:t>’</a:t>
            </a:r>
            <a:r>
              <a:rPr lang="en-US" altLang="ja-JP" sz="2300" dirty="0" err="1">
                <a:latin typeface="Arial" charset="0"/>
                <a:cs typeface="Courier New" charset="0"/>
              </a:rPr>
              <a:t>ll</a:t>
            </a:r>
            <a:r>
              <a:rPr lang="en-US" altLang="ja-JP" sz="2300" dirty="0">
                <a:latin typeface="Arial" charset="0"/>
                <a:cs typeface="Courier New" charset="0"/>
              </a:rPr>
              <a:t> need your own way of computing absolute value (</a:t>
            </a:r>
            <a:r>
              <a:rPr lang="en-US" altLang="ja-JP" sz="2300" dirty="0" err="1">
                <a:latin typeface="Courier New" charset="0"/>
                <a:cs typeface="Courier New" charset="0"/>
              </a:rPr>
              <a:t>fabs</a:t>
            </a:r>
            <a:r>
              <a:rPr lang="en-US" altLang="ja-JP" sz="2300" dirty="0">
                <a:latin typeface="Courier New" charset="0"/>
                <a:cs typeface="Courier New" charset="0"/>
              </a:rPr>
              <a:t>()</a:t>
            </a:r>
            <a:r>
              <a:rPr lang="en-US" altLang="ja-JP" sz="2300" dirty="0">
                <a:latin typeface="Arial" charset="0"/>
                <a:cs typeface="Courier New" charset="0"/>
              </a:rPr>
              <a:t>)</a:t>
            </a:r>
            <a:endParaRPr lang="en-US" sz="2300" dirty="0">
              <a:latin typeface="Arial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2CD793-4714-8346-B693-78FA4C10C143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5BAA3E-7D64-C346-802B-746F8B0060FE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5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Today’</a:t>
            </a:r>
            <a:r>
              <a:rPr lang="en-US" altLang="ja-JP" dirty="0" smtClean="0">
                <a:latin typeface="Garamond" charset="0"/>
              </a:rPr>
              <a:t>s </a:t>
            </a:r>
            <a:r>
              <a:rPr lang="en-US" altLang="ja-JP" dirty="0">
                <a:latin typeface="Garamond" charset="0"/>
              </a:rPr>
              <a:t>program should:</a:t>
            </a:r>
            <a:endParaRPr lang="en-US" dirty="0">
              <a:latin typeface="Garamond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Prompt user to enter an input character and an integer, </a:t>
            </a:r>
            <a:r>
              <a:rPr lang="en-US" sz="2500" dirty="0">
                <a:latin typeface="Courier New" charset="0"/>
                <a:cs typeface="Courier New" charset="0"/>
              </a:rPr>
              <a:t>n</a:t>
            </a:r>
            <a:r>
              <a:rPr lang="en-US" sz="25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If not correctly formatted, print error, clear line, and </a:t>
            </a:r>
            <a:r>
              <a:rPr lang="en-US" sz="2200" dirty="0" smtClean="0">
                <a:latin typeface="Arial" charset="0"/>
              </a:rPr>
              <a:t>repeat</a:t>
            </a:r>
            <a:endParaRPr lang="en-US" sz="22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Depending on the character entered, do the following: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Compute and print the factorial of </a:t>
            </a:r>
            <a:r>
              <a:rPr lang="en-US" altLang="ja-JP" sz="2200" dirty="0">
                <a:latin typeface="Courier New" charset="0"/>
                <a:cs typeface="Courier New" charset="0"/>
              </a:rPr>
              <a:t>n</a:t>
            </a:r>
            <a:r>
              <a:rPr lang="en-US" altLang="ja-JP" sz="2200" dirty="0">
                <a:latin typeface="Arial" charset="0"/>
              </a:rPr>
              <a:t>, </a:t>
            </a:r>
            <a:r>
              <a:rPr lang="en-US" altLang="ja-JP" sz="2200" dirty="0">
                <a:latin typeface="Courier New" charset="0"/>
                <a:cs typeface="Courier New" charset="0"/>
              </a:rPr>
              <a:t>n!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F 5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5! = 120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</a:t>
            </a:r>
            <a:r>
              <a:rPr lang="en-US" altLang="ja-JP" sz="2200" dirty="0" smtClean="0">
                <a:latin typeface="Arial" charset="0"/>
              </a:rPr>
              <a:t>Compute </a:t>
            </a:r>
            <a:r>
              <a:rPr lang="en-US" altLang="ja-JP" sz="2200" dirty="0" smtClean="0">
                <a:latin typeface="Courier New" charset="0"/>
                <a:cs typeface="Courier New" charset="0"/>
              </a:rPr>
              <a:t>2</a:t>
            </a:r>
            <a:r>
              <a:rPr lang="en-US" altLang="ja-JP" sz="2200" baseline="30000" dirty="0" smtClean="0">
                <a:latin typeface="Courier New" charset="0"/>
                <a:cs typeface="Courier New" charset="0"/>
              </a:rPr>
              <a:t>n</a:t>
            </a:r>
            <a:r>
              <a:rPr lang="en-US" altLang="ja-JP" sz="2200" dirty="0" smtClean="0">
                <a:latin typeface="Arial" charset="0"/>
              </a:rPr>
              <a:t>, but only if </a:t>
            </a:r>
            <a:r>
              <a:rPr lang="en-US" altLang="ja-JP" sz="2200" dirty="0" smtClean="0">
                <a:latin typeface="Courier New" charset="0"/>
                <a:cs typeface="Courier New" charset="0"/>
              </a:rPr>
              <a:t>n &gt;= 0</a:t>
            </a:r>
            <a:r>
              <a:rPr lang="en-US" altLang="ja-JP" sz="2200" dirty="0" smtClean="0">
                <a:latin typeface="Arial" charset="0"/>
              </a:rPr>
              <a:t>.</a:t>
            </a:r>
            <a:endParaRPr lang="en-US" altLang="ja-JP" sz="22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p 2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2^2 = 4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Print an error if </a:t>
            </a:r>
            <a:r>
              <a:rPr lang="en-US" sz="1900" dirty="0">
                <a:latin typeface="Courier New" charset="0"/>
                <a:cs typeface="Courier New" charset="0"/>
              </a:rPr>
              <a:t>n &lt; 0</a:t>
            </a:r>
            <a:r>
              <a:rPr lang="en-US" sz="19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Exit the program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In all other cases, print an error: 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example: </a:t>
            </a:r>
            <a:r>
              <a:rPr lang="en-US" sz="1900" dirty="0">
                <a:latin typeface="Courier New" charset="0"/>
                <a:cs typeface="Courier New" charset="0"/>
              </a:rPr>
              <a:t>Invalid command Z entered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If the user enters any command other than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 or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, return to the initial prompt and repeat the program</a:t>
            </a:r>
            <a:r>
              <a:rPr lang="en-US" altLang="ja-JP" sz="2500" dirty="0" smtClean="0">
                <a:latin typeface="Arial" charset="0"/>
              </a:rPr>
              <a:t>.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985CC8-CE36-464F-8D87-BBC40D9472FE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D8F176-1449-444F-9CB4-A93768F7E476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overall flow</a:t>
            </a: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433664-5D2E-7B4B-8814-8C041D0C6B81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08B308-C2AE-A240-A38E-398476301A24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Overall flow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Whole program contains loop</a:t>
            </a:r>
          </a:p>
          <a:p>
            <a:pPr lvl="1"/>
            <a:r>
              <a:rPr lang="en-US">
                <a:latin typeface="Arial" charset="0"/>
              </a:rPr>
              <a:t>Repeats process until user enters </a:t>
            </a:r>
            <a:r>
              <a:rPr lang="ja-JP" altLang="en-US">
                <a:latin typeface="Arial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X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 or </a:t>
            </a:r>
            <a:r>
              <a:rPr lang="ja-JP" altLang="en-US">
                <a:latin typeface="Arial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x</a:t>
            </a:r>
            <a:r>
              <a:rPr lang="ja-JP" altLang="en-US">
                <a:latin typeface="Arial" charset="0"/>
              </a:rPr>
              <a:t>’</a:t>
            </a:r>
            <a:endParaRPr lang="en-US" altLang="ja-JP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Use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or </a:t>
            </a:r>
            <a:r>
              <a:rPr lang="en-US">
                <a:latin typeface="Courier New" charset="0"/>
                <a:cs typeface="Courier New" charset="0"/>
              </a:rPr>
              <a:t>do-while</a:t>
            </a:r>
            <a:r>
              <a:rPr lang="en-US">
                <a:latin typeface="Arial" charset="0"/>
              </a:rPr>
              <a:t>—unknown # of iterations</a:t>
            </a:r>
          </a:p>
          <a:p>
            <a:pPr lvl="1"/>
            <a:r>
              <a:rPr lang="en-US">
                <a:latin typeface="Arial" charset="0"/>
              </a:rPr>
              <a:t>Since exit condition ends program, infinite loop</a:t>
            </a:r>
          </a:p>
          <a:p>
            <a:r>
              <a:rPr lang="en-US">
                <a:latin typeface="Arial" charset="0"/>
              </a:rPr>
              <a:t>Testing </a:t>
            </a:r>
            <a:r>
              <a:rPr lang="en-US">
                <a:latin typeface="Courier New" charset="0"/>
                <a:cs typeface="Courier New" charset="0"/>
              </a:rPr>
              <a:t>cmd</a:t>
            </a:r>
            <a:r>
              <a:rPr lang="en-US">
                <a:latin typeface="Arial" charset="0"/>
              </a:rPr>
              <a:t>: </a:t>
            </a:r>
            <a:r>
              <a:rPr lang="en-US">
                <a:latin typeface="Courier New" charset="0"/>
                <a:cs typeface="Courier New" charset="0"/>
              </a:rPr>
              <a:t>switch</a:t>
            </a:r>
            <a:r>
              <a:rPr lang="en-US">
                <a:latin typeface="Arial" charset="0"/>
              </a:rPr>
              <a:t> statement</a:t>
            </a:r>
          </a:p>
          <a:p>
            <a:pPr lvl="1"/>
            <a:r>
              <a:rPr lang="en-US">
                <a:latin typeface="Arial" charset="0"/>
              </a:rPr>
              <a:t>Checking equality of </a:t>
            </a:r>
            <a:r>
              <a:rPr lang="en-US">
                <a:latin typeface="Courier New" charset="0"/>
                <a:cs typeface="Courier New" charset="0"/>
              </a:rPr>
              <a:t>cmd</a:t>
            </a:r>
            <a:r>
              <a:rPr lang="en-US">
                <a:latin typeface="Arial" charset="0"/>
              </a:rPr>
              <a:t> to constant values</a:t>
            </a:r>
          </a:p>
          <a:p>
            <a:r>
              <a:rPr lang="en-US">
                <a:latin typeface="Arial" charset="0"/>
              </a:rPr>
              <a:t>Exiting program: </a:t>
            </a:r>
            <a:r>
              <a:rPr lang="en-US">
                <a:latin typeface="Courier New" charset="0"/>
                <a:cs typeface="Courier New" charset="0"/>
              </a:rPr>
              <a:t>return</a:t>
            </a:r>
            <a:r>
              <a:rPr lang="en-US">
                <a:latin typeface="Arial" charset="0"/>
              </a:rPr>
              <a:t> statement</a:t>
            </a:r>
          </a:p>
          <a:p>
            <a:pPr lvl="1"/>
            <a:r>
              <a:rPr lang="en-US">
                <a:latin typeface="Arial" charset="0"/>
              </a:rPr>
              <a:t>Use </a:t>
            </a:r>
            <a:r>
              <a:rPr lang="en-US">
                <a:latin typeface="Courier New" charset="0"/>
                <a:cs typeface="Courier New" charset="0"/>
              </a:rPr>
              <a:t>return</a:t>
            </a:r>
            <a:r>
              <a:rPr lang="en-US">
                <a:latin typeface="Arial" charset="0"/>
              </a:rPr>
              <a:t> at any point to end current function (including </a:t>
            </a:r>
            <a:r>
              <a:rPr lang="en-US">
                <a:latin typeface="Courier New" charset="0"/>
                <a:cs typeface="Courier New" charset="0"/>
              </a:rPr>
              <a:t>main</a:t>
            </a:r>
            <a:r>
              <a:rPr lang="en-US">
                <a:latin typeface="Arial" charset="0"/>
              </a:rPr>
              <a:t>)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61D86FE-7473-CA4D-8E32-366ED2B9DF77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DC4358-3A4F-C54C-B154-9C92CB1195F5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overall flow (skeleton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(1) {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Loop repeats until user enters 'X' or 'x'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Code to read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, n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Evaluate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and perform appropriate operation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n!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2^n, if n &gt;= 0; print error otherwise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Exit program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"Invalid command %c entered\n"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3200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57360A-9432-DA4E-B52F-7A73B63DF11D}" type="datetime1">
              <a:rPr lang="en-US" sz="1200" smtClean="0">
                <a:latin typeface="Garamond" charset="0"/>
              </a:rPr>
              <a:t>5/23/17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43CA58-2F93-844C-B7D0-AED808399449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7635</TotalTime>
  <Words>1616</Words>
  <Application>Microsoft Macintosh PowerPoint</Application>
  <PresentationFormat>On-screen Show (4:3)</PresentationFormat>
  <Paragraphs>385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Edge</vt:lpstr>
      <vt:lpstr>EECE.2160 ECE Application Programming</vt:lpstr>
      <vt:lpstr>Lecture outline</vt:lpstr>
      <vt:lpstr>Review: while/do-while loops</vt:lpstr>
      <vt:lpstr>Review: for loops</vt:lpstr>
      <vt:lpstr>Iterative methods (Program 4)</vt:lpstr>
      <vt:lpstr>Today’s program should:</vt:lpstr>
      <vt:lpstr>Flow charts: overall flow</vt:lpstr>
      <vt:lpstr>Discussion: Overall flow</vt:lpstr>
      <vt:lpstr>Code: overall flow (skeleton code)</vt:lpstr>
      <vt:lpstr>Flow charts: reading input</vt:lpstr>
      <vt:lpstr>Discussion: Reading input</vt:lpstr>
      <vt:lpstr>Code: Reading input</vt:lpstr>
      <vt:lpstr>Input errors</vt:lpstr>
      <vt:lpstr>Next step</vt:lpstr>
      <vt:lpstr>Flow charts: Calculating n!</vt:lpstr>
      <vt:lpstr>Flow charts: Calculating 2n</vt:lpstr>
      <vt:lpstr>Discussion: Factorial/2n</vt:lpstr>
      <vt:lpstr>Code: factorial</vt:lpstr>
      <vt:lpstr>Code: 2n</vt:lpstr>
      <vt:lpstr>Exam 1 notes</vt:lpstr>
      <vt:lpstr>Test policies</vt:lpstr>
      <vt:lpstr>Review: Basic C program structure</vt:lpstr>
      <vt:lpstr>Review: Data types, variables, constants</vt:lpstr>
      <vt:lpstr>Review: printf() and scanf() basics</vt:lpstr>
      <vt:lpstr>Review: C operators</vt:lpstr>
      <vt:lpstr>Review: Operators and statements</vt:lpstr>
      <vt:lpstr>Review: if statements</vt:lpstr>
      <vt:lpstr>Review: switch statements</vt:lpstr>
      <vt:lpstr>Review: while/do-while loops</vt:lpstr>
      <vt:lpstr>Review: for loops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1597</cp:revision>
  <dcterms:created xsi:type="dcterms:W3CDTF">2006-04-03T05:03:01Z</dcterms:created>
  <dcterms:modified xsi:type="dcterms:W3CDTF">2017-05-23T04:20:26Z</dcterms:modified>
</cp:coreProperties>
</file>