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504" r:id="rId4"/>
    <p:sldId id="490" r:id="rId5"/>
    <p:sldId id="507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8" r:id="rId17"/>
    <p:sldId id="509" r:id="rId18"/>
    <p:sldId id="510" r:id="rId19"/>
    <p:sldId id="379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9AEEEB-7AA7-A344-BB32-13D640B9B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D453D-8CCC-3144-B01B-A238F7479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296A16-9AD4-414B-AF2D-67BA0855725E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68C8AD-DA04-5847-B5CD-CC70CDB4028D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079407-60D1-7840-86CC-A26A27F12CEF}" type="slidenum">
              <a:rPr lang="en-US"/>
              <a:pPr/>
              <a:t>13</a:t>
            </a:fld>
            <a:endParaRPr lang="en-US"/>
          </a:p>
        </p:txBody>
      </p:sp>
      <p:sp>
        <p:nvSpPr>
          <p:cNvPr id="235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354F55-8FD4-E34A-B456-4863B41ACB73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8C81D81-C66B-6E43-8699-8EE217F0825B}" type="slidenum">
              <a:rPr lang="en-US"/>
              <a:pPr/>
              <a:t>14</a:t>
            </a:fld>
            <a:endParaRPr lang="en-US"/>
          </a:p>
        </p:txBody>
      </p:sp>
      <p:sp>
        <p:nvSpPr>
          <p:cNvPr id="245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2C495-A9B0-E446-BE89-7CF40E7C4D7E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DF5C92-FB13-BA4B-8235-A37FCDD950EC}" type="slidenum">
              <a:rPr lang="en-US"/>
              <a:pPr/>
              <a:t>15</a:t>
            </a:fld>
            <a:endParaRPr lang="en-US"/>
          </a:p>
        </p:txBody>
      </p:sp>
      <p:sp>
        <p:nvSpPr>
          <p:cNvPr id="256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0E8F24-4095-4540-B9C8-7E96CFBF0F6E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62EB7-FFF8-6842-A1EC-4AAAAB160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B66CD-9512-3F44-8723-42059471996C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731BE-7B4B-4E49-AE5E-AC445D1E8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8E5E9-01B5-0F4E-B6E4-7C6FF5660FA3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0AD02-2150-CC4B-B50B-F12C23617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6E8D3-906A-5841-8060-7C4593928CFD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1CD7-1C99-5D41-9DA3-7798E23D0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4DFE5-F28A-6E41-9EB5-7DDAA3C20787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41221-7DBE-4D4A-9B0A-2C1FBBCE1D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D29A4-D782-264D-80AA-33DAF6912892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8E2FB-E281-1F4A-BBE6-B0C3FCC6B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EC367-5DC8-F740-8234-F1E3E482289B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1DD3B-E9F4-344F-B56B-76721575B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26FE9-3DF6-DF47-8C93-B64E87E25CB3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A2D82-1178-C647-9BEC-4ACC059A4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EE5D78-4838-584B-8A16-810500F31F88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1116B-31E5-AF43-964B-AA998B0FF7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54E5E-50C5-C44E-A32D-3B27E40504AF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D0D7-C3CC-1048-BA0E-2B939056E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87B92-6D23-0D41-B2AE-A5FFFBCE8BF5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7CC4B-017F-6345-A79E-DB5461216E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F5983-00F1-0442-9368-46905B1A6626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181A8-10F4-9F41-8D8C-D9858BA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0DCC5-FC31-6F4C-9F1B-B6FE11A04378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CD938-CD3B-4445-A0AB-F3729C561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41F1477-4AA3-714E-BC80-04E2A6EE4230}" type="datetime1">
              <a:rPr lang="en-US"/>
              <a:pPr/>
              <a:t>9/24/15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FFAB5A4-B326-7C46-91B2-00CB76F33A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Rotate, bit test, and bit scan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example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AL = 43H, CL = 04H, and CF = 0, show the state of AL after each instruction in the sequence below:</a:t>
            </a:r>
          </a:p>
          <a:p>
            <a:pPr lvl="1"/>
            <a:r>
              <a:rPr lang="en-US">
                <a:latin typeface="Arial" charset="0"/>
              </a:rPr>
              <a:t>ROR AL, 2</a:t>
            </a:r>
          </a:p>
          <a:p>
            <a:pPr lvl="1"/>
            <a:r>
              <a:rPr lang="en-US">
                <a:latin typeface="Arial" charset="0"/>
              </a:rPr>
              <a:t>ROL AL, CL</a:t>
            </a:r>
          </a:p>
          <a:p>
            <a:pPr lvl="1"/>
            <a:r>
              <a:rPr lang="en-US">
                <a:latin typeface="Arial" charset="0"/>
              </a:rPr>
              <a:t>RCR AL, 3</a:t>
            </a:r>
          </a:p>
          <a:p>
            <a:pPr lvl="1"/>
            <a:r>
              <a:rPr lang="en-US">
                <a:latin typeface="Arial" charset="0"/>
              </a:rPr>
              <a:t>RCL AL, 4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3D58B-ADF4-BE4A-8875-2AB7B1C8CD2E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EA8A0-B7A2-5E45-8879-456049FA73A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Initially, AL = 43H = 01000011</a:t>
            </a:r>
            <a:r>
              <a:rPr lang="en-US" baseline="-25000" dirty="0" smtClean="0">
                <a:ea typeface="+mn-ea"/>
              </a:rPr>
              <a:t>2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 AL,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010000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 rotated right by 2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010000 = D0H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 AL, CL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0000 rotated left by 4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= 0000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 = 0DH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4EBEC-DB9B-2A42-A81E-25948F342C7E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2F4391-25AD-824A-8CCE-F89D90A47B9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 AL, 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(AL,CF) = 000011</a:t>
            </a:r>
            <a:r>
              <a:rPr lang="en-US" b="1" u="sng" dirty="0" smtClean="0">
                <a:solidFill>
                  <a:srgbClr val="FF0000"/>
                </a:solidFill>
              </a:rPr>
              <a:t>01 1</a:t>
            </a:r>
            <a:r>
              <a:rPr lang="en-US" dirty="0" smtClean="0">
                <a:solidFill>
                  <a:srgbClr val="FF0000"/>
                </a:solidFill>
              </a:rPr>
              <a:t> rotated right by 3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</a:t>
            </a:r>
            <a:r>
              <a:rPr lang="en-US" b="1" u="sng" dirty="0" smtClean="0">
                <a:solidFill>
                  <a:srgbClr val="FF0000"/>
                </a:solidFill>
              </a:rPr>
              <a:t>011</a:t>
            </a:r>
            <a:r>
              <a:rPr lang="en-US" dirty="0" smtClean="0">
                <a:solidFill>
                  <a:srgbClr val="FF0000"/>
                </a:solidFill>
              </a:rPr>
              <a:t>00001 1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1, AL = 01100001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61H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 AL, 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(CF,AL) = </a:t>
            </a:r>
            <a:r>
              <a:rPr lang="en-US" b="1" u="sng" dirty="0" smtClean="0">
                <a:solidFill>
                  <a:srgbClr val="FF0000"/>
                </a:solidFill>
              </a:rPr>
              <a:t>1 011</a:t>
            </a:r>
            <a:r>
              <a:rPr lang="en-US" dirty="0" smtClean="0">
                <a:solidFill>
                  <a:srgbClr val="FF0000"/>
                </a:solidFill>
              </a:rPr>
              <a:t>00001 rotated left by 4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0 0001</a:t>
            </a:r>
            <a:r>
              <a:rPr lang="en-US" b="1" u="sng" dirty="0" smtClean="0">
                <a:solidFill>
                  <a:srgbClr val="FF0000"/>
                </a:solidFill>
              </a:rPr>
              <a:t>1011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0, AL = 00011011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1BH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0F99A3-AABC-BE4E-9AEA-1F9B9BFC24BC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5BB452-9041-E644-BC64-57435DC5AC54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  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reset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complement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test instruction: BT(x)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index that selects the position of the bit tested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Holds value tested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Enables programmer to test bit in a value in register or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All 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Save the value of the selected bit in the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   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Leaves selected bit unchanged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Clears the bit (bit = 0)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the bit (bit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Complements the bit (bit = ~bit)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41D728-5545-B048-9E2B-9D5C3AD5753F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C6296A-D6F0-AF42-A550-378B8EB7860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Example: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BTC  BX,7</a:t>
            </a:r>
          </a:p>
          <a:p>
            <a:r>
              <a:rPr lang="en-US">
                <a:latin typeface="Arial" charset="0"/>
                <a:sym typeface="Wingdings" charset="0"/>
              </a:rPr>
              <a:t>Before execution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(BX) = 03F0H = 0000 0011 </a:t>
            </a:r>
            <a:r>
              <a:rPr lang="en-US" u="sng">
                <a:solidFill>
                  <a:srgbClr val="FF0000"/>
                </a:solidFill>
                <a:latin typeface="Arial" charset="0"/>
                <a:sym typeface="Wingdings" charset="0"/>
              </a:rPr>
              <a:t>1</a:t>
            </a:r>
            <a:r>
              <a:rPr lang="en-US">
                <a:latin typeface="Arial" charset="0"/>
                <a:sym typeface="Wingdings" charset="0"/>
              </a:rPr>
              <a:t>111 0000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</a:p>
          <a:p>
            <a:r>
              <a:rPr lang="en-US">
                <a:latin typeface="Arial" charset="0"/>
                <a:sym typeface="Wingdings" charset="0"/>
              </a:rPr>
              <a:t>After Execution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(CF) = bit 7 of BX 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(BX) = 0370H = 0000 0011 </a:t>
            </a:r>
            <a:r>
              <a:rPr lang="en-US" u="sng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>
                <a:latin typeface="Arial" charset="0"/>
                <a:sym typeface="Wingdings" charset="0"/>
              </a:rPr>
              <a:t>111 0000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4A041D-A939-C94F-9233-4AFA6CF08ABC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E3C142-4249-C648-B16E-01A166F3D573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Scan Instructions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forward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reverse</a:t>
            </a:r>
            <a:r>
              <a:rPr lang="en-US" dirty="0" smtClean="0">
                <a:ea typeface="+mn-ea"/>
                <a:sym typeface="Wingdings" pitchFamily="2" charset="2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scan instructions: BS(x)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Holds value for which bits are tested to be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Index of first bit that tests as non-zero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 programmer to test value to determine if all bits are 0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bit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MSB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 Example: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ESI,EDX  32-bits of EDX scanned starting from B</a:t>
            </a:r>
            <a:r>
              <a:rPr lang="en-US" baseline="-25000" dirty="0" smtClean="0">
                <a:sym typeface="Wingdings" pitchFamily="2" charset="2"/>
              </a:rPr>
              <a:t>0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00000000  ZF = 0 (all bits zero)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00000001  ESI = 00000000, ZF = 1 (bit 0 is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00003000  ESI = 0000000C, ZF = 1 (bit 12 is first bit set to 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CFFDC4-3A34-4A4D-84AD-F4E58D543314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737B86-6733-0A47-8516-E4652C1AF5F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initial state shown in handout</a:t>
            </a:r>
          </a:p>
          <a:p>
            <a:r>
              <a:rPr lang="en-US">
                <a:latin typeface="Arial" charset="0"/>
              </a:rPr>
              <a:t>List all changed registers/memory locations and their values, as well as CF</a:t>
            </a:r>
          </a:p>
          <a:p>
            <a:r>
              <a:rPr lang="en-US">
                <a:latin typeface="Arial" charset="0"/>
              </a:rPr>
              <a:t>Instructions</a:t>
            </a:r>
          </a:p>
          <a:p>
            <a:pPr lvl="1"/>
            <a:r>
              <a:rPr lang="en-US">
                <a:latin typeface="Arial" charset="0"/>
              </a:rPr>
              <a:t>BT	WORD PTR [21102H], 4</a:t>
            </a:r>
          </a:p>
          <a:p>
            <a:pPr lvl="1"/>
            <a:r>
              <a:rPr lang="en-US">
                <a:latin typeface="Arial" charset="0"/>
              </a:rPr>
              <a:t>BTC	WORD PTR [21110H], 1</a:t>
            </a:r>
          </a:p>
          <a:p>
            <a:pPr lvl="1"/>
            <a:r>
              <a:rPr lang="en-US">
                <a:latin typeface="Arial" charset="0"/>
              </a:rPr>
              <a:t>BTS	WORD PTR [21104H], 1</a:t>
            </a:r>
          </a:p>
          <a:p>
            <a:pPr lvl="1"/>
            <a:r>
              <a:rPr lang="en-US">
                <a:latin typeface="Arial" charset="0"/>
              </a:rPr>
              <a:t>BSF	CX, WORD PTR [2110EH]</a:t>
            </a:r>
          </a:p>
          <a:p>
            <a:pPr lvl="1"/>
            <a:r>
              <a:rPr lang="en-US">
                <a:latin typeface="Arial" charset="0"/>
              </a:rPr>
              <a:t>BSR	DX, WORD PTR [21109H]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4E865-2EA9-B44A-8156-E8C5BE9ABC7E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EE7D33-8059-3241-98C8-287A6AC15D93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81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BT WORD PTR [21102H], 4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Word at 21102 = 1010H = 0001 0000 000</a:t>
            </a:r>
            <a:r>
              <a:rPr lang="en-US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0000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CF = bit 4 = 1</a:t>
            </a:r>
          </a:p>
          <a:p>
            <a:r>
              <a:rPr lang="en-US">
                <a:latin typeface="Arial" charset="0"/>
              </a:rPr>
              <a:t>BTC WORD PTR [21110H], 1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Word at 21110 = 001EH = 0000 0000 0001 11</a:t>
            </a:r>
            <a:r>
              <a:rPr lang="en-US" b="1" u="sng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CF = bit 1 = 1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Complement bit 1</a:t>
            </a:r>
            <a:endParaRPr lang="en-US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Word at 21110 = 0000 0000 0001 11</a:t>
            </a:r>
            <a:r>
              <a:rPr lang="en-US" b="1" u="sng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0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= 001CH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3791DF-A8A0-6D49-AA01-4D478B6F815A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298C53-9303-FB48-8058-E18E87CCBF6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95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BTS WORD PTR [21104H],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21104 = 0189H = 0000 0001 1000 10</a:t>
            </a:r>
            <a:r>
              <a:rPr lang="en-US" b="1" u="sng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bit 1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Set bit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Word at 21110 = 0000 0001 1000 1011 </a:t>
            </a:r>
            <a:r>
              <a:rPr lang="en-US" dirty="0" smtClean="0">
                <a:solidFill>
                  <a:srgbClr val="FF0000"/>
                </a:solidFill>
              </a:rPr>
              <a:t>= 018BH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CX, WORD PTR [2110EH]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2110E = 00FFH = 0000 0000 1111 1111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not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First non-zero bit (starting from bit 0) is bit 0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CX = 0000H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BSR DX, WORD PTR [21109H]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mtClean="0">
                <a:solidFill>
                  <a:srgbClr val="FF0000"/>
                </a:solidFill>
              </a:rPr>
              <a:t>Word </a:t>
            </a:r>
            <a:r>
              <a:rPr lang="en-US" dirty="0" smtClean="0">
                <a:solidFill>
                  <a:srgbClr val="FF0000"/>
                </a:solidFill>
              </a:rPr>
              <a:t>at 2110E = 0000H = 0000 0000 0000 0000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DX unchanged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9E87C6-3E84-BD47-840A-DD48839639DE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145EE1-1DD6-674D-8D42-7C8455090A3C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6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2 due today at 2:00 PM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Q1: 60 </a:t>
            </a:r>
            <a:r>
              <a:rPr lang="en-US" sz="2000" dirty="0" err="1" smtClean="0">
                <a:latin typeface="Arial" charset="0"/>
              </a:rPr>
              <a:t>pts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Wingdings"/>
              </a:rPr>
              <a:t> 75 </a:t>
            </a:r>
            <a:r>
              <a:rPr lang="en-US" sz="2000" dirty="0" err="1" smtClean="0">
                <a:latin typeface="Arial" charset="0"/>
                <a:sym typeface="Wingdings"/>
              </a:rPr>
              <a:t>pts</a:t>
            </a:r>
            <a:endParaRPr lang="en-US" sz="2000" dirty="0" smtClean="0">
              <a:latin typeface="Arial" charset="0"/>
              <a:sym typeface="Wingdings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  <a:sym typeface="Wingdings"/>
              </a:rPr>
              <a:t>Q2: 40 </a:t>
            </a:r>
            <a:r>
              <a:rPr lang="en-US" sz="2000" dirty="0" err="1" smtClean="0">
                <a:latin typeface="Arial" charset="0"/>
                <a:sym typeface="Wingdings"/>
              </a:rPr>
              <a:t>pts</a:t>
            </a:r>
            <a:r>
              <a:rPr lang="en-US" sz="2000" dirty="0" smtClean="0">
                <a:latin typeface="Arial" charset="0"/>
                <a:sym typeface="Wingdings"/>
              </a:rPr>
              <a:t>  25 </a:t>
            </a:r>
            <a:r>
              <a:rPr lang="en-US" sz="2000" dirty="0" err="1" smtClean="0">
                <a:latin typeface="Arial" charset="0"/>
                <a:sym typeface="Wingdings"/>
              </a:rPr>
              <a:t>pts</a:t>
            </a:r>
            <a:endParaRPr lang="en-US" sz="2000" dirty="0" smtClean="0">
              <a:latin typeface="Arial" charset="0"/>
              <a:sym typeface="Wingdings"/>
            </a:endParaRPr>
          </a:p>
          <a:p>
            <a:pPr lvl="3">
              <a:lnSpc>
                <a:spcPct val="90000"/>
              </a:lnSpc>
            </a:pPr>
            <a:r>
              <a:rPr lang="en-US" sz="1800" dirty="0" smtClean="0">
                <a:latin typeface="Arial" charset="0"/>
                <a:sym typeface="Wingdings"/>
              </a:rPr>
              <a:t>1 </a:t>
            </a:r>
            <a:r>
              <a:rPr lang="en-US" sz="1800" dirty="0" err="1" smtClean="0">
                <a:latin typeface="Arial" charset="0"/>
                <a:sym typeface="Wingdings"/>
              </a:rPr>
              <a:t>pt</a:t>
            </a:r>
            <a:r>
              <a:rPr lang="en-US" sz="1800" dirty="0" smtClean="0">
                <a:latin typeface="Arial" charset="0"/>
                <a:sym typeface="Wingdings"/>
              </a:rPr>
              <a:t> of extra credit per correctly evaluated instruction on Q2</a:t>
            </a:r>
            <a:endParaRPr lang="en-US" sz="18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 1: Wednesday, 9/30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Allowed calculator, one double-sided 8.5” x 11” note sheet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Will be given list of instructions covered so far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274A15-2DBD-C24C-AC5C-0173D79FC976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CF0207-1E47-D445-88E7-B204499B94F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2 due </a:t>
            </a:r>
            <a:r>
              <a:rPr lang="en-US" sz="2400" dirty="0" smtClean="0">
                <a:latin typeface="Arial" charset="0"/>
              </a:rPr>
              <a:t>today at 2:00 PM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Q1: 60 </a:t>
            </a:r>
            <a:r>
              <a:rPr lang="en-US" sz="2000" dirty="0" err="1" smtClean="0">
                <a:latin typeface="Arial" charset="0"/>
              </a:rPr>
              <a:t>pts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  <a:sym typeface="Wingdings"/>
              </a:rPr>
              <a:t> 75 </a:t>
            </a:r>
            <a:r>
              <a:rPr lang="en-US" sz="2000" dirty="0" err="1" smtClean="0">
                <a:latin typeface="Arial" charset="0"/>
                <a:sym typeface="Wingdings"/>
              </a:rPr>
              <a:t>pts</a:t>
            </a:r>
            <a:endParaRPr lang="en-US" sz="2000" dirty="0" smtClean="0">
              <a:latin typeface="Arial" charset="0"/>
              <a:sym typeface="Wingdings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  <a:sym typeface="Wingdings"/>
              </a:rPr>
              <a:t>Q2: 40 </a:t>
            </a:r>
            <a:r>
              <a:rPr lang="en-US" sz="2000" dirty="0" err="1" smtClean="0">
                <a:latin typeface="Arial" charset="0"/>
                <a:sym typeface="Wingdings"/>
              </a:rPr>
              <a:t>pts</a:t>
            </a:r>
            <a:r>
              <a:rPr lang="en-US" sz="2000" dirty="0" smtClean="0">
                <a:latin typeface="Arial" charset="0"/>
                <a:sym typeface="Wingdings"/>
              </a:rPr>
              <a:t>  25 </a:t>
            </a:r>
            <a:r>
              <a:rPr lang="en-US" sz="2000" dirty="0" err="1" smtClean="0">
                <a:latin typeface="Arial" charset="0"/>
                <a:sym typeface="Wingdings"/>
              </a:rPr>
              <a:t>pts</a:t>
            </a:r>
            <a:endParaRPr lang="en-US" sz="2000" dirty="0" smtClean="0">
              <a:latin typeface="Arial" charset="0"/>
              <a:sym typeface="Wingdings"/>
            </a:endParaRPr>
          </a:p>
          <a:p>
            <a:pPr lvl="3">
              <a:lnSpc>
                <a:spcPct val="90000"/>
              </a:lnSpc>
            </a:pPr>
            <a:r>
              <a:rPr lang="en-US" sz="1800" dirty="0" smtClean="0">
                <a:latin typeface="Arial" charset="0"/>
                <a:sym typeface="Wingdings"/>
              </a:rPr>
              <a:t>1 </a:t>
            </a:r>
            <a:r>
              <a:rPr lang="en-US" sz="1800" dirty="0" err="1" smtClean="0">
                <a:latin typeface="Arial" charset="0"/>
                <a:sym typeface="Wingdings"/>
              </a:rPr>
              <a:t>pt</a:t>
            </a:r>
            <a:r>
              <a:rPr lang="en-US" sz="1800" dirty="0" smtClean="0">
                <a:latin typeface="Arial" charset="0"/>
                <a:sym typeface="Wingdings"/>
              </a:rPr>
              <a:t> of extra credit per correctly evaluated instruction on Q2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 </a:t>
            </a:r>
            <a:r>
              <a:rPr lang="en-US" sz="2400" dirty="0">
                <a:latin typeface="Arial" charset="0"/>
              </a:rPr>
              <a:t>1: </a:t>
            </a:r>
            <a:r>
              <a:rPr lang="en-US" sz="2400" dirty="0" smtClean="0">
                <a:latin typeface="Arial" charset="0"/>
              </a:rPr>
              <a:t>Wednesday, 9/30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Allowed calculator, one double-sided 8.5” x 11” note sheet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given list of instructions covered so far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Review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 instructions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Rotate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test/scan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C997B5-F734-864F-9309-A6BB394F65BB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96725-02D8-B940-B2F7-4B02FB75325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D6BB84-8F4C-674A-A73D-E183A89D2B32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AFB1E8-C328-054B-A882-1FC9F47DFFD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Difference between rotates and 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Shifts discard bits that are shifted out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Rotates take bits that are shifted out and use them to fill vacated bits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Rotate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rotate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8CD5A-50CF-994F-BC1F-224721A17013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C869D1-416E-244C-AA87-6311A30F8B6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Garamond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F567FB-5D13-0542-952C-CEA49BFB73A0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EAE801-2FAE-564A-8AA1-815ABC8C1EE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/ ROL / RCR / RCL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ROR: rotate right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ROL: rotate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are moved 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RCR: rotate right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LS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(D,CF)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(from (D,CF))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RCL: rotate left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MS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(CF,D)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(from (CF,D)) are moved to LS bits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32B58-410A-FE45-860D-58F34FDE5536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B4EF7-7924-B740-9E07-0BA925D9C6D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~AUT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2819400" y="990600"/>
            <a:ext cx="5638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1,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the MSB is reloaded at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2468H  =  0010010001101000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698384-6297-314F-89BC-CE47749CBA7A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21FD6E-5BBD-8D4C-88DB-81A1B2DD151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~AUT0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51927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04H,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right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the LSB are reloaded at MSB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4123H   = 01000001001000112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 position of hex characters in AX have been rearranged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0D27C4-C3FD-6340-871E-8E71EA948483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6D63ED-28D5-CA4F-B960-F3685484D0A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RCL BX,CL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1234H  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04H,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left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rotated through the carry bit back into the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Last value rotated out of MSB retained in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First rotate loads prior value of CF at the LSB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2340H  =  0010 0011 0100 0000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041115-A55D-BE44-9143-DA3BE1BC1FBD}" type="datetime1">
              <a:rPr lang="en-US">
                <a:latin typeface="Garamond" charset="0"/>
              </a:rPr>
              <a:pPr eaLnBrk="1" hangingPunct="1"/>
              <a:t>9/24/15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58FA0E-32DD-324D-9478-D1B28ACFF83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pic>
        <p:nvPicPr>
          <p:cNvPr id="13319" name="Picture 6" descr="~AUT0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23963"/>
            <a:ext cx="6010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8605</TotalTime>
  <Words>1557</Words>
  <Application>Microsoft Macintosh PowerPoint</Application>
  <PresentationFormat>On-screen Show (4:3)</PresentationFormat>
  <Paragraphs>271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Garamond</vt:lpstr>
      <vt:lpstr>Wingdings</vt:lpstr>
      <vt:lpstr>Times New Roman</vt:lpstr>
      <vt:lpstr>Edge</vt:lpstr>
      <vt:lpstr>16.317 Microprocessor Systems Design I</vt:lpstr>
      <vt:lpstr>Lecture outline</vt:lpstr>
      <vt:lpstr>Review: Logical instructions</vt:lpstr>
      <vt:lpstr>Rotate instructions</vt:lpstr>
      <vt:lpstr>PowerPoint Presentation</vt:lpstr>
      <vt:lpstr>ROR / ROL / RCR / RCL</vt:lpstr>
      <vt:lpstr>ROL example</vt:lpstr>
      <vt:lpstr>ROR example</vt:lpstr>
      <vt:lpstr>RCL example</vt:lpstr>
      <vt:lpstr>Rotate example</vt:lpstr>
      <vt:lpstr>Solution</vt:lpstr>
      <vt:lpstr>Solution (cont.)</vt:lpstr>
      <vt:lpstr>Bit Test Instructions</vt:lpstr>
      <vt:lpstr>Bit Test Instructions</vt:lpstr>
      <vt:lpstr>Bit Scan Instructions</vt:lpstr>
      <vt:lpstr>Example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1665</cp:revision>
  <dcterms:created xsi:type="dcterms:W3CDTF">2006-04-03T05:03:01Z</dcterms:created>
  <dcterms:modified xsi:type="dcterms:W3CDTF">2015-09-24T12:39:23Z</dcterms:modified>
</cp:coreProperties>
</file>