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68" r:id="rId4"/>
    <p:sldId id="357" r:id="rId5"/>
    <p:sldId id="367" r:id="rId6"/>
    <p:sldId id="370" r:id="rId7"/>
    <p:sldId id="375" r:id="rId8"/>
    <p:sldId id="376" r:id="rId9"/>
    <p:sldId id="377" r:id="rId10"/>
    <p:sldId id="378" r:id="rId11"/>
    <p:sldId id="371" r:id="rId12"/>
    <p:sldId id="372" r:id="rId13"/>
    <p:sldId id="324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002984-BB37-1B4C-912A-1F38B4235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9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" units="cm"/>
          <inkml:channel name="Y" type="integer" max="1569" units="cm"/>
        </inkml:traceFormat>
        <inkml:channelProperties>
          <inkml:channelProperty channel="X" name="resolution" value="99.99999" units="1/cm"/>
          <inkml:channelProperty channel="Y" name="resolution" value="99.9745" units="1/cm"/>
        </inkml:channelProperties>
      </inkml:inkSource>
      <inkml:timestamp xml:id="ts0" timeString="2015-03-23T13:04:25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8577 15250,'0'0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811E5D-67FC-8A48-A984-9015EB93E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5CDEADB-B7C3-654D-8556-9E752D20E214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DB574AA-4AEF-B34F-8B4E-D99858EB39BE}" type="datetime1">
              <a:rPr lang="en-US"/>
              <a:pPr/>
              <a:t>3/21/16</a:t>
            </a:fld>
            <a:endParaRPr lang="en-US"/>
          </a:p>
        </p:txBody>
      </p:sp>
      <p:sp>
        <p:nvSpPr>
          <p:cNvPr id="1843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843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0B9B020-93DC-A34F-A68F-77627E6B42F5}" type="slidenum">
              <a:rPr lang="en-US"/>
              <a:pPr/>
              <a:t>7</a:t>
            </a:fld>
            <a:endParaRPr lang="en-U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0FE5C72-84D5-4047-BC1C-77905F5DF831}" type="datetime1">
              <a:rPr lang="en-US"/>
              <a:pPr/>
              <a:t>3/21/16</a:t>
            </a:fld>
            <a:endParaRPr lang="en-US"/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946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37B23B0-8A86-BD4F-BF07-D63E0EF91A1C}" type="slidenum">
              <a:rPr lang="en-US"/>
              <a:pPr/>
              <a:t>8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044EF87-295F-E048-ABAB-CFF355E0ABD3}" type="datetime1">
              <a:rPr lang="en-US"/>
              <a:pPr/>
              <a:t>3/21/16</a:t>
            </a:fld>
            <a:endParaRPr lang="en-US"/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048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B3CDE9-F39F-F14B-B4D8-C907E2D4433E}" type="slidenum">
              <a:rPr lang="en-US"/>
              <a:pPr/>
              <a:t>11</a:t>
            </a:fld>
            <a:endParaRPr lang="en-U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E5984B-8387-A44F-A1D0-CA273B59AB23}" type="datetime1">
              <a:rPr lang="en-US"/>
              <a:pPr/>
              <a:t>3/21/16</a:t>
            </a:fld>
            <a:endParaRPr lang="en-US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2AA460F-B75A-9347-BEC0-7D0FE4D8B4FE}" type="slidenum">
              <a:rPr lang="en-US"/>
              <a:pPr/>
              <a:t>12</a:t>
            </a:fld>
            <a:endParaRPr lang="en-US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57FEA-229D-CC4F-A2B7-900E8B6438A3}" type="datetime1">
              <a:rPr lang="en-US" smtClean="0"/>
              <a:t>3/21/16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14E27-7242-0648-9DB0-662CA58E92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58C76-56DB-5848-BE8B-C30D90D28841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B9A36-7C31-5E40-8930-8CD057081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5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EAEA46-50FA-3642-A751-233B16EE33DB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55586-8FA3-3D49-97F2-FEC3963B45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0E6AD-63E5-594A-ACB8-B7A03FA67140}" type="datetime1">
              <a:rPr lang="en-US" smtClean="0"/>
              <a:t>3/21/16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AED6F-13C8-B24D-AEA0-82B5D2ADFC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CFEED-2B80-994E-B1E1-61606A620BDB}" type="datetime1">
              <a:rPr lang="en-US" smtClean="0"/>
              <a:t>3/21/16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08937-4444-C743-8367-9CA3D7E507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7A2B0-6120-8140-8E08-974AAA57CDE2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A60BD-8EC4-2D4B-97EC-A89E703D71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83E2C-9ADD-4E49-88B9-ED74A53D9F27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4ADA2-7C6E-3140-8B75-E5D04AC34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46DF8-5703-E543-A1DA-2CFA48CA8432}" type="datetime1">
              <a:rPr lang="en-US" smtClean="0"/>
              <a:t>3/21/16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E15D0-EABF-F945-BF44-13DA3AD514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7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273C7B-23D6-5C49-BA81-42967243BC11}" type="datetime1">
              <a:rPr lang="en-US" smtClean="0"/>
              <a:t>3/21/16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7EF8C-B4EA-A742-A2BC-FE5A992A7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EC1B1-21AF-8342-A78E-E4E808073D02}" type="datetime1">
              <a:rPr lang="en-US" smtClean="0"/>
              <a:t>3/21/16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1553C-23C9-A445-BE6B-1291E7AA6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95E5D-9E3D-784F-B239-BE03BD161AEE}" type="datetime1">
              <a:rPr lang="en-US" smtClean="0"/>
              <a:t>3/21/16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2322A-6DDF-244E-AB33-B2ADBEAAC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8EFC4-9519-474E-A17D-B3373E1FB566}" type="datetime1">
              <a:rPr lang="en-US" smtClean="0"/>
              <a:t>3/21/16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3A2DE-87AA-8D40-BF18-C46988DB4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D7156-7FB4-854C-AFBA-6CDE5B5DBFD6}" type="datetime1">
              <a:rPr lang="en-US" smtClean="0"/>
              <a:t>3/21/16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7061A-4F50-1847-B9A8-470C5ED92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EC580D6-AF36-BA4F-8AA1-9C0053234F97}" type="datetime1">
              <a:rPr lang="en-US" smtClean="0"/>
              <a:t>3/21/16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223CD708-6C6B-BF49-AE36-B919A12850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1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  <p:sldLayoutId id="2147484849" r:id="rId12"/>
    <p:sldLayoutId id="214748485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21: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instruction set (continued)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varA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varA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varB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varC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incf		varA,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varA + 1 = 1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sublw		0x0F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0x0F – W = 0x0F – 1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					= 0x0E</a:t>
            </a:r>
            <a:endParaRPr lang="en-US" sz="2600">
              <a:latin typeface="Arial" charset="0"/>
              <a:sym typeface="Wingdings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addwf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+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decf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– 1 = 0x0D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comf		varB,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W= ~varB = ~0x0D = 0xF2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subwf		varC,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varC –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0C024F-FE12-3541-AFA3-7B30A3980FA5}" type="datetime1">
              <a:rPr lang="en-US" sz="1200" smtClean="0">
                <a:latin typeface="Garamond" charset="0"/>
              </a:rPr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B574D9-1AB6-BF4D-8F73-8694624B6C82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CB81B3-4974-C54D-9048-22C7377F05A0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Multi-bit Manipulation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0"/>
            <a:ext cx="73914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andlw   B’00000111’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upper 5 bits of W to zero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iorlw 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lower 3 bits of W to one</a:t>
            </a:r>
            <a:endParaRPr lang="en-US" sz="18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iorwf  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OR W</a:t>
            </a:r>
            <a:r>
              <a:rPr lang="en-US" sz="18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xorlw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;complement  lower 3 bits of W</a:t>
            </a:r>
            <a:endParaRPr lang="en-US" sz="1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xorwf    TEMP1, W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XOR W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457200" y="1066800"/>
            <a:ext cx="7924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andlw   k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andwf   f, F(W)    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iorlw 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literal value k into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iorwf   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xorlw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Exclusive-OR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xorwf    f, F(W)	</a:t>
            </a:r>
            <a:r>
              <a:rPr lang="en-US" sz="2500">
                <a:cs typeface="Arial" charset="0"/>
              </a:rPr>
              <a:t>; </a:t>
            </a:r>
            <a:r>
              <a:rPr lang="en-US">
                <a:cs typeface="Arial" charset="0"/>
              </a:rPr>
              <a:t>Exclusive-OR W with f, putting result in F or W</a:t>
            </a: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7162800" y="4038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332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080650-105B-184E-BBC9-61FEDA3F5314}" type="datetime1">
              <a:rPr lang="en-US" sz="1200" smtClean="0">
                <a:latin typeface="Garamond" charset="0"/>
              </a:rPr>
              <a:t>3/21/16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3483E7-5DA2-674C-A4F0-EDDF305B7BE7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Shift/Rotate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81000" y="1066800"/>
            <a:ext cx="8382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asrf f, F(W)	</a:t>
            </a:r>
            <a:r>
              <a:rPr lang="en-US" sz="2100">
                <a:cs typeface="Arial" charset="0"/>
              </a:rPr>
              <a:t>; copy f into F or W; shift F or W right one bit, keeping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sign intact;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lsrf f, F(W)	</a:t>
            </a:r>
            <a:r>
              <a:rPr lang="en-US" sz="2100">
                <a:cs typeface="Arial" charset="0"/>
              </a:rPr>
              <a:t>; copy f into F or W; shift F or W right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MSB;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lslf f, F(W)	</a:t>
            </a:r>
            <a:r>
              <a:rPr lang="en-US" sz="2100">
                <a:cs typeface="Arial" charset="0"/>
              </a:rPr>
              <a:t>; copy f into F or W; shift F or W left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LSB; shift MSB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rlf    f, F(W)	</a:t>
            </a:r>
            <a:r>
              <a:rPr lang="en-US" sz="2100">
                <a:cs typeface="Arial" charset="0"/>
              </a:rPr>
              <a:t>; copy f into F or W; rotate F or W left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rrf    f, F(W)	</a:t>
            </a:r>
            <a:r>
              <a:rPr lang="en-US" sz="2100">
                <a:cs typeface="Arial" charset="0"/>
              </a:rPr>
              <a:t>; copy f into F or W; rotate F or W right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7010400" y="44958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C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43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3C9007-F0A8-9445-980D-9A05A75B47A4}" type="datetime1">
              <a:rPr lang="en-US" sz="1200" smtClean="0">
                <a:latin typeface="Garamond" charset="0"/>
              </a:rPr>
              <a:t>3/21/16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>
                <a:latin typeface="Arial" charset="0"/>
              </a:rPr>
              <a:t>Continue with PIC instruction set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5 due </a:t>
            </a:r>
            <a:r>
              <a:rPr lang="en-US" dirty="0" smtClean="0">
                <a:latin typeface="Arial" charset="0"/>
              </a:rPr>
              <a:t>2:30 </a:t>
            </a:r>
            <a:r>
              <a:rPr lang="en-US" dirty="0">
                <a:latin typeface="Arial" charset="0"/>
              </a:rPr>
              <a:t>PM today</a:t>
            </a:r>
          </a:p>
          <a:p>
            <a:pPr lvl="1"/>
            <a:r>
              <a:rPr lang="en-US" dirty="0">
                <a:latin typeface="Arial" charset="0"/>
              </a:rPr>
              <a:t>HW 6 to be posted; due 1:00 PM, 3/28</a:t>
            </a:r>
          </a:p>
          <a:p>
            <a:pPr lvl="2"/>
            <a:r>
              <a:rPr lang="en-US" dirty="0">
                <a:latin typeface="Arial" charset="0"/>
              </a:rPr>
              <a:t>No late submissions</a:t>
            </a:r>
          </a:p>
          <a:p>
            <a:pPr lvl="1"/>
            <a:r>
              <a:rPr lang="en-US" dirty="0">
                <a:latin typeface="Arial" charset="0"/>
              </a:rPr>
              <a:t>Exam 2 in class Wednesday, 3/30</a:t>
            </a:r>
          </a:p>
          <a:p>
            <a:pPr lvl="2"/>
            <a:r>
              <a:rPr lang="en-US" dirty="0">
                <a:latin typeface="Arial" charset="0"/>
              </a:rPr>
              <a:t>Instruction list to be posted</a:t>
            </a:r>
          </a:p>
          <a:p>
            <a:pPr lvl="2"/>
            <a:r>
              <a:rPr lang="en-US" dirty="0">
                <a:latin typeface="Arial" charset="0"/>
              </a:rPr>
              <a:t>Allowed one double-sided 8.5” x 11” note sheet; calculator</a:t>
            </a:r>
          </a:p>
          <a:p>
            <a:pPr lvl="1"/>
            <a:r>
              <a:rPr lang="en-US" dirty="0" err="1">
                <a:latin typeface="Arial" charset="0"/>
              </a:rPr>
              <a:t>PICkits</a:t>
            </a:r>
            <a:r>
              <a:rPr lang="en-US" dirty="0">
                <a:latin typeface="Arial" charset="0"/>
              </a:rPr>
              <a:t> to be handed out soon</a:t>
            </a:r>
          </a:p>
          <a:p>
            <a:pPr lvl="2"/>
            <a:r>
              <a:rPr lang="en-US" dirty="0">
                <a:latin typeface="Arial" charset="0"/>
              </a:rPr>
              <a:t>Will have to work in groups (3 students preferred size)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FBDBCF-19AB-2D4F-9FE2-CBE87FC9023F}" type="datetime1">
              <a:rPr lang="en-US" sz="1200" smtClean="0">
                <a:latin typeface="Garamond" charset="0"/>
              </a:rPr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E7BBF9-F706-E24E-8B2D-3E6C36D4ABC2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5 </a:t>
            </a:r>
            <a:r>
              <a:rPr lang="en-US">
                <a:latin typeface="Arial" charset="0"/>
              </a:rPr>
              <a:t>due </a:t>
            </a:r>
            <a:r>
              <a:rPr lang="en-US" smtClean="0">
                <a:latin typeface="Arial" charset="0"/>
              </a:rPr>
              <a:t>2:30 PM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6 </a:t>
            </a:r>
            <a:r>
              <a:rPr lang="en-US" dirty="0" smtClean="0">
                <a:latin typeface="Arial" charset="0"/>
              </a:rPr>
              <a:t>to be posted; due </a:t>
            </a:r>
            <a:r>
              <a:rPr lang="en-US" dirty="0">
                <a:latin typeface="Arial" charset="0"/>
              </a:rPr>
              <a:t>1:00 PM, 3/</a:t>
            </a:r>
            <a:r>
              <a:rPr lang="en-US" dirty="0" smtClean="0">
                <a:latin typeface="Arial" charset="0"/>
              </a:rPr>
              <a:t>28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No </a:t>
            </a:r>
            <a:r>
              <a:rPr lang="en-US" dirty="0">
                <a:latin typeface="Arial" charset="0"/>
              </a:rPr>
              <a:t>late submissions</a:t>
            </a:r>
          </a:p>
          <a:p>
            <a:pPr lvl="1"/>
            <a:r>
              <a:rPr lang="en-US" dirty="0">
                <a:latin typeface="Arial" charset="0"/>
              </a:rPr>
              <a:t>Exam 2 in class Wednesday, 3/</a:t>
            </a:r>
            <a:r>
              <a:rPr lang="en-US" dirty="0" smtClean="0">
                <a:latin typeface="Arial" charset="0"/>
              </a:rPr>
              <a:t>30</a:t>
            </a:r>
          </a:p>
          <a:p>
            <a:pPr lvl="2"/>
            <a:r>
              <a:rPr lang="en-US" dirty="0" smtClean="0">
                <a:latin typeface="Arial" charset="0"/>
              </a:rPr>
              <a:t>Instruction list to be posted</a:t>
            </a:r>
          </a:p>
          <a:p>
            <a:pPr lvl="2"/>
            <a:r>
              <a:rPr lang="en-US" dirty="0" smtClean="0">
                <a:latin typeface="Arial" charset="0"/>
              </a:rPr>
              <a:t>Allowed one double-sided 8.5” x 11” note sheet; calculator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PICkits</a:t>
            </a:r>
            <a:r>
              <a:rPr lang="en-US" dirty="0">
                <a:latin typeface="Arial" charset="0"/>
              </a:rPr>
              <a:t> to be handed out </a:t>
            </a:r>
            <a:r>
              <a:rPr lang="en-US" dirty="0" smtClean="0">
                <a:latin typeface="Arial" charset="0"/>
              </a:rPr>
              <a:t>soon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have to work in groups (3 students preferred size)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Review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PIC instruction set basics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Data transfers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Bit manipulation instructions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Today’</a:t>
            </a:r>
            <a:r>
              <a:rPr lang="en-US" altLang="ja-JP" sz="2800" dirty="0" smtClean="0">
                <a:latin typeface="Arial" charset="0"/>
              </a:rPr>
              <a:t>s </a:t>
            </a:r>
            <a:r>
              <a:rPr lang="en-US" altLang="ja-JP" sz="2800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Arithmetic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Logical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Shift/rotate instructions</a:t>
            </a:r>
          </a:p>
          <a:p>
            <a:pPr lvl="2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5E6704-0669-834C-B4C9-9E47DC7D7AA9}" type="datetime1">
              <a:rPr lang="en-US" sz="1200" smtClean="0">
                <a:latin typeface="Garamond" charset="0"/>
              </a:rPr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13E94A-64D1-DF45-AEA5-25EB29A92916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Four typical instruction formats (+ few special purpose)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Upper bits of all hold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Byte-oriented includes 1 bit destination,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Bit-oriented includes 3 bit position (0-7),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Literal/control includes 8 bit literal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CALL/GOTO includes 11 bit literal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cblock</a:t>
            </a:r>
            <a:r>
              <a:rPr lang="en-US" dirty="0" smtClean="0"/>
              <a:t> &lt;</a:t>
            </a:r>
            <a:r>
              <a:rPr lang="en-US" dirty="0" err="1" smtClean="0"/>
              <a:t>start_address</a:t>
            </a:r>
            <a:r>
              <a:rPr lang="en-US" dirty="0" smtClean="0"/>
              <a:t>&gt;: start of 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names between </a:t>
            </a:r>
            <a:r>
              <a:rPr lang="en-US" dirty="0" err="1" smtClean="0"/>
              <a:t>cblock</a:t>
            </a:r>
            <a:r>
              <a:rPr lang="en-US" dirty="0" smtClean="0"/>
              <a:t>/</a:t>
            </a:r>
            <a:r>
              <a:rPr lang="en-US" dirty="0" err="1" smtClean="0"/>
              <a:t>endc</a:t>
            </a:r>
            <a:r>
              <a:rPr lang="en-US" dirty="0" smtClean="0"/>
              <a:t> directives assigned to consecutive bytes starting at &lt;</a:t>
            </a:r>
            <a:r>
              <a:rPr lang="en-US" dirty="0" err="1" smtClean="0"/>
              <a:t>start_address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19CCED-AB90-A444-9FF1-8692C1CD40BD}" type="datetime1">
              <a:rPr lang="en-US" sz="1200" smtClean="0">
                <a:latin typeface="Garamond" charset="0"/>
              </a:rPr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7F8113-0013-D544-994B-E3985E05C817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D07732-7B29-0949-A858-0FAF5C3E5B9E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FA9238-AAD5-F94C-978A-9E5C7BEA1F59}" type="datetime1">
              <a:rPr lang="en-US" sz="1200" smtClean="0">
                <a:latin typeface="Garamond" charset="0"/>
              </a:rPr>
              <a:t>3/21/16</a:t>
            </a:fld>
            <a:endParaRPr lang="en-US" sz="1200">
              <a:latin typeface="Garamond" charset="0"/>
            </a:endParaRP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87720" y="549000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/>
            <p:spPr/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1F193B-1BA5-0747-AEC2-A36D6655D1B4}" type="datetime1">
              <a:rPr lang="en-US" sz="1200" smtClean="0">
                <a:latin typeface="Garamond" charset="0"/>
              </a:rPr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B46F4D-3354-FA4C-9FC9-36CB1F881986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PIC instructions (cont.)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Clearing register: clrw/clrf</a:t>
            </a:r>
          </a:p>
          <a:p>
            <a:r>
              <a:rPr lang="en-US">
                <a:latin typeface="Arial" charset="0"/>
              </a:rPr>
              <a:t>Moving values: movlw/movwf/movf</a:t>
            </a:r>
          </a:p>
          <a:p>
            <a:r>
              <a:rPr lang="en-US">
                <a:latin typeface="Arial" charset="0"/>
              </a:rPr>
              <a:t>Swap nibbles: swapf</a:t>
            </a:r>
          </a:p>
          <a:p>
            <a:r>
              <a:rPr lang="en-US">
                <a:latin typeface="Arial" charset="0"/>
              </a:rPr>
              <a:t>Single bit manipulation: bsf/bcf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37ABBE-1D59-5F43-B793-E7FFC599AB26}" type="datetime1">
              <a:rPr lang="en-US" sz="1200" smtClean="0">
                <a:latin typeface="Garamond" charset="0"/>
              </a:rPr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D4CA8A-E496-9B45-A8B2-F1B2978BBC97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E6BC83-03D8-3840-B671-C56BEFAB534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Increment/Decrement/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Complement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153400" cy="2667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;Increment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TEMP1+1; TEMP1 unchanged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decf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;Decrement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comf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;Change 0s and 1s to 1s and 0s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81000" y="1905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incf     f, F(W)		</a:t>
            </a:r>
            <a:r>
              <a:rPr lang="en-US" sz="2100">
                <a:cs typeface="Arial" charset="0"/>
              </a:rPr>
              <a:t>; increment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decf    f, F(W)		</a:t>
            </a:r>
            <a:r>
              <a:rPr lang="en-US" sz="2100">
                <a:cs typeface="Arial" charset="0"/>
              </a:rPr>
              <a:t>;decrement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comf   f, F(W)		</a:t>
            </a:r>
            <a:r>
              <a:rPr lang="en-US" sz="2100">
                <a:cs typeface="Arial" charset="0"/>
              </a:rPr>
              <a:t>;complement f, putting result in F or W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7086600" y="3124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92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D25D54-0E26-E14E-87AA-C7BE1ABFE30D}" type="datetime1">
              <a:rPr lang="en-US" sz="1200" smtClean="0">
                <a:latin typeface="Garamond" charset="0"/>
              </a:rPr>
              <a:t>3/21/16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C7032D-6074-2441-9A97-B103E8754FFF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Addition/Subtraction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7924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= 5+W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= TEMP1+W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= 5-W (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not W = W-5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 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subwf 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= TEMP1 - W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228600" y="1219200"/>
            <a:ext cx="8763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addlw    k		</a:t>
            </a:r>
            <a:r>
              <a:rPr lang="en-US" sz="2100"/>
              <a:t>;add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addwf    f, F(W)		</a:t>
            </a:r>
            <a:r>
              <a:rPr lang="en-US" sz="2100"/>
              <a:t>;add w and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</a:pPr>
            <a:r>
              <a:rPr lang="en-US" sz="2100">
                <a:solidFill>
                  <a:srgbClr val="A50021"/>
                </a:solidFill>
              </a:rPr>
              <a:t>addwfc  f, F(W)		</a:t>
            </a:r>
            <a:r>
              <a:rPr lang="en-US" sz="2100"/>
              <a:t>;add w, f, and C,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sublw    k		</a:t>
            </a:r>
            <a:r>
              <a:rPr lang="en-US" sz="2100"/>
              <a:t>;subtract W from literal value k, putting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/>
              <a:t>				;result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subwf    f, F(W)		</a:t>
            </a:r>
            <a:r>
              <a:rPr lang="en-US" sz="2100"/>
              <a:t>;subtract W from f,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</a:pPr>
            <a:r>
              <a:rPr lang="en-US" sz="2100">
                <a:solidFill>
                  <a:srgbClr val="A50021"/>
                </a:solidFill>
              </a:rPr>
              <a:t>subwfb  f, F(W)		</a:t>
            </a:r>
            <a:r>
              <a:rPr lang="en-US" sz="2100"/>
              <a:t>;subtract f – W – (~C),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100"/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100"/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7010400" y="3657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 C, DC,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02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D2A4C3-E97E-CF44-813B-0D2350C85D7A}" type="datetime1">
              <a:rPr lang="en-US" sz="1200" smtClean="0">
                <a:latin typeface="Garamond" charset="0"/>
              </a:rPr>
              <a:t>3/21/16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sequence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0x20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r>
              <a:rPr lang="en-US" dirty="0" smtClean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	0x0F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addwf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comf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96F625-470A-1C4C-B904-23182E463815}" type="datetime1">
              <a:rPr lang="en-US" sz="1200" smtClean="0">
                <a:latin typeface="Garamond" charset="0"/>
              </a:rPr>
              <a:t>3/21/16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B3BF52-7EAB-C047-87CE-39FE1D6C3F31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11054</TotalTime>
  <Words>508</Words>
  <Application>Microsoft Macintosh PowerPoint</Application>
  <PresentationFormat>On-screen Show (4:3)</PresentationFormat>
  <Paragraphs>186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EECE.3170 Microprocessor Systems Design I</vt:lpstr>
      <vt:lpstr>Lecture outline</vt:lpstr>
      <vt:lpstr>Review: PIC instructions</vt:lpstr>
      <vt:lpstr>PowerPoint Presentation</vt:lpstr>
      <vt:lpstr>PowerPoint Presentation</vt:lpstr>
      <vt:lpstr>Review: PIC instructions (cont.)</vt:lpstr>
      <vt:lpstr>Increment/Decrement/ Complement</vt:lpstr>
      <vt:lpstr>Addition/Subtraction</vt:lpstr>
      <vt:lpstr>Example</vt:lpstr>
      <vt:lpstr>Example solution</vt:lpstr>
      <vt:lpstr>Multi-bit Manipulation</vt:lpstr>
      <vt:lpstr>Shift/Rotate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1780</cp:revision>
  <dcterms:created xsi:type="dcterms:W3CDTF">2006-04-03T05:03:01Z</dcterms:created>
  <dcterms:modified xsi:type="dcterms:W3CDTF">2016-03-22T02:06:09Z</dcterms:modified>
</cp:coreProperties>
</file>