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474" r:id="rId4"/>
    <p:sldId id="475" r:id="rId5"/>
    <p:sldId id="471" r:id="rId6"/>
    <p:sldId id="469" r:id="rId7"/>
    <p:sldId id="472" r:id="rId8"/>
    <p:sldId id="473" r:id="rId9"/>
    <p:sldId id="476" r:id="rId10"/>
    <p:sldId id="477" r:id="rId11"/>
    <p:sldId id="478" r:id="rId12"/>
    <p:sldId id="479" r:id="rId13"/>
    <p:sldId id="480" r:id="rId14"/>
    <p:sldId id="481" r:id="rId15"/>
    <p:sldId id="482" r:id="rId16"/>
    <p:sldId id="324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871A20-0E12-154F-9A55-17856B3D4867}" type="datetime1">
              <a:rPr lang="en-US" smtClean="0"/>
              <a:t>12/3/15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17F6B-D0DE-BA42-950E-4DBBDC079F2C}" type="datetime1">
              <a:rPr lang="en-US" smtClean="0"/>
              <a:t>12/3/15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92BAF7-8C7E-7045-AC30-03029EB690A2}" type="datetime1">
              <a:rPr lang="en-US" smtClean="0"/>
              <a:t>12/3/15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3645BF-FC2A-A541-A5DD-D3DD7E161E0B}" type="datetime1">
              <a:rPr lang="en-US" smtClean="0"/>
              <a:t>12/3/15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20682-B0A2-E140-9359-B25B40CB33FA}" type="datetime1">
              <a:rPr lang="en-US" smtClean="0"/>
              <a:t>12/3/15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C3737-B98F-4E45-8622-8FA0C33732FE}" type="datetime1">
              <a:rPr lang="en-US" smtClean="0"/>
              <a:t>12/3/15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33273B-5F0A-8D4F-9A8E-91BD0E99E3A9}" type="datetime1">
              <a:rPr lang="en-US" smtClean="0"/>
              <a:t>12/3/15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961F49-A060-0F4C-844A-EBD26FE514A4}" type="datetime1">
              <a:rPr lang="en-US" smtClean="0"/>
              <a:t>12/3/15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53439-349B-764F-A43E-2478E911AF98}" type="datetime1">
              <a:rPr lang="en-US" smtClean="0"/>
              <a:t>12/3/15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365097-E281-4747-89A5-F13C923565E1}" type="datetime1">
              <a:rPr lang="en-US" smtClean="0"/>
              <a:t>12/3/15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34098E-32CE-2C46-A0E0-7987E6F47287}" type="datetime1">
              <a:rPr lang="en-US" smtClean="0"/>
              <a:t>12/3/15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EBD0F4-BB5D-6A4A-9300-702FAFD2D25F}" type="datetime1">
              <a:rPr lang="en-US" smtClean="0"/>
              <a:t>12/3/15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50F916-9AD5-1E4C-9DAA-F2FA4214501C}" type="datetime1">
              <a:rPr lang="en-US" smtClean="0"/>
              <a:t>12/3/15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B5C474E7-7D81-304E-BF51-09E31D377943}" type="datetime1">
              <a:rPr lang="en-US" smtClean="0"/>
              <a:t>12/3/15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35: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Dynamically allocated data </a:t>
            </a:r>
            <a:r>
              <a:rPr lang="en-US" dirty="0" smtClean="0">
                <a:latin typeface="Arial" charset="0"/>
              </a:rPr>
              <a:t>structures (continued)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functions for: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Adding item to sorted list: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addSortedNode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v);</a:t>
            </a:r>
            <a:endParaRPr lang="en-US" sz="2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as a starting point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Instead of adding node at beginning, find appropriate place in list and then add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start of list after it has been modified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 item in sorted list: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da-DK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*findSortedNode(</a:t>
            </a:r>
            <a:r>
              <a:rPr lang="da-DK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da-DK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</a:t>
            </a:r>
            <a:r>
              <a:rPr lang="da-DK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Use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findNode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as starting point—should perform same operation, but more efficiently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node if found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Return NULL otherwise</a:t>
            </a:r>
          </a:p>
          <a:p>
            <a:pPr lvl="2">
              <a:buFont typeface="Wingdings" pitchFamily="2" charset="2"/>
              <a:buChar char="n"/>
              <a:defRPr/>
            </a:pPr>
            <a:endParaRPr lang="en-US" b="1" dirty="0" smtClean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FE2F54-5134-FA42-B0A4-00D56BAF3FA1}" type="datetime1">
              <a:rPr lang="en-US" smtClean="0">
                <a:latin typeface="Garamond" charset="0"/>
              </a:rPr>
              <a:t>12/3/15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765892-C395-3A41-B81E-CD511FE45088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719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ea typeface="+mj-ea"/>
              </a:rPr>
              <a:t>Going from </a:t>
            </a:r>
            <a:r>
              <a:rPr lang="en-US" altLang="en-US" dirty="0" err="1" smtClean="0">
                <a:ea typeface="+mj-ea"/>
              </a:rPr>
              <a:t>findNode</a:t>
            </a:r>
            <a:r>
              <a:rPr lang="en-US" altLang="en-US" dirty="0" smtClean="0">
                <a:ea typeface="+mj-ea"/>
              </a:rPr>
              <a:t> </a:t>
            </a:r>
            <a:r>
              <a:rPr lang="en-US" altLang="en-US" dirty="0" smtClean="0"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en-US" dirty="0" err="1" smtClean="0">
                <a:ea typeface="+mj-ea"/>
                <a:sym typeface="Wingdings" panose="05000000000000000000" pitchFamily="2" charset="2"/>
              </a:rPr>
              <a:t>findSortedNode</a:t>
            </a:r>
            <a:endParaRPr lang="en-US" altLang="en-US" dirty="0" smtClean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dirty="0" smtClean="0">
                <a:highlight>
                  <a:srgbClr val="FFFFFF"/>
                </a:highlight>
                <a:ea typeface="+mn-ea"/>
                <a:cs typeface="Courier New" pitchFamily="49" charset="0"/>
              </a:rPr>
              <a:t>Original </a:t>
            </a:r>
            <a:r>
              <a:rPr lang="en-US" sz="2200" dirty="0" err="1" smtClean="0">
                <a:highlight>
                  <a:srgbClr val="FFFFFF"/>
                </a:highlight>
                <a:ea typeface="+mn-ea"/>
                <a:cs typeface="Courier New" pitchFamily="49" charset="0"/>
              </a:rPr>
              <a:t>findNode</a:t>
            </a:r>
            <a:r>
              <a:rPr lang="en-US" sz="2200" dirty="0" smtClean="0">
                <a:highlight>
                  <a:srgbClr val="FFFFFF"/>
                </a:highlight>
                <a:ea typeface="+mn-ea"/>
                <a:cs typeface="Courier New" pitchFamily="49" charset="0"/>
              </a:rPr>
              <a:t>() function below; how can we change search to make it slightly more efficient?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2B91AF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u="sng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u="sng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Search until after 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  last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EE0208-46BA-D844-BFCB-88C92BC0BEB4}" type="datetime1">
              <a:rPr lang="en-US" smtClean="0">
                <a:latin typeface="Garamond" charset="0"/>
              </a:rPr>
              <a:t>12/3/15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FD3584-24C2-6043-BF78-AACF20C51735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22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ea typeface="+mj-ea"/>
              </a:rPr>
              <a:t>Going from </a:t>
            </a:r>
            <a:r>
              <a:rPr lang="en-US" altLang="en-US" dirty="0" err="1" smtClean="0">
                <a:ea typeface="+mj-ea"/>
              </a:rPr>
              <a:t>findNode</a:t>
            </a:r>
            <a:r>
              <a:rPr lang="en-US" altLang="en-US" dirty="0" smtClean="0">
                <a:ea typeface="+mj-ea"/>
              </a:rPr>
              <a:t> </a:t>
            </a:r>
            <a:r>
              <a:rPr lang="en-US" altLang="en-US" dirty="0" smtClean="0"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en-US" dirty="0" err="1" smtClean="0">
                <a:ea typeface="+mj-ea"/>
                <a:sym typeface="Wingdings" panose="05000000000000000000" pitchFamily="2" charset="2"/>
              </a:rPr>
              <a:t>findSortedNode</a:t>
            </a:r>
            <a:endParaRPr lang="en-US" altLang="en-US" dirty="0" smtClean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findSortedNode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!= 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NULL) </a:t>
            </a: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&amp;&amp; (n-&gt;value &lt;= v)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76AEB5-A2C6-B34F-92B2-C8E0BE42F535}" type="datetime1">
              <a:rPr lang="en-US" smtClean="0">
                <a:latin typeface="Garamond" charset="0"/>
              </a:rPr>
              <a:t>12/3/15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3E93CA-0093-3647-A136-EAE9569B6BBC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89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item to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  <a:extLst/>
        </p:spPr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addSortedNode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ea typeface="+mn-ea"/>
                <a:cs typeface="Courier New" pitchFamily="49" charset="0"/>
              </a:rPr>
              <a:t>(See web for full function)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Dynamically allocate space for </a:t>
            </a:r>
            <a:r>
              <a:rPr lang="en-US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newNode</a:t>
            </a:r>
            <a:r>
              <a:rPr lang="en-US" dirty="0" smtClean="0">
                <a:ea typeface="+mn-ea"/>
              </a:rPr>
              <a:t> (same as basic add function)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 smtClean="0">
                <a:ea typeface="+mn-ea"/>
              </a:rPr>
              <a:t>Need two pointers--one for current item, one for previous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*cur 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4487" lvl="1" indent="0">
              <a:buFont typeface="Wingdings" pitchFamily="2" charset="2"/>
              <a:buNone/>
              <a:defRPr/>
            </a:pPr>
            <a:endParaRPr lang="en-US" sz="4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 smtClean="0">
                <a:ea typeface="+mn-ea"/>
              </a:rPr>
              <a:t>Search list until you either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find appropriate spot </a:t>
            </a:r>
            <a:r>
              <a:rPr lang="en-US" dirty="0" smtClean="0">
                <a:ea typeface="+mn-ea"/>
              </a:rPr>
              <a:t>or hit end, moving both pointers each time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((cur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(cur-&gt;value </a:t>
            </a:r>
            <a:r>
              <a:rPr lang="en-US" sz="2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 v</a:t>
            </a:r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cur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cur-&gt;next;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6077B4-09E5-F241-A508-A8CA1741EE08}" type="datetime1">
              <a:rPr lang="en-US" smtClean="0">
                <a:latin typeface="Garamond" charset="0"/>
              </a:rPr>
              <a:t>12/3/15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62D47AF-112B-CB4E-A1DB-16575AFE31FF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2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item to sorted list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Once you’ve found appropriate spot, must ensure that: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Previous node points to new node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New node points to next node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dirty="0" smtClean="0">
                <a:ea typeface="+mn-ea"/>
              </a:rPr>
              <a:t>Case 1: New node goes at start of list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dirty="0" smtClean="0">
                <a:ea typeface="+mn-ea"/>
              </a:rPr>
              <a:t>Case 2: New node goes in middle (or at end) of list</a:t>
            </a:r>
            <a:endParaRPr lang="en-US" dirty="0" smtClean="0">
              <a:ea typeface="+mn-ea"/>
              <a:sym typeface="Wingdings" panose="05000000000000000000" pitchFamily="2" charset="2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2967DC-EEA6-2045-A64F-5B582889C015}" type="datetime1">
              <a:rPr lang="en-US" smtClean="0">
                <a:latin typeface="Garamond" charset="0"/>
              </a:rPr>
              <a:t>12/3/15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4A318A-D5C6-1341-BB86-EF847E1EDC8E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376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10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ea typeface="+mn-ea"/>
              </a:rPr>
              <a:t>DLList</a:t>
            </a:r>
            <a:r>
              <a:rPr lang="en-US" dirty="0" smtClean="0">
                <a:ea typeface="+mn-ea"/>
              </a:rPr>
              <a:t> structure: pointers to first and last nodes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Main program starts with </a:t>
            </a:r>
            <a:r>
              <a:rPr lang="en-US" dirty="0" err="1" smtClean="0"/>
              <a:t>DLList</a:t>
            </a:r>
            <a:r>
              <a:rPr lang="en-US" dirty="0" smtClean="0"/>
              <a:t> structure in which both pointers are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DLL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more pointers to change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anose="05000000000000000000" pitchFamily="2" charset="2"/>
              </a:rPr>
              <a:t>Adding to list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anose="05000000000000000000" pitchFamily="2" charset="2"/>
              </a:rPr>
              <a:t>Must dynamically allocate space for string to add it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anose="05000000000000000000" pitchFamily="2" charset="2"/>
              </a:rPr>
              <a:t>Make sure that </a:t>
            </a:r>
            <a:r>
              <a:rPr lang="en-US" dirty="0" err="1" smtClean="0">
                <a:sym typeface="Wingdings" panose="05000000000000000000" pitchFamily="2" charset="2"/>
              </a:rPr>
              <a:t>prev</a:t>
            </a:r>
            <a:r>
              <a:rPr lang="en-US" dirty="0" smtClean="0">
                <a:sym typeface="Wingdings" panose="05000000000000000000" pitchFamily="2" charset="2"/>
              </a:rPr>
              <a:t> &amp; next pointers are set in all appropriate nodes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anose="05000000000000000000" pitchFamily="2" charset="2"/>
              </a:rPr>
              <a:t>New node, previous node, next node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Special cases for empty list, first node, and last node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Deleting from list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Previous &amp; next nodes must point past node to be removed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Special cases for first node, last node, and list with </a:t>
            </a:r>
            <a:r>
              <a:rPr lang="en-US" smtClean="0"/>
              <a:t>one item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Make sure you free string before freeing node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Finding, printing: similar to basic linked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3D574A-D372-214E-9065-10F64795A406}" type="datetime1">
              <a:rPr lang="en-US" smtClean="0">
                <a:latin typeface="Garamond" charset="0"/>
              </a:rPr>
              <a:t>12/3/15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6B7B8D-46CD-384A-9E0F-0572086C9505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609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Depending on today’s progress, either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charset="0"/>
              </a:rPr>
              <a:t>Continue </a:t>
            </a:r>
            <a:r>
              <a:rPr lang="en-US" sz="2400" dirty="0" smtClean="0">
                <a:latin typeface="Arial" charset="0"/>
              </a:rPr>
              <a:t>with dynamically allocated data </a:t>
            </a:r>
            <a:r>
              <a:rPr lang="en-US" sz="2400" dirty="0" smtClean="0">
                <a:latin typeface="Arial" charset="0"/>
              </a:rPr>
              <a:t>structures, or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charset="0"/>
              </a:rPr>
              <a:t>In-class office hours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10 due 12/9</a:t>
            </a:r>
          </a:p>
          <a:p>
            <a:pPr lvl="1"/>
            <a:r>
              <a:rPr lang="en-US" dirty="0">
                <a:latin typeface="Arial" charset="0"/>
              </a:rPr>
              <a:t>Will count 9 of 10 programs; drop lowest score</a:t>
            </a:r>
          </a:p>
          <a:p>
            <a:pPr lvl="1"/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deadline for outstanding programs: end of semester (12/9)</a:t>
            </a:r>
          </a:p>
          <a:p>
            <a:pPr lvl="1"/>
            <a:r>
              <a:rPr lang="en-US" dirty="0">
                <a:latin typeface="Arial" charset="0"/>
              </a:rPr>
              <a:t>Exam 3: Monday, 12/14, 6:30-9:30 PM, Ball 210</a:t>
            </a:r>
          </a:p>
          <a:p>
            <a:pPr lvl="2"/>
            <a:r>
              <a:rPr lang="en-US" dirty="0">
                <a:latin typeface="Arial" charset="0"/>
              </a:rPr>
              <a:t>Covers material starting with Lecture 26</a:t>
            </a:r>
          </a:p>
          <a:p>
            <a:pPr lvl="2"/>
            <a:r>
              <a:rPr lang="en-US" b="1" u="sng">
                <a:latin typeface="Arial" charset="0"/>
              </a:rPr>
              <a:t>File, character, and line I/O will be tested in more detail</a:t>
            </a:r>
          </a:p>
          <a:p>
            <a:pPr lvl="1"/>
            <a:endParaRPr lang="en-US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126E4A61-F53C-484E-B18A-CA567D4E29C2}" type="datetime1">
              <a:rPr lang="en-US" sz="1200" smtClean="0"/>
              <a:t>12/3/15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16</a:t>
            </a:fld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ramond" charset="0"/>
              </a:rPr>
              <a:t>Lecture outline</a:t>
            </a:r>
            <a:endParaRPr lang="en-US">
              <a:latin typeface="Garamond" charset="0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60000"/>
              </a:lnSpc>
            </a:pPr>
            <a:r>
              <a:rPr lang="en-US" sz="2600" dirty="0" smtClean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10 due 12/9</a:t>
            </a:r>
          </a:p>
          <a:p>
            <a:pPr lvl="1"/>
            <a:r>
              <a:rPr lang="en-US" dirty="0" smtClean="0">
                <a:latin typeface="Arial" charset="0"/>
              </a:rPr>
              <a:t>Will count 9 of 10 programs; drop lowest score</a:t>
            </a:r>
          </a:p>
          <a:p>
            <a:pPr lvl="1"/>
            <a:r>
              <a:rPr lang="en-US" dirty="0" err="1" smtClean="0">
                <a:latin typeface="Arial" charset="0"/>
              </a:rPr>
              <a:t>Regrade</a:t>
            </a:r>
            <a:r>
              <a:rPr lang="en-US" dirty="0" smtClean="0">
                <a:latin typeface="Arial" charset="0"/>
              </a:rPr>
              <a:t> deadline for outstanding programs: end of semester (12/9)</a:t>
            </a:r>
          </a:p>
          <a:p>
            <a:pPr lvl="1"/>
            <a:r>
              <a:rPr lang="en-US" dirty="0" smtClean="0">
                <a:latin typeface="Arial" charset="0"/>
              </a:rPr>
              <a:t>Exam 3: Monday, 12/14, 6:30-9:30 PM, Ball 210</a:t>
            </a:r>
          </a:p>
          <a:p>
            <a:pPr lvl="2"/>
            <a:r>
              <a:rPr lang="en-US" dirty="0" smtClean="0">
                <a:latin typeface="Arial" charset="0"/>
              </a:rPr>
              <a:t>Covers material starting with Lecture 26</a:t>
            </a:r>
          </a:p>
          <a:p>
            <a:pPr lvl="2"/>
            <a:r>
              <a:rPr lang="en-US" b="1" u="sng" dirty="0" smtClean="0">
                <a:latin typeface="Arial" charset="0"/>
              </a:rPr>
              <a:t>File, character, and line I/O will be tested in more detail</a:t>
            </a:r>
            <a:endParaRPr lang="en-US" b="1" u="sng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General linked list structure</a:t>
            </a:r>
          </a:p>
          <a:p>
            <a:pPr lvl="1"/>
            <a:r>
              <a:rPr lang="en-US" dirty="0" smtClean="0">
                <a:latin typeface="Arial" charset="0"/>
              </a:rPr>
              <a:t>Adding, finding data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class: more on linked lists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Deleting data</a:t>
            </a:r>
          </a:p>
          <a:p>
            <a:pPr lvl="1"/>
            <a:r>
              <a:rPr lang="en-US" dirty="0" smtClean="0">
                <a:latin typeface="Arial" charset="0"/>
              </a:rPr>
              <a:t>Ordering list</a:t>
            </a:r>
          </a:p>
          <a:p>
            <a:pPr lvl="1"/>
            <a:r>
              <a:rPr lang="en-US" dirty="0" smtClean="0">
                <a:latin typeface="Arial" charset="0"/>
              </a:rPr>
              <a:t>Program 10 overview</a:t>
            </a:r>
            <a:endParaRPr lang="en-US" dirty="0" smtClean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7CA8279-60B3-FF48-BED4-0853D6CF6DB1}" type="datetime1">
              <a:rPr lang="en-US" sz="1200" smtClean="0">
                <a:latin typeface="Garamond" charset="0"/>
              </a:rPr>
              <a:t>12/3/15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pointer-based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267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Data structures to optimize data organization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Structure containing pointer(s) to other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Adding data: allocate space for new node, then adjust pointers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Example: linked list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typedef</a:t>
            </a:r>
            <a:r>
              <a:rPr lang="en-US" sz="24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struct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node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 value;		  // Data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struct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node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*next;  // Pointer to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						  //  next node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en-US" dirty="0" smtClean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DDDB8F-06E5-9649-A8CE-DB92377D74B3}" type="datetime1">
              <a:rPr lang="en-US" smtClean="0">
                <a:latin typeface="Garamond" charset="0"/>
              </a:rPr>
              <a:t>12/3/15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F8A668-D7A9-A440-8874-98B2DD29A946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pic>
        <p:nvPicPr>
          <p:cNvPr id="5127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816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Content Placeholder 2"/>
          <p:cNvSpPr txBox="1">
            <a:spLocks/>
          </p:cNvSpPr>
          <p:nvPr/>
        </p:nvSpPr>
        <p:spPr bwMode="auto">
          <a:xfrm>
            <a:off x="76200" y="5867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669925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 sz="1400" i="1"/>
              <a:t>Image source: http://en.wikipedia.org/wiki/Linked_list</a:t>
            </a:r>
          </a:p>
        </p:txBody>
      </p:sp>
    </p:spTree>
    <p:extLst>
      <p:ext uri="{BB962C8B-B14F-4D97-AF65-F5344CB8AC3E}">
        <p14:creationId xmlns:p14="http://schemas.microsoft.com/office/powerpoint/2010/main" val="3963761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Adding to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Simplest form (unordered list): add new item to beginning of list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Allocate space for new node; exit if error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3200" b="1" dirty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fprintf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stderr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Error: could not allocate new node\n"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exit(0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&gt;value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Copy value to new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next points to old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FC347D-4994-304E-8FDD-C5AF05862F82}" type="datetime1">
              <a:rPr lang="en-US" smtClean="0">
                <a:latin typeface="Garamond" charset="0"/>
              </a:rPr>
              <a:t>12/3/15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AFAD9C-77F3-9C45-AF2A-77F60FF05CE3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00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Finding item in list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Search until after 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  last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EFC6A5-9B27-174B-9C67-CE804DC8734A}" type="datetime1">
              <a:rPr lang="en-US" sz="1200" smtClean="0">
                <a:latin typeface="Garamond" charset="0"/>
                <a:cs typeface="Arial" charset="0"/>
              </a:rPr>
              <a:t>12/3/15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04F3F2-CCFE-1C4C-8736-8B380FE4B14C}" type="slidenum">
              <a:rPr lang="en-US" sz="1200">
                <a:latin typeface="Garamond" charset="0"/>
                <a:cs typeface="Arial" charset="0"/>
              </a:rPr>
              <a:pPr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</a:t>
            </a:r>
            <a:r>
              <a:rPr lang="en-US" dirty="0" smtClean="0">
                <a:ea typeface="+mn-ea"/>
              </a:rPr>
              <a:t>function for</a:t>
            </a:r>
            <a:r>
              <a:rPr lang="en-US" dirty="0" smtClean="0"/>
              <a:t> </a:t>
            </a:r>
            <a:r>
              <a:rPr lang="en-US" dirty="0" smtClean="0"/>
              <a:t>removing </a:t>
            </a:r>
            <a:r>
              <a:rPr lang="en-US" dirty="0" smtClean="0"/>
              <a:t>item from list</a:t>
            </a:r>
          </a:p>
          <a:p>
            <a:pPr marL="6350" lvl="1" indent="0">
              <a:buFont typeface="Wingdings" pitchFamily="2" charset="2"/>
              <a:buNone/>
              <a:defRPr/>
            </a:pPr>
            <a:r>
              <a:rPr lang="sv-SE" sz="24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sv-SE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*delNode(</a:t>
            </a:r>
            <a:r>
              <a:rPr lang="sv-SE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*list, </a:t>
            </a:r>
            <a:r>
              <a:rPr lang="sv-SE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v);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Must </a:t>
            </a:r>
            <a:r>
              <a:rPr lang="en-US" dirty="0" err="1" smtClean="0"/>
              <a:t>deallocate</a:t>
            </a:r>
            <a:r>
              <a:rPr lang="en-US" dirty="0" smtClean="0"/>
              <a:t> space for deleted node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</a:t>
            </a:r>
            <a:r>
              <a:rPr lang="en-US" dirty="0" smtClean="0"/>
              <a:t>start of list after it has been modified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Note: removing first element in list is special case</a:t>
            </a:r>
            <a:endParaRPr lang="en-US" dirty="0"/>
          </a:p>
          <a:p>
            <a:pPr marL="344487" lvl="1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D0A6686-1CD8-CE42-BED0-B25AE3ACF62B}" type="datetime1">
              <a:rPr lang="en-US" sz="1200" smtClean="0">
                <a:latin typeface="Garamond" charset="0"/>
                <a:cs typeface="Arial" charset="0"/>
              </a:rPr>
              <a:t>12/3/15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A67D5C-5D63-1643-B14F-50DF988CE2C4}" type="slidenum">
              <a:rPr lang="en-US" sz="1200">
                <a:latin typeface="Garamond" charset="0"/>
                <a:cs typeface="Arial" charset="0"/>
              </a:rPr>
              <a:pPr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Deleting item from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delNode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Need </a:t>
            </a:r>
            <a:r>
              <a:rPr lang="en-US" dirty="0" smtClean="0">
                <a:ea typeface="+mn-ea"/>
              </a:rPr>
              <a:t>2 pointers—one </a:t>
            </a:r>
            <a:r>
              <a:rPr lang="en-US" dirty="0" smtClean="0">
                <a:ea typeface="+mn-ea"/>
              </a:rPr>
              <a:t>for current </a:t>
            </a:r>
            <a:r>
              <a:rPr lang="en-US" dirty="0" smtClean="0">
                <a:ea typeface="+mn-ea"/>
              </a:rPr>
              <a:t>node, </a:t>
            </a:r>
            <a:r>
              <a:rPr lang="en-US" dirty="0" smtClean="0">
                <a:ea typeface="+mn-ea"/>
              </a:rPr>
              <a:t>one for </a:t>
            </a:r>
            <a:r>
              <a:rPr lang="en-US" dirty="0" smtClean="0">
                <a:ea typeface="+mn-ea"/>
              </a:rPr>
              <a:t>previous—because removing node requires you to change prev. node to point past current one</a:t>
            </a:r>
            <a:endParaRPr lang="en-US" dirty="0" smtClean="0">
              <a:ea typeface="+mn-ea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*cur 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4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Search list until you either find item or hit end, moving both pointers each time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((cur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&amp;&amp; (cur-&gt;value !=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cur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cur-&gt;next;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50328-3928-6540-9D0C-7F789FD0B120}" type="datetime1">
              <a:rPr lang="en-US" sz="1200" smtClean="0">
                <a:latin typeface="Garamond" charset="0"/>
                <a:cs typeface="Arial" charset="0"/>
              </a:rPr>
              <a:t>12/3/15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C862AC-6BE6-6141-B859-DF5404F1B47C}" type="slidenum">
              <a:rPr lang="en-US" sz="1200">
                <a:latin typeface="Garamond" charset="0"/>
                <a:cs typeface="Arial" charset="0"/>
              </a:rPr>
              <a:pPr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Deleting item from list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1: Data wasn’t found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</a:t>
            </a:r>
            <a:r>
              <a:rPr lang="en-US" dirty="0" smtClean="0">
                <a:ea typeface="+mn-ea"/>
              </a:rPr>
              <a:t>return unchanged list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(cur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2a: Data was found in first node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beginning of list will be current 2</a:t>
            </a:r>
            <a:r>
              <a:rPr lang="en-US" baseline="30000" dirty="0" smtClean="0">
                <a:ea typeface="+mn-ea"/>
                <a:sym typeface="Wingdings" panose="05000000000000000000" pitchFamily="2" charset="2"/>
              </a:rPr>
              <a:t>nd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 node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2b: Data found elsewhere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previous node points past node to be removed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cur-&gt;next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4487" lvl="1" indent="0">
              <a:buFont typeface="Wingdings" pitchFamily="2" charset="2"/>
              <a:buNone/>
              <a:defRPr/>
            </a:pPr>
            <a:endParaRPr lang="en-US" sz="28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1812" indent="-514350">
              <a:buFont typeface="+mj-lt"/>
              <a:buAutoNum type="arabicPeriod" startAt="3"/>
              <a:defRPr/>
            </a:pP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ea typeface="+mn-ea"/>
                <a:cs typeface="Courier New" panose="02070309020205020404" pitchFamily="49" charset="0"/>
              </a:rPr>
              <a:t>Remove node holding data, then return list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ea typeface="+mn-ea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free(cur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list;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F68D204-99A4-A647-AEFD-84A197F945B6}" type="datetime1">
              <a:rPr lang="en-US" sz="1200" smtClean="0">
                <a:latin typeface="Garamond" charset="0"/>
                <a:cs typeface="Arial" charset="0"/>
              </a:rPr>
              <a:t>12/3/15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4C79CD-9976-4249-B3A0-1B7875615771}" type="slidenum">
              <a:rPr lang="en-US" sz="1200">
                <a:latin typeface="Garamond" charset="0"/>
                <a:cs typeface="Arial" charset="0"/>
              </a:rPr>
              <a:pPr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Sorted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Can ensure each item is sorted as it</a:t>
            </a:r>
            <a:r>
              <a:rPr lang="ja-JP" altLang="en-US" sz="2600">
                <a:latin typeface="Arial" charset="0"/>
              </a:rPr>
              <a:t>’</a:t>
            </a:r>
            <a:r>
              <a:rPr lang="en-US" sz="2600">
                <a:latin typeface="Arial" charset="0"/>
              </a:rPr>
              <a:t>s added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Slower item insertion, but faster search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Not easy with arrays: must move existing data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Keeping linked list sorted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Find appropriate location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Often done by going </a:t>
            </a:r>
            <a:r>
              <a:rPr lang="ja-JP" altLang="en-US" sz="1900">
                <a:latin typeface="Arial" charset="0"/>
              </a:rPr>
              <a:t>“</a:t>
            </a:r>
            <a:r>
              <a:rPr lang="en-US" sz="1900">
                <a:latin typeface="Arial" charset="0"/>
              </a:rPr>
              <a:t>past</a:t>
            </a:r>
            <a:r>
              <a:rPr lang="ja-JP" altLang="en-US" sz="1900">
                <a:latin typeface="Arial" charset="0"/>
              </a:rPr>
              <a:t>”</a:t>
            </a:r>
            <a:r>
              <a:rPr lang="en-US" sz="1900">
                <a:latin typeface="Arial" charset="0"/>
              </a:rPr>
              <a:t> appropriate spot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Modify pointers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Node before correct spot points to new node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New node points to node after correct spot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7C0FC7-17CD-F34D-8236-A461FBCD7279}" type="datetime1">
              <a:rPr lang="en-US" smtClean="0">
                <a:latin typeface="Garamond" charset="0"/>
              </a:rPr>
              <a:t>12/3/15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4E1A75-5047-484D-87AE-8623F6D212A4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pic>
        <p:nvPicPr>
          <p:cNvPr id="9223" name="Picture 2" descr="CPT-LinkedLists-addingnod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67200"/>
            <a:ext cx="635158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Content Placeholder 2"/>
          <p:cNvSpPr txBox="1">
            <a:spLocks/>
          </p:cNvSpPr>
          <p:nvPr/>
        </p:nvSpPr>
        <p:spPr bwMode="auto">
          <a:xfrm>
            <a:off x="639763" y="5867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669925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 sz="1400" i="1"/>
              <a:t>Image source: http://en.wikipedia.org/wiki/Linked_list</a:t>
            </a:r>
          </a:p>
        </p:txBody>
      </p:sp>
    </p:spTree>
    <p:extLst>
      <p:ext uri="{BB962C8B-B14F-4D97-AF65-F5344CB8AC3E}">
        <p14:creationId xmlns:p14="http://schemas.microsoft.com/office/powerpoint/2010/main" val="108680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8544</TotalTime>
  <Words>1284</Words>
  <Application>Microsoft Macintosh PowerPoint</Application>
  <PresentationFormat>On-screen Show (4:3)</PresentationFormat>
  <Paragraphs>251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Edge</vt:lpstr>
      <vt:lpstr>16.216 ECE Application Programming</vt:lpstr>
      <vt:lpstr>Lecture outline</vt:lpstr>
      <vt:lpstr>Review: pointer-based data structures</vt:lpstr>
      <vt:lpstr>Review: Adding to list</vt:lpstr>
      <vt:lpstr>Review: Finding item in list</vt:lpstr>
      <vt:lpstr>Examples</vt:lpstr>
      <vt:lpstr>Deleting item from list</vt:lpstr>
      <vt:lpstr>Deleting item from list (continued)</vt:lpstr>
      <vt:lpstr>Sorted linked list</vt:lpstr>
      <vt:lpstr>Examples</vt:lpstr>
      <vt:lpstr>Going from findNode  findSortedNode</vt:lpstr>
      <vt:lpstr>Going from findNode  findSortedNode</vt:lpstr>
      <vt:lpstr>Adding item to sorted list</vt:lpstr>
      <vt:lpstr>Adding item to sorted list (continued)</vt:lpstr>
      <vt:lpstr>Program 10 notes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1682</cp:revision>
  <dcterms:created xsi:type="dcterms:W3CDTF">2006-04-03T05:03:01Z</dcterms:created>
  <dcterms:modified xsi:type="dcterms:W3CDTF">2015-12-03T19:23:16Z</dcterms:modified>
</cp:coreProperties>
</file>