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540" r:id="rId4"/>
    <p:sldId id="541" r:id="rId5"/>
    <p:sldId id="542" r:id="rId6"/>
    <p:sldId id="543" r:id="rId7"/>
    <p:sldId id="544" r:id="rId8"/>
    <p:sldId id="545" r:id="rId9"/>
    <p:sldId id="546" r:id="rId10"/>
    <p:sldId id="547" r:id="rId11"/>
    <p:sldId id="553" r:id="rId12"/>
    <p:sldId id="548" r:id="rId13"/>
    <p:sldId id="549" r:id="rId14"/>
    <p:sldId id="550" r:id="rId15"/>
    <p:sldId id="551" r:id="rId16"/>
    <p:sldId id="552" r:id="rId17"/>
    <p:sldId id="379" r:id="rId1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84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Relationship Id="rId2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EB9D8F-8C14-0842-B914-7C154B5687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5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F79AD5-3D0C-B549-90BB-AABF6FD97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9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4AB8BFC-510E-E147-A7A1-13A0E12303F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A116312-2962-F74D-9015-C8D7FC122E26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1B70D8B-13F8-5A45-B228-FC5351C398C1}" type="datetime1">
              <a:rPr lang="en-US"/>
              <a:pPr/>
              <a:t>2/26/16</a:t>
            </a:fld>
            <a:endParaRPr lang="en-US"/>
          </a:p>
        </p:txBody>
      </p:sp>
      <p:sp>
        <p:nvSpPr>
          <p:cNvPr id="2355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355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E3F6FF-09D5-A241-8A8E-32E13AAD542A}" type="slidenum">
              <a:rPr lang="en-US"/>
              <a:pPr/>
              <a:t>3</a:t>
            </a:fld>
            <a:endParaRPr lang="en-US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2F77213-E4DF-8046-B6B7-C948CDB94C91}" type="datetime1">
              <a:rPr lang="en-US"/>
              <a:pPr/>
              <a:t>2/26/16</a:t>
            </a:fld>
            <a:endParaRPr lang="en-US"/>
          </a:p>
        </p:txBody>
      </p:sp>
      <p:sp>
        <p:nvSpPr>
          <p:cNvPr id="2457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458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B1A2BE1-F343-1B4B-B034-4BFCC544AB33}" type="slidenum">
              <a:rPr lang="en-US"/>
              <a:pPr/>
              <a:t>4</a:t>
            </a:fld>
            <a:endParaRPr lang="en-US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BAA5A01-D7C2-5C48-9C0C-67033BE1EF57}" type="datetime1">
              <a:rPr lang="en-US"/>
              <a:pPr/>
              <a:t>2/26/16</a:t>
            </a:fld>
            <a:endParaRPr lang="en-US"/>
          </a:p>
        </p:txBody>
      </p:sp>
      <p:sp>
        <p:nvSpPr>
          <p:cNvPr id="2560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6 part 2</a:t>
            </a:r>
          </a:p>
        </p:txBody>
      </p:sp>
      <p:sp>
        <p:nvSpPr>
          <p:cNvPr id="2560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6FAC79-BAF7-9B48-83AE-29DDBD7F2827}" type="slidenum">
              <a:rPr lang="en-US"/>
              <a:pPr/>
              <a:t>14</a:t>
            </a:fld>
            <a:endParaRPr lang="en-US"/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30588" cy="2571750"/>
          </a:xfrm>
          <a:solidFill>
            <a:srgbClr val="FFFFFF"/>
          </a:solidFill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F3638-0BEA-F84A-9C9D-95674C851146}" type="datetime1">
              <a:rPr lang="en-US" smtClean="0"/>
              <a:t>2/26/16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70283-4748-EA4F-A308-65049DF3B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16651-942F-A34A-9A85-8ED96E80E9EA}" type="datetime1">
              <a:rPr lang="en-US" smtClean="0"/>
              <a:t>2/26/16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03B4A-F921-1947-B010-911E4525C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7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9B4B3-370E-B54F-A577-C155E701FD4C}" type="datetime1">
              <a:rPr lang="en-US" smtClean="0"/>
              <a:t>2/26/16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B427D-4A17-464F-AF1B-28BA8FFB9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5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8AD5F-EB6F-2649-B173-9E7B3B2A2109}" type="datetime1">
              <a:rPr lang="en-US" smtClean="0"/>
              <a:t>2/26/16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25F5B-DE4E-5A4C-BDE2-E61061F78A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4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6BBBE-2EA0-2C4C-BF86-B2FFBC5D200C}" type="datetime1">
              <a:rPr lang="en-US" smtClean="0"/>
              <a:t>2/26/16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CEE11-91B6-0E4E-90F6-E38AC5B54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6C72-4E94-8C48-83EB-624FE0BDD320}" type="datetime1">
              <a:rPr lang="en-US" smtClean="0"/>
              <a:t>2/26/16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ECDDB-88BE-9B4A-A13B-7652259A8C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38B61-8713-2949-9290-2D5FD734A95D}" type="datetime1">
              <a:rPr lang="en-US" smtClean="0"/>
              <a:t>2/26/16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AE8F0-59AC-A743-9342-04215FC910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54F23-5498-CC4B-ABD8-BC46921E19C0}" type="datetime1">
              <a:rPr lang="en-US" smtClean="0"/>
              <a:t>2/26/16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36B54F-E5F8-E549-AFD3-108C00AB6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6813E-A800-AC43-9B81-A7D9F578F115}" type="datetime1">
              <a:rPr lang="en-US" smtClean="0"/>
              <a:t>2/26/16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F1E63-D43F-A042-87CB-6D4C066CAE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0B945-483E-DA43-892C-AE1F57A2382B}" type="datetime1">
              <a:rPr lang="en-US" smtClean="0"/>
              <a:t>2/26/16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6C1B9-FC1A-1C49-A959-9AE1D02305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9047F-AC36-AC49-AA40-83D628349170}" type="datetime1">
              <a:rPr lang="en-US" smtClean="0"/>
              <a:t>2/26/16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3B9C2-1D68-7C4C-848A-5A49D3BA9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4239E-5470-A64C-BFAC-242959A7B5EC}" type="datetime1">
              <a:rPr lang="en-US" smtClean="0"/>
              <a:t>2/26/16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CB602-5679-AE43-86EA-225CD1D2C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9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5932AA-151F-CE45-98AB-A40CBB574193}" type="datetime1">
              <a:rPr lang="en-US" smtClean="0"/>
              <a:t>2/26/16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927B0-681E-044D-B124-155DC6041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2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4AF2DBB9-FC22-E843-8CE7-5804F67675F4}" type="datetime1">
              <a:rPr lang="en-US" smtClean="0"/>
              <a:t>2/26/16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C5FDE7-355F-AB4C-ACD7-ABE4B8FB80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698" r:id="rId2"/>
    <p:sldLayoutId id="2147484699" r:id="rId3"/>
    <p:sldLayoutId id="2147484700" r:id="rId4"/>
    <p:sldLayoutId id="2147484701" r:id="rId5"/>
    <p:sldLayoutId id="2147484702" r:id="rId6"/>
    <p:sldLayoutId id="2147484703" r:id="rId7"/>
    <p:sldLayoutId id="2147484704" r:id="rId8"/>
    <p:sldLayoutId id="2147484705" r:id="rId9"/>
    <p:sldLayoutId id="2147484706" r:id="rId10"/>
    <p:sldLayoutId id="2147484707" r:id="rId11"/>
    <p:sldLayoutId id="2147484708" r:id="rId12"/>
    <p:sldLayoutId id="214748470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14: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Subroutines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Saving state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May need to save state before routine starts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Overwritten registers (that aren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>
                <a:latin typeface="Arial" charset="0"/>
              </a:rPr>
              <a:t>t return values)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Flags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" charset="0"/>
              </a:rPr>
              <a:t>Placing data on stack: PUSH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Store data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above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current TOS; decrement SP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Stack grows toward lower addresses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Arial" charset="0"/>
              </a:rPr>
              <a:t>New SP points to start of data just stored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</a:t>
            </a:r>
            <a:r>
              <a:rPr lang="en-US">
                <a:latin typeface="Arial" charset="0"/>
              </a:rPr>
              <a:t> stores word or double word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Directly storing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PUSHF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Storing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PUSHA/PUSHAD</a:t>
            </a:r>
          </a:p>
          <a:p>
            <a:pPr lvl="1"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420431-41B9-1747-B81B-D79A7FF68A04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9625F6-88B8-814E-A9E8-6FF11164D2BC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8CE0-C665-BF45-AD52-B45C5A4FDF98}" type="datetime1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DDB-88BE-9B4A-A13B-7652259A8C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Restoring state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Removing data from TOS: POP</a:t>
            </a:r>
          </a:p>
          <a:p>
            <a:pPr lvl="1"/>
            <a:r>
              <a:rPr lang="en-US">
                <a:latin typeface="Arial" charset="0"/>
              </a:rPr>
              <a:t>Data removed from TOS; SP incremented</a:t>
            </a:r>
          </a:p>
          <a:p>
            <a:pPr lvl="1"/>
            <a:r>
              <a:rPr lang="en-US">
                <a:latin typeface="Arial" charset="0"/>
              </a:rPr>
              <a:t>Basic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</a:t>
            </a:r>
            <a:r>
              <a:rPr lang="en-US">
                <a:latin typeface="Arial" charset="0"/>
              </a:rPr>
              <a:t> removes word/double word</a:t>
            </a:r>
          </a:p>
          <a:p>
            <a:pPr lvl="1"/>
            <a:r>
              <a:rPr lang="en-US">
                <a:latin typeface="Arial" charset="0"/>
              </a:rPr>
              <a:t>Directly removing flags: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POPF</a:t>
            </a:r>
          </a:p>
          <a:p>
            <a:pPr lvl="1"/>
            <a:r>
              <a:rPr lang="en-US">
                <a:latin typeface="Arial" charset="0"/>
              </a:rPr>
              <a:t>Removing all 16-/32-bit general purpose registers: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POPA/POPAD</a:t>
            </a:r>
          </a:p>
          <a:p>
            <a:r>
              <a:rPr lang="en-US">
                <a:latin typeface="Arial" charset="0"/>
              </a:rPr>
              <a:t>POP instructions generally executed in reverse order of corresponding PUSH instructions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5DF59B-ECE8-1C40-953B-FC565026AB98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DD9596-46E7-C045-AFC4-F7CE791A8235}" type="slidenum">
              <a:rPr lang="en-US" sz="1200">
                <a:latin typeface="Garamond" charset="0"/>
              </a:rPr>
              <a:pPr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Revisiting subroutine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PROC NEAR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IMUL BL		; AL = BL * AL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POP AX		; Restore AX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4ADB6C-9D83-F54B-A48C-A0B401A0E737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213175-27E2-9B44-A0A5-CD536841404F}" type="slidenum">
              <a:rPr lang="en-US" sz="1200">
                <a:latin typeface="Garamond" charset="0"/>
              </a:rPr>
              <a:pPr/>
              <a:t>13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Garamond" charset="0"/>
              </a:rPr>
              <a:t>Push All and Pop All Operations</a:t>
            </a:r>
          </a:p>
        </p:txBody>
      </p:sp>
      <p:pic>
        <p:nvPicPr>
          <p:cNvPr id="16387" name="Picture 6" descr="~AUT00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4740275" cy="5029200"/>
          </a:xfrm>
          <a:noFill/>
        </p:spPr>
      </p:pic>
      <p:sp>
        <p:nvSpPr>
          <p:cNvPr id="1638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1A4E1F-A6F4-9847-8B33-61211C47749B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63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C8692-5B59-5947-8E4E-88CB62DEF710}" type="slidenum">
              <a:rPr lang="en-US" sz="1200">
                <a:latin typeface="Garamond" charset="0"/>
              </a:rPr>
              <a:pPr/>
              <a:t>14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Stack examples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Assume initial state shown in handout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 smtClean="0"/>
              <a:t>PUSH EAX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 smtClean="0"/>
          </a:p>
        </p:txBody>
      </p:sp>
      <p:sp>
        <p:nvSpPr>
          <p:cNvPr id="1741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0B66B1-6664-B641-A650-89658AF2F15A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74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E38C81-55C2-F942-AB29-9C822E1B9568}" type="slidenum">
              <a:rPr lang="en-US" sz="1200">
                <a:latin typeface="Garamond" charset="0"/>
              </a:rPr>
              <a:pPr/>
              <a:t>15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What is the resulting stack state of each of the following sequences?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AX</a:t>
            </a:r>
            <a:endParaRPr lang="en-US" dirty="0"/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4 bytes pushed to stack, so SP decremented by 4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ESP = 00001FFCH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AX is at top of stack; BX is below that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PUSH EBX</a:t>
            </a:r>
          </a:p>
          <a:p>
            <a:pPr marL="738188" lvl="1" indent="0">
              <a:buFont typeface="Wingdings" pitchFamily="2" charset="2"/>
              <a:buNone/>
              <a:defRPr/>
            </a:pPr>
            <a:r>
              <a:rPr lang="en-US" dirty="0"/>
              <a:t>PUSH </a:t>
            </a:r>
            <a:r>
              <a:rPr lang="en-US" dirty="0" smtClean="0"/>
              <a:t>EAX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</a:rPr>
              <a:t>bytes pushed to stack, so SP decremented by </a:t>
            </a:r>
            <a:r>
              <a:rPr lang="en-US" dirty="0" smtClean="0">
                <a:solidFill>
                  <a:srgbClr val="FF0000"/>
                </a:solidFill>
              </a:rPr>
              <a:t>8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00001FF8H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EAX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at top of stack;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EBX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is below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that</a:t>
            </a:r>
            <a:endParaRPr lang="en-US" dirty="0"/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PUSHA</a:t>
            </a: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</a:rPr>
              <a:t>8 words = 16 bytes pushed to stack, </a:t>
            </a:r>
            <a:r>
              <a:rPr lang="en-US" dirty="0">
                <a:solidFill>
                  <a:srgbClr val="FF0000"/>
                </a:solidFill>
              </a:rPr>
              <a:t>so SP decremented by </a:t>
            </a:r>
            <a:r>
              <a:rPr lang="en-US" dirty="0" smtClean="0">
                <a:solidFill>
                  <a:srgbClr val="FF0000"/>
                </a:solidFill>
              </a:rPr>
              <a:t>16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ESP =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00001FF0H</a:t>
            </a:r>
            <a:endParaRPr lang="en-US" dirty="0">
              <a:solidFill>
                <a:srgbClr val="FF0000"/>
              </a:solidFill>
              <a:sym typeface="Wingdings" pitchFamily="2" charset="2"/>
            </a:endParaRPr>
          </a:p>
          <a:p>
            <a:pPr marL="1195388" lvl="1" indent="-457200">
              <a:buFont typeface="Wingdings" pitchFamily="2" charset="2"/>
              <a:buChar char="q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 shown in slide 13, DI is at top of stack, followed by SI, BP, old SP</a:t>
            </a: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, BX, DX, CX, and AX</a:t>
            </a:r>
            <a:endParaRPr lang="en-US" dirty="0">
              <a:solidFill>
                <a:srgbClr val="FF0000"/>
              </a:solidFill>
            </a:endParaRPr>
          </a:p>
          <a:p>
            <a:pPr marL="671512" lvl="2" indent="0">
              <a:buFont typeface="Wingdings" pitchFamily="2" charset="2"/>
              <a:buNone/>
              <a:defRPr/>
            </a:pP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endParaRPr lang="en-US" dirty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845FA50-E8C7-7447-B70D-FE6D40514F9F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C3B040-25D5-8041-9139-DAC3B9AFD5A2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 smtClean="0">
                <a:latin typeface="Arial" charset="0"/>
              </a:rPr>
              <a:t>Exam 1 Review (Monday)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dirty="0">
                <a:latin typeface="Arial" charset="0"/>
                <a:sym typeface="Wingdings" charset="0"/>
              </a:rPr>
              <a:t> </a:t>
            </a:r>
            <a:r>
              <a:rPr lang="en-US" dirty="0" smtClean="0">
                <a:latin typeface="Arial" charset="0"/>
                <a:sym typeface="Wingdings" charset="0"/>
              </a:rPr>
              <a:t>assembly (Wednesday)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Announcements/reminders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HW 4 to be posted; due date </a:t>
            </a:r>
            <a:r>
              <a:rPr lang="en-US" dirty="0" smtClean="0">
                <a:latin typeface="Arial" charset="0"/>
              </a:rPr>
              <a:t>TBD (likely 3/4)</a:t>
            </a:r>
            <a:endParaRPr lang="en-US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575E33-22D2-F344-90EB-75841D038893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EDBCFB-DE42-1747-87A6-6C5F972C4518}" type="slidenum">
              <a:rPr lang="en-US" sz="1200">
                <a:latin typeface="Garamond" charset="0"/>
              </a:rPr>
              <a:pPr/>
              <a:t>17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4 to be posted; due date TBD (likely 3/4)</a:t>
            </a:r>
          </a:p>
          <a:p>
            <a:pPr lvl="1"/>
            <a:r>
              <a:rPr lang="en-US" dirty="0" smtClean="0">
                <a:latin typeface="Arial" charset="0"/>
              </a:rPr>
              <a:t>Exams to be returned Monday</a:t>
            </a:r>
          </a:p>
          <a:p>
            <a:pPr lvl="2"/>
            <a:r>
              <a:rPr lang="en-US" dirty="0" smtClean="0">
                <a:latin typeface="Arial" charset="0"/>
              </a:rPr>
              <a:t>Yes, I’m actually serious this time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</a:t>
            </a:r>
            <a:r>
              <a:rPr lang="ja-JP" altLang="en-US" dirty="0" smtClean="0">
                <a:latin typeface="Arial" charset="0"/>
              </a:rPr>
              <a:t>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</a:t>
            </a:r>
          </a:p>
          <a:p>
            <a:pPr lvl="1"/>
            <a:r>
              <a:rPr lang="en-US" dirty="0">
                <a:latin typeface="Arial" charset="0"/>
              </a:rPr>
              <a:t>Subroutines</a:t>
            </a:r>
          </a:p>
          <a:p>
            <a:pPr lvl="1"/>
            <a:r>
              <a:rPr lang="en-US" dirty="0">
                <a:latin typeface="Arial" charset="0"/>
              </a:rPr>
              <a:t>Stack details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2CFECF-5BB0-764E-B2D8-415D4E2A247C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FFE933B-3E60-9B40-A3B0-4DD1E52380BC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Subroutines</a:t>
            </a:r>
          </a:p>
        </p:txBody>
      </p:sp>
      <p:pic>
        <p:nvPicPr>
          <p:cNvPr id="5123" name="Picture 6" descr="~AUT0028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5124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solidFill>
                  <a:srgbClr val="0000CC"/>
                </a:solidFill>
                <a:latin typeface="Arial" charset="0"/>
              </a:rPr>
              <a:t>Subroutine:</a:t>
            </a:r>
            <a:r>
              <a:rPr lang="en-US">
                <a:latin typeface="Arial" charset="0"/>
              </a:rPr>
              <a:t> special program segment that can be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called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from any point in program</a:t>
            </a:r>
          </a:p>
          <a:p>
            <a:pPr lvl="1"/>
            <a:r>
              <a:rPr lang="en-US">
                <a:latin typeface="Arial" charset="0"/>
              </a:rPr>
              <a:t>Implements HLL functions/procedures</a:t>
            </a:r>
          </a:p>
          <a:p>
            <a:pPr lvl="1"/>
            <a:r>
              <a:rPr lang="en-US">
                <a:latin typeface="Arial" charset="0"/>
              </a:rPr>
              <a:t>Written to perform operation that must be repeated in program</a:t>
            </a:r>
          </a:p>
          <a:p>
            <a:pPr lvl="1"/>
            <a:r>
              <a:rPr lang="en-US">
                <a:latin typeface="Arial" charset="0"/>
              </a:rPr>
              <a:t>Actual subroutine code only written once</a:t>
            </a:r>
          </a:p>
        </p:txBody>
      </p:sp>
      <p:sp>
        <p:nvSpPr>
          <p:cNvPr id="5125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AA5541B-4333-3540-8EEC-0D16E22DAEB3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512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B1C31E-DAC5-E84D-A9AA-44A31D750F0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operation</a:t>
            </a:r>
          </a:p>
        </p:txBody>
      </p:sp>
      <p:pic>
        <p:nvPicPr>
          <p:cNvPr id="6147" name="Picture 6" descr="~AUT002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33600"/>
            <a:ext cx="4456113" cy="3108325"/>
          </a:xfrm>
        </p:spPr>
      </p:pic>
      <p:sp>
        <p:nvSpPr>
          <p:cNvPr id="31748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When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called</a:t>
            </a:r>
            <a:r>
              <a:rPr lang="en-US" dirty="0" smtClean="0">
                <a:ea typeface="+mn-ea"/>
                <a:cs typeface="+mn-cs"/>
              </a:rPr>
              <a:t>, address of next instruction saved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State may need to be saved before call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Parameters can be passed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Control of program transferred to subroutine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After subroutine finished, </a:t>
            </a:r>
            <a:r>
              <a:rPr lang="en-US" dirty="0" smtClean="0">
                <a:solidFill>
                  <a:srgbClr val="0000CC"/>
                </a:solidFill>
                <a:ea typeface="+mn-ea"/>
                <a:cs typeface="+mn-cs"/>
              </a:rPr>
              <a:t>return</a:t>
            </a:r>
            <a:r>
              <a:rPr lang="en-US" dirty="0" smtClean="0">
                <a:ea typeface="+mn-ea"/>
                <a:cs typeface="+mn-cs"/>
              </a:rPr>
              <a:t> instruction goes back to saved address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149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DAA699A-9BFE-0140-9BC6-2F2DDE03F1A3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61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8738DD-F61E-C44A-8D30-5E7875381917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</a:rPr>
              <a:t>x86 </a:t>
            </a:r>
            <a:r>
              <a:rPr lang="en-US" dirty="0">
                <a:latin typeface="Garamond" charset="0"/>
              </a:rPr>
              <a:t>subroutines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Specify starting point with pseudo-op</a:t>
            </a:r>
          </a:p>
          <a:p>
            <a:pPr lvl="1"/>
            <a:r>
              <a:rPr lang="en-US" dirty="0">
                <a:latin typeface="Arial" charset="0"/>
              </a:rPr>
              <a:t>&lt;name&gt;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  <a:sym typeface="Wingdings" charset="0"/>
            </a:endParaRPr>
          </a:p>
          <a:p>
            <a:r>
              <a:rPr lang="en-US" dirty="0" smtClean="0">
                <a:latin typeface="Arial" charset="0"/>
              </a:rPr>
              <a:t>May </a:t>
            </a:r>
            <a:r>
              <a:rPr lang="en-US" dirty="0">
                <a:latin typeface="Arial" charset="0"/>
              </a:rPr>
              <a:t>save state/allocate variables at start</a:t>
            </a:r>
          </a:p>
          <a:p>
            <a:pPr lvl="1"/>
            <a:r>
              <a:rPr lang="en-US" dirty="0">
                <a:latin typeface="Arial" charset="0"/>
              </a:rPr>
              <a:t>If so, will restore at end of subroutine</a:t>
            </a:r>
          </a:p>
          <a:p>
            <a:r>
              <a:rPr lang="en-US" dirty="0">
                <a:latin typeface="Arial" charset="0"/>
              </a:rPr>
              <a:t>Last instruction returns to saved address</a:t>
            </a:r>
          </a:p>
          <a:p>
            <a:pPr lvl="1"/>
            <a:r>
              <a:rPr lang="en-US" dirty="0">
                <a:latin typeface="Arial" charset="0"/>
              </a:rPr>
              <a:t>Always RET</a:t>
            </a:r>
          </a:p>
          <a:p>
            <a:r>
              <a:rPr lang="en-US" dirty="0">
                <a:latin typeface="Arial" charset="0"/>
              </a:rPr>
              <a:t>Pseudo-op after RET indicates routine end</a:t>
            </a:r>
          </a:p>
          <a:p>
            <a:pPr lvl="1"/>
            <a:r>
              <a:rPr lang="en-US" dirty="0">
                <a:latin typeface="Arial" charset="0"/>
              </a:rPr>
              <a:t>&lt;name&gt; ENDP</a:t>
            </a:r>
          </a:p>
        </p:txBody>
      </p:sp>
      <p:sp>
        <p:nvSpPr>
          <p:cNvPr id="717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6CA0C75-1353-1F4C-9589-A821EB315BA1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71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B578E0-B9B0-E545-AB39-BE3A412AE7CA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Subroutine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</a:t>
            </a:r>
            <a:r>
              <a:rPr lang="en-US" dirty="0" smtClean="0">
                <a:latin typeface="Arial" charset="0"/>
              </a:rPr>
              <a:t>PROC</a:t>
            </a:r>
            <a:endParaRPr lang="en-US" dirty="0">
              <a:latin typeface="Arial" charset="0"/>
            </a:endParaRP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PUSH AX		; Save AX to stack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AL, BL	; Copy BL to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IMUL BL		; AX = BL * AL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			; = original BL squared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MOV BX, AX 	; Copy result to BX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POP AX		; Restore AX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	RET</a:t>
            </a:r>
          </a:p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SQUARE ENDP</a:t>
            </a:r>
          </a:p>
          <a:p>
            <a:pPr marL="0" indent="0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2BB198-4A4C-1F4E-8822-B9561674A482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7B1BFC-3E45-6646-AAFC-C91482439868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Call/return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Calling subroutine: CALL &lt;proc&gt;</a:t>
            </a:r>
          </a:p>
          <a:p>
            <a:pPr lvl="1"/>
            <a:r>
              <a:rPr lang="en-US" dirty="0">
                <a:latin typeface="Arial" charset="0"/>
              </a:rPr>
              <a:t>Address of next instruction saved on stack</a:t>
            </a:r>
          </a:p>
          <a:p>
            <a:pPr lvl="2"/>
            <a:r>
              <a:rPr lang="en-US" dirty="0">
                <a:latin typeface="Arial" charset="0"/>
              </a:rPr>
              <a:t>Either </a:t>
            </a:r>
            <a:r>
              <a:rPr lang="en-US" dirty="0" smtClean="0">
                <a:latin typeface="Arial" charset="0"/>
              </a:rPr>
              <a:t>IP or EIP (instruction pointer)</a:t>
            </a:r>
          </a:p>
          <a:p>
            <a:r>
              <a:rPr lang="en-US" dirty="0" smtClean="0">
                <a:latin typeface="Arial" charset="0"/>
              </a:rPr>
              <a:t>When function ends, use return instruction (RET)</a:t>
            </a:r>
          </a:p>
          <a:p>
            <a:pPr lvl="1"/>
            <a:r>
              <a:rPr lang="en-US" dirty="0" smtClean="0">
                <a:latin typeface="Arial" charset="0"/>
              </a:rPr>
              <a:t>Jumps to saved return address (IP/EIP)</a:t>
            </a:r>
            <a:endParaRPr lang="en-US" dirty="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B5570E-FAFC-6140-9E7D-D53536F85209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CACDA8-5D15-CD47-807A-63DF174A0435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Assuming AX = 2 and BX = 4, show the results of the following sequence: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Assume the addresses of the first three instructions are 0005, 0008, and 0009, respectively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MOV	DX, AX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ADD	DX, BX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 smtClean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 smtClean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D995CD-9031-A74D-9922-6CDA1F1D3151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14</a:t>
            </a:r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E5E1D94-AF91-4443-BA6F-981E5B99724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CALL	SUM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			; End main function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PROC NEAR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MOV	DX, </a:t>
            </a:r>
            <a:r>
              <a:rPr lang="en-US" dirty="0" smtClean="0"/>
              <a:t>AX	</a:t>
            </a:r>
            <a:r>
              <a:rPr lang="en-US" dirty="0" smtClean="0">
                <a:solidFill>
                  <a:srgbClr val="FF0000"/>
                </a:solidFill>
              </a:rPr>
              <a:t>DX = AX = 2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ADD	DX, </a:t>
            </a:r>
            <a:r>
              <a:rPr lang="en-US" dirty="0" smtClean="0"/>
              <a:t>BX	</a:t>
            </a:r>
            <a:r>
              <a:rPr lang="en-US" dirty="0" smtClean="0">
                <a:solidFill>
                  <a:srgbClr val="FF0000"/>
                </a:solidFill>
              </a:rPr>
              <a:t>DX = DX + BX </a:t>
            </a:r>
            <a:r>
              <a:rPr lang="en-US" smtClean="0">
                <a:solidFill>
                  <a:srgbClr val="FF0000"/>
                </a:solidFill>
              </a:rPr>
              <a:t>= 2 + 4 </a:t>
            </a:r>
            <a:r>
              <a:rPr lang="en-US" dirty="0" smtClean="0">
                <a:solidFill>
                  <a:srgbClr val="FF0000"/>
                </a:solidFill>
              </a:rPr>
              <a:t>= 6</a:t>
            </a:r>
            <a:endParaRPr lang="en-US" dirty="0"/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dirty="0"/>
              <a:t>RET</a:t>
            </a:r>
          </a:p>
          <a:p>
            <a:pPr marL="0" lvl="1" indent="0">
              <a:buFont typeface="Wingdings" pitchFamily="2" charset="2"/>
              <a:buNone/>
              <a:defRPr/>
            </a:pPr>
            <a:r>
              <a:rPr lang="en-US" dirty="0"/>
              <a:t>SUM ENDP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43B7E8E-D26F-AE48-A7BF-E2CCB0B97972}" type="datetime1">
              <a:rPr lang="en-US" sz="1200" smtClean="0">
                <a:latin typeface="Garamond" charset="0"/>
              </a:rPr>
              <a:t>2/26/16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14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6D11F-6F11-1F41-93A4-05E6671BC7C1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8726</TotalTime>
  <Words>728</Words>
  <Application>Microsoft Macintosh PowerPoint</Application>
  <PresentationFormat>On-screen Show (4:3)</PresentationFormat>
  <Paragraphs>185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Edge</vt:lpstr>
      <vt:lpstr>EECE.3170 Microprocessor Systems Design I</vt:lpstr>
      <vt:lpstr>Lecture outline</vt:lpstr>
      <vt:lpstr>Subroutines</vt:lpstr>
      <vt:lpstr>Subroutine operation</vt:lpstr>
      <vt:lpstr>x86 subroutines</vt:lpstr>
      <vt:lpstr>Subroutine example</vt:lpstr>
      <vt:lpstr>Call/return</vt:lpstr>
      <vt:lpstr>Example</vt:lpstr>
      <vt:lpstr>Example results</vt:lpstr>
      <vt:lpstr>Saving state</vt:lpstr>
      <vt:lpstr>PowerPoint Presentation</vt:lpstr>
      <vt:lpstr>Restoring state</vt:lpstr>
      <vt:lpstr>Revisiting subroutine example</vt:lpstr>
      <vt:lpstr>Push All and Pop All Operations</vt:lpstr>
      <vt:lpstr>Stack examples</vt:lpstr>
      <vt:lpstr>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1703</cp:revision>
  <dcterms:created xsi:type="dcterms:W3CDTF">2006-04-03T05:03:01Z</dcterms:created>
  <dcterms:modified xsi:type="dcterms:W3CDTF">2016-02-26T20:01:53Z</dcterms:modified>
</cp:coreProperties>
</file>