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9"/>
  </p:notesMasterIdLst>
  <p:handoutMasterIdLst>
    <p:handoutMasterId r:id="rId20"/>
  </p:handoutMasterIdLst>
  <p:sldIdLst>
    <p:sldId id="256" r:id="rId2"/>
    <p:sldId id="422" r:id="rId3"/>
    <p:sldId id="532" r:id="rId4"/>
    <p:sldId id="533" r:id="rId5"/>
    <p:sldId id="534" r:id="rId6"/>
    <p:sldId id="535" r:id="rId7"/>
    <p:sldId id="536" r:id="rId8"/>
    <p:sldId id="537" r:id="rId9"/>
    <p:sldId id="538" r:id="rId10"/>
    <p:sldId id="539" r:id="rId11"/>
    <p:sldId id="540" r:id="rId12"/>
    <p:sldId id="541" r:id="rId13"/>
    <p:sldId id="542" r:id="rId14"/>
    <p:sldId id="543" r:id="rId15"/>
    <p:sldId id="544" r:id="rId16"/>
    <p:sldId id="545" r:id="rId17"/>
    <p:sldId id="447" r:id="rId18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960" y="-3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7FE6FB-3D49-4249-A1E3-1916E5A801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687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35509FC-8776-8E47-B485-54AB9E66EE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214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DF0CBA8-8657-544D-B08C-497D569FF9C2}" type="slidenum">
              <a:rPr lang="en-US"/>
              <a:pPr/>
              <a:t>2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317898-95E1-C044-8A6D-F388980CDC8F}" type="datetime1">
              <a:rPr lang="en-US" smtClean="0"/>
              <a:t>2/11/16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17AAEF-3BCC-5D41-A487-B7D7AA0B78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88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AA9043-965F-6249-8DEC-0AE3739D5BC9}" type="datetime1">
              <a:rPr lang="en-US" smtClean="0"/>
              <a:t>2/11/16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F28413-8D62-9D4E-AAD8-D8D50F76B9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74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1A54E5-A28A-BD42-84E3-F7965123D7DB}" type="datetime1">
              <a:rPr lang="en-US" smtClean="0"/>
              <a:t>2/11/16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FA1AEF-06BF-0E49-87E9-120ED52CA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71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7B5840-77EA-5644-98DD-EC5475016DFC}" type="datetime1">
              <a:rPr lang="en-US" smtClean="0"/>
              <a:t>2/11/16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964D9B-CFE9-904D-B972-23857ADAA6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93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941C2C-71B4-364F-8AE4-B29F9F37696B}" type="datetime1">
              <a:rPr lang="en-US" smtClean="0"/>
              <a:t>2/11/16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9915D-912A-9A4E-B03E-C9A4AA0040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CFAF48-9DE5-864E-85E6-40D61CD91AC3}" type="datetime1">
              <a:rPr lang="en-US" smtClean="0"/>
              <a:t>2/11/16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A23BD-02AE-1F4B-83EF-E7EAEF234F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27A247-935A-9E4B-B9BB-2D417F759522}" type="datetime1">
              <a:rPr lang="en-US" smtClean="0"/>
              <a:t>2/11/16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F92706-B6D0-1A4F-8064-54A32DB080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5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FD388-2E81-434D-85DD-8DAC1B9A8AC5}" type="datetime1">
              <a:rPr lang="en-US" smtClean="0"/>
              <a:t>2/11/16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96258E-5F03-1441-9339-5A15CA1A8F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1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F5AC3F-2A14-3847-8213-31A1315D2B4B}" type="datetime1">
              <a:rPr lang="en-US" smtClean="0"/>
              <a:t>2/11/16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333E00-83C6-AB42-BD67-6BD9EBCB43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78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D3775A-F224-974B-9623-56023BDEAEBA}" type="datetime1">
              <a:rPr lang="en-US" smtClean="0"/>
              <a:t>2/11/16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7A1302-9CD6-5844-8B5E-89D8D77007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2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8EBF1F-D1E5-B54A-9DAE-A3B02CD11A47}" type="datetime1">
              <a:rPr lang="en-US" smtClean="0"/>
              <a:t>2/11/16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05F3CD-9211-3747-9568-F2ECCBCCFD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45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27C7B7-01D5-6745-B6A3-CBAC08761F83}" type="datetime1">
              <a:rPr lang="en-US" smtClean="0"/>
              <a:t>2/11/16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0E601A-C624-3C4D-8668-B8460B3513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7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136D1C-9306-AC43-B934-35F8CFF9F04F}" type="datetime1">
              <a:rPr lang="en-US" smtClean="0"/>
              <a:t>2/11/16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8C44FE-9A61-AC4D-907B-6E4B9E9FF5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6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DB33FC28-1060-B54D-9480-84C8ECE6832E}" type="datetime1">
              <a:rPr lang="en-US" smtClean="0"/>
              <a:t>2/11/16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D454C89D-4121-2F44-8AC2-7D93C733F39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5" r:id="rId1"/>
    <p:sldLayoutId id="2147484563" r:id="rId2"/>
    <p:sldLayoutId id="2147484564" r:id="rId3"/>
    <p:sldLayoutId id="2147484565" r:id="rId4"/>
    <p:sldLayoutId id="2147484566" r:id="rId5"/>
    <p:sldLayoutId id="2147484567" r:id="rId6"/>
    <p:sldLayoutId id="2147484568" r:id="rId7"/>
    <p:sldLayoutId id="2147484569" r:id="rId8"/>
    <p:sldLayoutId id="2147484570" r:id="rId9"/>
    <p:sldLayoutId id="2147484571" r:id="rId10"/>
    <p:sldLayoutId id="2147484572" r:id="rId11"/>
    <p:sldLayoutId id="2147484573" r:id="rId12"/>
    <p:sldLayoutId id="2147484574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&amp; </a:t>
            </a:r>
            <a:r>
              <a:rPr lang="en-US" dirty="0" err="1" smtClean="0">
                <a:latin typeface="Arial" charset="0"/>
              </a:rPr>
              <a:t>Peilong</a:t>
            </a:r>
            <a:r>
              <a:rPr lang="en-US" dirty="0" smtClean="0">
                <a:latin typeface="Arial" charset="0"/>
              </a:rPr>
              <a:t> Li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9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Loops: while and do-while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Application: sentinel value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700">
                <a:latin typeface="Arial" charset="0"/>
              </a:rPr>
              <a:t>Common to read input until a certain value(</a:t>
            </a:r>
            <a:r>
              <a:rPr lang="en-US" sz="1700">
                <a:solidFill>
                  <a:srgbClr val="FF0000"/>
                </a:solidFill>
                <a:latin typeface="Arial" charset="0"/>
              </a:rPr>
              <a:t>sentinel</a:t>
            </a:r>
            <a:r>
              <a:rPr lang="en-US" sz="1700">
                <a:latin typeface="Arial" charset="0"/>
              </a:rPr>
              <a:t>) is entered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Arial" charset="0"/>
              </a:rPr>
              <a:t>May be predetermined (i.e., run program until user enters </a:t>
            </a:r>
            <a:r>
              <a:rPr lang="ja-JP" altLang="en-US" sz="1400">
                <a:latin typeface="Arial" charset="0"/>
              </a:rPr>
              <a:t>‘</a:t>
            </a:r>
            <a:r>
              <a:rPr lang="en-US" altLang="ja-JP" sz="1400">
                <a:latin typeface="Arial" charset="0"/>
              </a:rPr>
              <a:t>q</a:t>
            </a:r>
            <a:r>
              <a:rPr lang="ja-JP" altLang="en-US" sz="1400">
                <a:latin typeface="Arial" charset="0"/>
              </a:rPr>
              <a:t>’</a:t>
            </a:r>
            <a:r>
              <a:rPr lang="en-US" altLang="ja-JP" sz="1400">
                <a:latin typeface="Arial" charset="0"/>
              </a:rPr>
              <a:t> for </a:t>
            </a:r>
            <a:r>
              <a:rPr lang="ja-JP" altLang="en-US" sz="1400">
                <a:latin typeface="Arial" charset="0"/>
              </a:rPr>
              <a:t>“</a:t>
            </a:r>
            <a:r>
              <a:rPr lang="en-US" altLang="ja-JP" sz="1400">
                <a:latin typeface="Arial" charset="0"/>
              </a:rPr>
              <a:t>quit</a:t>
            </a:r>
            <a:r>
              <a:rPr lang="ja-JP" altLang="en-US" sz="1400">
                <a:latin typeface="Arial" charset="0"/>
              </a:rPr>
              <a:t>”</a:t>
            </a:r>
            <a:r>
              <a:rPr lang="en-US" altLang="ja-JP" sz="1400">
                <a:latin typeface="Arial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Arial" charset="0"/>
              </a:rPr>
              <a:t>Run until invalid value entered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Arial" charset="0"/>
              </a:rPr>
              <a:t>In file input, will often run until end of file</a:t>
            </a:r>
          </a:p>
          <a:p>
            <a:pPr>
              <a:lnSpc>
                <a:spcPct val="80000"/>
              </a:lnSpc>
            </a:pPr>
            <a:r>
              <a:rPr lang="en-US" sz="1700">
                <a:latin typeface="Arial" charset="0"/>
              </a:rPr>
              <a:t>See </a:t>
            </a:r>
            <a:r>
              <a:rPr lang="en-US" sz="1700">
                <a:latin typeface="Courier New" charset="0"/>
                <a:cs typeface="Courier New" charset="0"/>
              </a:rPr>
              <a:t>while3.c</a:t>
            </a:r>
            <a:r>
              <a:rPr lang="en-US" sz="1700">
                <a:latin typeface="Arial" charset="0"/>
              </a:rPr>
              <a:t> for an example (on website)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Arial" charset="0"/>
              </a:rPr>
              <a:t>Refined version of average grade program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Arial" charset="0"/>
              </a:rPr>
              <a:t>Core of program: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// Prompt for and read first grade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printf("Enter grade: ");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scanf("%lf", &amp;grade);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8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/* Continue reading/accumulating grades until invalid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		value entered */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while ((grade &gt;= 0.0) &amp;&amp; (grade &lt;= 100.0))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pt-BR" sz="1800">
                <a:latin typeface="Courier New" charset="0"/>
                <a:cs typeface="Courier New" charset="0"/>
              </a:rPr>
              <a:t>	gradeSum = gradeSum + grade;	// Accumulate grade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	gradeCount = gradeCount + 1;	// Increment grade count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	printf("Enter grade: ");		// Prompt for and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	scanf("%lf", &amp;grade);		//   read next grade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Arial" charset="0"/>
            </a:endParaRP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3C55E2C-13D1-DE4F-A921-A0D3220BED27}" type="datetime1">
              <a:rPr lang="en-US" sz="1200" smtClean="0">
                <a:latin typeface="Garamond" charset="0"/>
              </a:rPr>
              <a:t>2/11/16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138F0CF-227F-0448-AAB2-289BCF14B7DE}" type="slidenum">
              <a:rPr lang="en-US" sz="1200">
                <a:latin typeface="Garamond" charset="0"/>
              </a:rPr>
              <a:pPr/>
              <a:t>10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do-while loops</a:t>
            </a:r>
          </a:p>
        </p:txBody>
      </p:sp>
      <p:sp>
        <p:nvSpPr>
          <p:cNvPr id="13315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while</a:t>
            </a:r>
            <a:r>
              <a:rPr lang="en-US">
                <a:latin typeface="Arial" charset="0"/>
              </a:rPr>
              <a:t> loop is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pre-tested</a:t>
            </a:r>
          </a:p>
          <a:p>
            <a:pPr lvl="1"/>
            <a:r>
              <a:rPr lang="en-US">
                <a:latin typeface="Arial" charset="0"/>
              </a:rPr>
              <a:t>Check condition at start; if false, don’t enter loop</a:t>
            </a:r>
          </a:p>
          <a:p>
            <a:r>
              <a:rPr lang="en-US">
                <a:latin typeface="Arial" charset="0"/>
              </a:rPr>
              <a:t>To guarantee at least one iteration, use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post-tested</a:t>
            </a:r>
            <a:r>
              <a:rPr lang="en-US">
                <a:latin typeface="Arial" charset="0"/>
              </a:rPr>
              <a:t> loop: </a:t>
            </a:r>
            <a:r>
              <a:rPr lang="en-US">
                <a:solidFill>
                  <a:srgbClr val="FF0000"/>
                </a:solidFill>
                <a:latin typeface="Courier New" charset="0"/>
                <a:cs typeface="Courier New" charset="0"/>
              </a:rPr>
              <a:t>do-while</a:t>
            </a:r>
          </a:p>
          <a:p>
            <a:pPr lvl="1"/>
            <a:r>
              <a:rPr lang="en-US">
                <a:latin typeface="Arial" charset="0"/>
              </a:rPr>
              <a:t>Checks condition at end of loop</a:t>
            </a:r>
          </a:p>
          <a:p>
            <a:r>
              <a:rPr lang="en-US">
                <a:latin typeface="Courier New" charset="0"/>
              </a:rPr>
              <a:t>do {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	&lt;statements&gt;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} while ( &lt;expression&gt;  )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;</a:t>
            </a:r>
            <a:r>
              <a:rPr lang="en-US">
                <a:latin typeface="Courier New" charset="0"/>
              </a:rPr>
              <a:t/>
            </a:r>
            <a:br>
              <a:rPr lang="en-US">
                <a:latin typeface="Courier New" charset="0"/>
              </a:rPr>
            </a:br>
            <a:endParaRPr lang="en-US">
              <a:latin typeface="Courier New" charset="0"/>
            </a:endParaRP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</a:rPr>
              <a:t>				</a:t>
            </a:r>
            <a:r>
              <a:rPr lang="en-US" i="1">
                <a:solidFill>
                  <a:srgbClr val="FF0000"/>
                </a:solidFill>
                <a:latin typeface="Arial" charset="0"/>
              </a:rPr>
              <a:t>Don’t forget semicolon!</a:t>
            </a:r>
          </a:p>
          <a:p>
            <a:endParaRPr lang="en-US">
              <a:latin typeface="Arial" charset="0"/>
            </a:endParaRPr>
          </a:p>
          <a:p>
            <a:endParaRPr lang="en-US">
              <a:latin typeface="Arial" charset="0"/>
            </a:endParaRP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51DE4A2-5F8D-2347-A0D9-9C5F398FB58A}" type="datetime1">
              <a:rPr lang="en-US" sz="1200" smtClean="0">
                <a:latin typeface="Garamond" charset="0"/>
              </a:rPr>
              <a:t>2/11/16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133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B6FB0A1-40D7-2646-BFBE-1D76272A92E6}" type="slidenum">
              <a:rPr lang="en-US" sz="1200">
                <a:latin typeface="Garamond" charset="0"/>
              </a:rPr>
              <a:pPr/>
              <a:t>11</a:t>
            </a:fld>
            <a:endParaRPr lang="en-US" sz="1200">
              <a:latin typeface="Garamond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6248400" y="5257800"/>
            <a:ext cx="5334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While vs. do-while: flowcharts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038600" cy="4987925"/>
          </a:xfrm>
        </p:spPr>
        <p:txBody>
          <a:bodyPr/>
          <a:lstStyle/>
          <a:p>
            <a:r>
              <a:rPr lang="en-US">
                <a:latin typeface="Arial" charset="0"/>
              </a:rPr>
              <a:t>while: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pre-tested</a:t>
            </a:r>
            <a:r>
              <a:rPr lang="en-US">
                <a:latin typeface="Arial" charset="0"/>
              </a:rPr>
              <a:t> loop</a:t>
            </a:r>
          </a:p>
          <a:p>
            <a:pPr lvl="1"/>
            <a:r>
              <a:rPr lang="en-US">
                <a:latin typeface="Arial" charset="0"/>
              </a:rPr>
              <a:t>Check condition, then execute loop body</a:t>
            </a:r>
          </a:p>
          <a:p>
            <a:pPr lvl="1"/>
            <a:endParaRPr lang="en-US">
              <a:latin typeface="Arial" charset="0"/>
            </a:endParaRPr>
          </a:p>
          <a:p>
            <a:pPr lvl="1"/>
            <a:endParaRPr lang="en-US">
              <a:latin typeface="Arial" charset="0"/>
            </a:endParaRPr>
          </a:p>
          <a:p>
            <a:pPr lvl="1"/>
            <a:endParaRPr lang="en-US">
              <a:latin typeface="Arial" charset="0"/>
            </a:endParaRP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14340" name="Content Placeholder 28"/>
          <p:cNvSpPr>
            <a:spLocks noGrp="1"/>
          </p:cNvSpPr>
          <p:nvPr>
            <p:ph sz="half" idx="2"/>
          </p:nvPr>
        </p:nvSpPr>
        <p:spPr>
          <a:xfrm>
            <a:off x="4343400" y="1108075"/>
            <a:ext cx="4648200" cy="4987925"/>
          </a:xfrm>
        </p:spPr>
        <p:txBody>
          <a:bodyPr/>
          <a:lstStyle/>
          <a:p>
            <a:r>
              <a:rPr lang="en-US">
                <a:latin typeface="Arial" charset="0"/>
              </a:rPr>
              <a:t>do-while: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post-tested</a:t>
            </a:r>
            <a:r>
              <a:rPr lang="en-US">
                <a:latin typeface="Arial" charset="0"/>
              </a:rPr>
              <a:t> loop</a:t>
            </a:r>
          </a:p>
          <a:p>
            <a:pPr lvl="1"/>
            <a:r>
              <a:rPr lang="en-US">
                <a:latin typeface="Arial" charset="0"/>
              </a:rPr>
              <a:t>Execute loop body, then check condition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1434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5A617FF-3A7C-E24B-8FD0-049868BC91E3}" type="datetime1">
              <a:rPr lang="en-US" sz="1200" smtClean="0">
                <a:latin typeface="Garamond" charset="0"/>
              </a:rPr>
              <a:t>2/11/16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143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111E8F-317F-F74F-ABA8-A680A6E47EF6}" type="slidenum">
              <a:rPr lang="en-US" sz="1200">
                <a:latin typeface="Garamond" charset="0"/>
              </a:rPr>
              <a:pPr/>
              <a:t>12</a:t>
            </a:fld>
            <a:endParaRPr lang="en-US" sz="1200">
              <a:latin typeface="Garamond" charset="0"/>
            </a:endParaRPr>
          </a:p>
        </p:txBody>
      </p:sp>
      <p:sp>
        <p:nvSpPr>
          <p:cNvPr id="14344" name="AutoShape 14"/>
          <p:cNvSpPr>
            <a:spLocks noChangeArrowheads="1"/>
          </p:cNvSpPr>
          <p:nvPr/>
        </p:nvSpPr>
        <p:spPr bwMode="auto">
          <a:xfrm>
            <a:off x="1524000" y="27432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 = 0?</a:t>
            </a:r>
          </a:p>
        </p:txBody>
      </p:sp>
      <p:sp>
        <p:nvSpPr>
          <p:cNvPr id="14345" name="Text Box 17"/>
          <p:cNvSpPr txBox="1">
            <a:spLocks noChangeArrowheads="1"/>
          </p:cNvSpPr>
          <p:nvPr/>
        </p:nvSpPr>
        <p:spPr bwMode="auto">
          <a:xfrm>
            <a:off x="2743200" y="2819400"/>
            <a:ext cx="838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14346" name="Text Box 18"/>
          <p:cNvSpPr txBox="1">
            <a:spLocks noChangeArrowheads="1"/>
          </p:cNvSpPr>
          <p:nvPr/>
        </p:nvSpPr>
        <p:spPr bwMode="auto">
          <a:xfrm>
            <a:off x="1524000" y="3505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14347" name="TextBox 24"/>
          <p:cNvSpPr txBox="1">
            <a:spLocks noChangeArrowheads="1"/>
          </p:cNvSpPr>
          <p:nvPr/>
        </p:nvSpPr>
        <p:spPr bwMode="auto">
          <a:xfrm>
            <a:off x="1447800" y="38862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Loop body</a:t>
            </a:r>
          </a:p>
        </p:txBody>
      </p:sp>
      <p:cxnSp>
        <p:nvCxnSpPr>
          <p:cNvPr id="12" name="Elbow Connector 11"/>
          <p:cNvCxnSpPr/>
          <p:nvPr/>
        </p:nvCxnSpPr>
        <p:spPr>
          <a:xfrm rot="16200000" flipH="1">
            <a:off x="2347912" y="3643313"/>
            <a:ext cx="1552575" cy="457200"/>
          </a:xfrm>
          <a:prstGeom prst="bentConnector3">
            <a:avLst>
              <a:gd name="adj1" fmla="val 286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4347" idx="2"/>
            <a:endCxn id="14344" idx="1"/>
          </p:cNvCxnSpPr>
          <p:nvPr/>
        </p:nvCxnSpPr>
        <p:spPr>
          <a:xfrm rot="5400000" flipH="1">
            <a:off x="1320006" y="3328194"/>
            <a:ext cx="1131888" cy="723900"/>
          </a:xfrm>
          <a:prstGeom prst="bentConnector4">
            <a:avLst>
              <a:gd name="adj1" fmla="val -20196"/>
              <a:gd name="adj2" fmla="val 14210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50" name="AutoShape 14"/>
          <p:cNvSpPr>
            <a:spLocks noChangeArrowheads="1"/>
          </p:cNvSpPr>
          <p:nvPr/>
        </p:nvSpPr>
        <p:spPr bwMode="auto">
          <a:xfrm>
            <a:off x="5791200" y="3292475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 = 0?</a:t>
            </a:r>
          </a:p>
        </p:txBody>
      </p:sp>
      <p:sp>
        <p:nvSpPr>
          <p:cNvPr id="14351" name="Text Box 17"/>
          <p:cNvSpPr txBox="1">
            <a:spLocks noChangeArrowheads="1"/>
          </p:cNvSpPr>
          <p:nvPr/>
        </p:nvSpPr>
        <p:spPr bwMode="auto">
          <a:xfrm>
            <a:off x="5715000" y="4281488"/>
            <a:ext cx="838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14352" name="Text Box 18"/>
          <p:cNvSpPr txBox="1">
            <a:spLocks noChangeArrowheads="1"/>
          </p:cNvSpPr>
          <p:nvPr/>
        </p:nvSpPr>
        <p:spPr bwMode="auto">
          <a:xfrm>
            <a:off x="5410200" y="3276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14353" name="TextBox 24"/>
          <p:cNvSpPr txBox="1">
            <a:spLocks noChangeArrowheads="1"/>
          </p:cNvSpPr>
          <p:nvPr/>
        </p:nvSpPr>
        <p:spPr bwMode="auto">
          <a:xfrm>
            <a:off x="5638800" y="2754313"/>
            <a:ext cx="1600200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Loop body</a:t>
            </a:r>
          </a:p>
        </p:txBody>
      </p:sp>
      <p:cxnSp>
        <p:nvCxnSpPr>
          <p:cNvPr id="35" name="Elbow Connector 34"/>
          <p:cNvCxnSpPr>
            <a:stCxn id="14350" idx="1"/>
            <a:endCxn id="14353" idx="1"/>
          </p:cNvCxnSpPr>
          <p:nvPr/>
        </p:nvCxnSpPr>
        <p:spPr>
          <a:xfrm rot="10800000">
            <a:off x="5638800" y="2938463"/>
            <a:ext cx="152400" cy="735012"/>
          </a:xfrm>
          <a:prstGeom prst="bentConnector3">
            <a:avLst>
              <a:gd name="adj1" fmla="val 2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4350" idx="2"/>
          </p:cNvCxnSpPr>
          <p:nvPr/>
        </p:nvCxnSpPr>
        <p:spPr>
          <a:xfrm>
            <a:off x="6477000" y="4054475"/>
            <a:ext cx="0" cy="669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209800" y="3475038"/>
            <a:ext cx="0" cy="396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14350" idx="0"/>
          </p:cNvCxnSpPr>
          <p:nvPr/>
        </p:nvCxnSpPr>
        <p:spPr>
          <a:xfrm>
            <a:off x="6477000" y="3124200"/>
            <a:ext cx="0" cy="168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58" name="Content Placeholder 2"/>
          <p:cNvSpPr txBox="1">
            <a:spLocks/>
          </p:cNvSpPr>
          <p:nvPr/>
        </p:nvSpPr>
        <p:spPr bwMode="auto">
          <a:xfrm>
            <a:off x="304800" y="5105400"/>
            <a:ext cx="8534400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</a:pPr>
            <a:r>
              <a:rPr lang="en-US" sz="2800"/>
              <a:t>All loops characterized by conditional test, backwards arrows indicating repetition of code</a:t>
            </a:r>
          </a:p>
          <a:p>
            <a:pPr marL="669925" lvl="1" indent="-325438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0"/>
              <a:buChar char="q"/>
            </a:pPr>
            <a:endParaRPr lang="en-US" sz="2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comparison while vs do-while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52400" y="1676400"/>
            <a:ext cx="388620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do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 while ( x &lt; 10  );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endParaRPr lang="en-US" sz="1800"/>
          </a:p>
          <a:p>
            <a:pPr>
              <a:spcBef>
                <a:spcPct val="50000"/>
              </a:spcBef>
            </a:pPr>
            <a:r>
              <a:rPr lang="en-US" sz="1800"/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/>
              <a:t>7 8 9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4419600" y="1676400"/>
            <a:ext cx="38862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 x &lt; 10  )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 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/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/>
              <a:t>7 8 9</a:t>
            </a:r>
          </a:p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15365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E282DA4-DDC2-A049-9127-227176415FE7}" type="datetime1">
              <a:rPr lang="en-US" sz="1200" smtClean="0">
                <a:latin typeface="Garamond" charset="0"/>
              </a:rPr>
              <a:t>2/11/16</a:t>
            </a:fld>
            <a:endParaRPr lang="en-US" sz="1200">
              <a:latin typeface="Garamond" charset="0"/>
            </a:endParaRPr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8A0954B-DB93-2549-B40B-F13D2D93F2C6}" type="slidenum">
              <a:rPr lang="en-US" sz="1200">
                <a:latin typeface="Garamond" charset="0"/>
              </a:rPr>
              <a:pPr/>
              <a:t>13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comparison while vs do-while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52400" y="1676400"/>
            <a:ext cx="38862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do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 while ( x &lt; 3  );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endParaRPr lang="en-US" sz="1800"/>
          </a:p>
          <a:p>
            <a:pPr>
              <a:spcBef>
                <a:spcPct val="50000"/>
              </a:spcBef>
            </a:pPr>
            <a:r>
              <a:rPr lang="en-US" sz="1800"/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/>
              <a:t>7</a:t>
            </a:r>
          </a:p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419600" y="1676400"/>
            <a:ext cx="38862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 x &lt; 3  )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 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/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/>
              <a:t>(no output)</a:t>
            </a:r>
          </a:p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16389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809284-E395-0E48-A041-7D6778FB2AB7}" type="datetime1">
              <a:rPr lang="en-US" sz="1200" smtClean="0">
                <a:latin typeface="Garamond" charset="0"/>
              </a:rPr>
              <a:t>2/11/16</a:t>
            </a:fld>
            <a:endParaRPr lang="en-US" sz="1200">
              <a:latin typeface="Garamond" charset="0"/>
            </a:endParaRPr>
          </a:p>
        </p:txBody>
      </p:sp>
      <p:sp>
        <p:nvSpPr>
          <p:cNvPr id="163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D794219-9225-1644-A26F-51B084EB597A}" type="slidenum">
              <a:rPr lang="en-US" sz="1200">
                <a:latin typeface="Garamond" charset="0"/>
              </a:rPr>
              <a:pPr/>
              <a:t>14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Application: sentinel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Core of program demonstrating while loop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// Prompt for and read first grade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("Enter grade: ");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("%lf", &amp;grade);</a:t>
            </a:r>
          </a:p>
          <a:p>
            <a:pPr>
              <a:buFont typeface="Wingdings" pitchFamily="2" charset="2"/>
              <a:buNone/>
              <a:defRPr/>
            </a:pPr>
            <a:endParaRPr lang="en-US" sz="26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/* Continue reading/accumulating grades until invalid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		value entered */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while ((grade &gt;= 0.0) &amp;&amp; (grade &lt;= 100.0)) {</a:t>
            </a:r>
          </a:p>
          <a:p>
            <a:pPr>
              <a:buFont typeface="Wingdings" pitchFamily="2" charset="2"/>
              <a:buNone/>
              <a:defRPr/>
            </a:pPr>
            <a:r>
              <a:rPr lang="pt-BR" sz="2600" dirty="0" smtClean="0">
                <a:latin typeface="Courier New" pitchFamily="49" charset="0"/>
                <a:ea typeface="+mn-ea"/>
                <a:cs typeface="Courier New" pitchFamily="49" charset="0"/>
              </a:rPr>
              <a:t>	gradeSum = gradeSum + grade;	// Accumulate grade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 + 1;	// Increment grade count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("Enter grade: ");		// Prompt for and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("%lf", &amp;grade);		//   read next grade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3EF25FC-E4D7-9D4A-B818-68649B0A0C38}" type="datetime1">
              <a:rPr lang="en-US" sz="1200" smtClean="0">
                <a:latin typeface="Garamond" charset="0"/>
              </a:rPr>
              <a:t>2/11/16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4551E40-11CF-CE43-873E-6E28DFB25519}" type="slidenum">
              <a:rPr lang="en-US" sz="1200">
                <a:latin typeface="Garamond" charset="0"/>
              </a:rPr>
              <a:pPr/>
              <a:t>15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Application: sentinel value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Rewrite grade average program to ensure at least one grade is read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Change core of program (shown previously):</a:t>
            </a:r>
          </a:p>
          <a:p>
            <a:pPr>
              <a:buFont typeface="Wingdings" pitchFamily="2" charset="2"/>
              <a:buNone/>
              <a:defRPr/>
            </a:pPr>
            <a:endParaRPr lang="en-US" sz="28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/* Prompt for and read grades until invalid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   value entered */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do {</a:t>
            </a:r>
          </a:p>
          <a:p>
            <a:pPr>
              <a:buFont typeface="Wingdings" pitchFamily="2" charset="2"/>
              <a:buNone/>
              <a:defRPr/>
            </a:pPr>
            <a:r>
              <a:rPr lang="pt-BR" sz="28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("Enter grade: ");		// Prompt for and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("%lf", &amp;grade);		//   read grade</a:t>
            </a:r>
            <a:endParaRPr lang="pt-BR" sz="28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pt-BR" sz="28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>
              <a:buFont typeface="Wingdings" pitchFamily="2" charset="2"/>
              <a:buNone/>
              <a:defRPr/>
            </a:pPr>
            <a:r>
              <a:rPr lang="pt-BR" sz="2800" dirty="0" smtClean="0">
                <a:latin typeface="Courier New" pitchFamily="49" charset="0"/>
                <a:ea typeface="+mn-ea"/>
                <a:cs typeface="Courier New" pitchFamily="49" charset="0"/>
              </a:rPr>
              <a:t>	if ((grade &gt;= 0.0) &amp;&amp; (grade &lt;= 100.0)) {</a:t>
            </a:r>
          </a:p>
          <a:p>
            <a:pPr>
              <a:buFont typeface="Wingdings" pitchFamily="2" charset="2"/>
              <a:buNone/>
              <a:defRPr/>
            </a:pPr>
            <a:r>
              <a:rPr lang="pt-BR" sz="2800" dirty="0" smtClean="0">
                <a:latin typeface="Courier New" pitchFamily="49" charset="0"/>
                <a:ea typeface="+mn-ea"/>
                <a:cs typeface="Courier New" pitchFamily="49" charset="0"/>
              </a:rPr>
              <a:t>		gradeSum = gradeSum + grade;    // Accumulate grade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28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sz="28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 + 1;    // Inc. grade count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} while ((grade &gt;= 0.0) &amp;&amp; (grade &lt;= 100.0)); 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8436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1CBC0F2-47C2-E642-B424-D18D269ACB2A}" type="datetime1">
              <a:rPr lang="en-US" sz="1200" smtClean="0">
                <a:latin typeface="Garamond" charset="0"/>
              </a:rPr>
              <a:t>2/11/16</a:t>
            </a:fld>
            <a:endParaRPr lang="en-US" sz="1200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184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62E4DA4-FC1B-754D-B396-BADB1BFD9820}" type="slidenum">
              <a:rPr lang="en-US" sz="1200">
                <a:latin typeface="Garamond" charset="0"/>
              </a:rPr>
              <a:pPr/>
              <a:t>16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</a:t>
            </a:r>
            <a:r>
              <a:rPr lang="en-US" dirty="0" smtClean="0">
                <a:latin typeface="Arial" charset="0"/>
              </a:rPr>
              <a:t>time 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(Tuesday, 2/16)</a:t>
            </a:r>
            <a:endParaRPr lang="en-US" dirty="0">
              <a:solidFill>
                <a:srgbClr val="FF0000"/>
              </a:solidFill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PE2: Conditionals, while loops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3 due 2/</a:t>
            </a:r>
            <a:r>
              <a:rPr lang="en-US" dirty="0" smtClean="0">
                <a:latin typeface="Arial" charset="0"/>
              </a:rPr>
              <a:t>17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Exam 1</a:t>
            </a:r>
            <a:r>
              <a:rPr lang="en-US">
                <a:latin typeface="Arial" charset="0"/>
              </a:rPr>
              <a:t>: </a:t>
            </a:r>
            <a:r>
              <a:rPr lang="en-US" smtClean="0">
                <a:latin typeface="Arial" charset="0"/>
              </a:rPr>
              <a:t>Friday, </a:t>
            </a:r>
            <a:r>
              <a:rPr lang="en-US" dirty="0">
                <a:latin typeface="Arial" charset="0"/>
              </a:rPr>
              <a:t>2/</a:t>
            </a:r>
            <a:r>
              <a:rPr lang="en-US" dirty="0" smtClean="0">
                <a:latin typeface="Arial" charset="0"/>
              </a:rPr>
              <a:t>19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Will be allowed one double-sided 8.5” x 11” note sheet</a:t>
            </a:r>
          </a:p>
          <a:p>
            <a:pPr lvl="2"/>
            <a:r>
              <a:rPr lang="en-US" dirty="0" smtClean="0">
                <a:latin typeface="Arial" charset="0"/>
              </a:rPr>
              <a:t>No calculators or other electronic devices allowed</a:t>
            </a:r>
            <a:endParaRPr lang="en-US" dirty="0">
              <a:latin typeface="Arial" charset="0"/>
            </a:endParaRPr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D87C195-5FE2-2D4C-A4B9-C1681F7614A9}" type="datetime1">
              <a:rPr lang="en-US" sz="1200" smtClean="0">
                <a:latin typeface="Garamond" charset="0"/>
              </a:rPr>
              <a:t>2/11/16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E1F3F54-BCAA-B040-A65E-A190E5336A91}" type="slidenum">
              <a:rPr lang="en-US" sz="1200">
                <a:latin typeface="Garamond" charset="0"/>
              </a:rPr>
              <a:pPr/>
              <a:t>17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Next lecture Tuesday, not Monday</a:t>
            </a:r>
          </a:p>
          <a:p>
            <a:pPr lvl="1"/>
            <a:r>
              <a:rPr lang="en-US" dirty="0" smtClean="0">
                <a:latin typeface="Arial" charset="0"/>
              </a:rPr>
              <a:t>Program </a:t>
            </a:r>
            <a:r>
              <a:rPr lang="en-US" dirty="0">
                <a:latin typeface="Arial" charset="0"/>
              </a:rPr>
              <a:t>3 due 2/</a:t>
            </a:r>
            <a:r>
              <a:rPr lang="en-US" dirty="0" smtClean="0">
                <a:latin typeface="Arial" charset="0"/>
              </a:rPr>
              <a:t>17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Exam 1: </a:t>
            </a:r>
            <a:r>
              <a:rPr lang="en-US" dirty="0" smtClean="0">
                <a:latin typeface="Arial" charset="0"/>
              </a:rPr>
              <a:t>Friday, </a:t>
            </a:r>
            <a:r>
              <a:rPr lang="en-US" dirty="0">
                <a:latin typeface="Arial" charset="0"/>
              </a:rPr>
              <a:t>2/</a:t>
            </a:r>
            <a:r>
              <a:rPr lang="en-US" dirty="0" smtClean="0">
                <a:latin typeface="Arial" charset="0"/>
              </a:rPr>
              <a:t>19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Will be allowed one double-sided 8.5” x 11” note sheet</a:t>
            </a:r>
          </a:p>
          <a:p>
            <a:pPr lvl="2"/>
            <a:r>
              <a:rPr lang="en-US" dirty="0" smtClean="0">
                <a:latin typeface="Arial" charset="0"/>
              </a:rPr>
              <a:t>No </a:t>
            </a:r>
            <a:r>
              <a:rPr lang="en-US" dirty="0">
                <a:latin typeface="Arial" charset="0"/>
              </a:rPr>
              <a:t>calculators or other electronic devices allowed</a:t>
            </a:r>
          </a:p>
          <a:p>
            <a:r>
              <a:rPr lang="en-US" dirty="0">
                <a:latin typeface="Arial" charset="0"/>
              </a:rPr>
              <a:t>Review</a:t>
            </a:r>
          </a:p>
          <a:p>
            <a:pPr lvl="1"/>
            <a:r>
              <a:rPr lang="en-US" dirty="0">
                <a:latin typeface="Arial" charset="0"/>
              </a:rPr>
              <a:t>Switch statements</a:t>
            </a:r>
          </a:p>
          <a:p>
            <a:r>
              <a:rPr lang="en-US" dirty="0">
                <a:latin typeface="Arial" charset="0"/>
              </a:rPr>
              <a:t>Today’s lecture</a:t>
            </a:r>
          </a:p>
          <a:p>
            <a:pPr lvl="1"/>
            <a:r>
              <a:rPr lang="en-US" dirty="0">
                <a:latin typeface="Arial" charset="0"/>
              </a:rPr>
              <a:t>While &amp; do-while loops</a:t>
            </a:r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EED0C8A-11B3-2F45-8957-9032DA69636C}" type="datetime1">
              <a:rPr lang="en-US" sz="1200" smtClean="0">
                <a:latin typeface="Garamond" charset="0"/>
              </a:rPr>
              <a:t>2/11/16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7CCB415-C342-F24F-AF2B-88DF154454C3}" type="slidenum">
              <a:rPr lang="en-US" sz="1200">
                <a:latin typeface="Garamond" charset="0"/>
              </a:rPr>
              <a:pPr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switch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When checking multiple exact values for expression, more sense to use 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switch statement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switch (&lt;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case &lt;val1&gt; 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case &lt;val2&gt; 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default: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break</a:t>
            </a:r>
            <a:r>
              <a:rPr lang="en-US" dirty="0" smtClean="0">
                <a:ea typeface="+mn-ea"/>
                <a:cs typeface="Courier New" pitchFamily="49" charset="0"/>
              </a:rPr>
              <a:t> allows you to exit switch statement after completing code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Otherwise, program will continue to run through cases until finding break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default</a:t>
            </a:r>
            <a:r>
              <a:rPr lang="en-US" dirty="0" smtClean="0">
                <a:ea typeface="+mn-ea"/>
                <a:cs typeface="Courier New" pitchFamily="49" charset="0"/>
              </a:rPr>
              <a:t> covers any values without specific case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8254AA4-2B89-8A42-8C33-70D4A4436FCB}" type="datetime1">
              <a:rPr lang="en-US" sz="1200" smtClean="0">
                <a:latin typeface="Garamond" charset="0"/>
              </a:rPr>
              <a:t>2/11/16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CE413EB-B34E-7249-8D0C-BD415912F470}" type="slidenum">
              <a:rPr lang="en-US" sz="1200">
                <a:latin typeface="Garamond" charset="0"/>
              </a:rPr>
              <a:pPr/>
              <a:t>3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Say we have a program to print squares of numbers between 0 and 10: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void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		// Number to square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	// Square of the number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i^2\n");		// Column headings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// Compute and display the squares of numbers 0 through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("%2d%10d\n",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...		// Code for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1, 2, ... 8, 9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10;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("%2d%10d\n",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41E7790-4920-E049-A2EC-58C2E63F4A2B}" type="datetime1">
              <a:rPr lang="en-US" sz="1200" smtClean="0">
                <a:latin typeface="Garamond" charset="0"/>
              </a:rPr>
              <a:t>2/11/16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10228F0-D3B7-B047-90F8-3342BEE5BA7A}" type="slidenum">
              <a:rPr lang="en-US" sz="1200">
                <a:latin typeface="Garamond" charset="0"/>
              </a:rPr>
              <a:pPr/>
              <a:t>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while</a:t>
            </a:r>
            <a:r>
              <a:rPr lang="en-US">
                <a:latin typeface="Garamond" charset="0"/>
              </a:rPr>
              <a:t>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Previous program does same thing 11 times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Repetitive code can be captured in a 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loop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Much less code to do same amount of work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Simplest form: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(&lt;expression&gt;)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&lt;statement&gt;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 </a:t>
            </a:r>
            <a:r>
              <a:rPr lang="en-US" i="1" dirty="0" smtClean="0">
                <a:cs typeface="Courier New" pitchFamily="49" charset="0"/>
                <a:sym typeface="Wingdings" pitchFamily="2" charset="2"/>
              </a:rPr>
              <a:t>loop body</a:t>
            </a:r>
          </a:p>
          <a:p>
            <a:pPr lvl="1">
              <a:buFont typeface="Wingdings" pitchFamily="2" charset="2"/>
              <a:buNone/>
              <a:defRPr/>
            </a:pPr>
            <a:endParaRPr lang="en-US" i="1" dirty="0" smtClean="0">
              <a:cs typeface="Courier New" pitchFamily="49" charset="0"/>
              <a:sym typeface="Wingdings" pitchFamily="2" charset="2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Loop body will repeat as long as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&lt;expression&gt;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 is true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  <a:sym typeface="Wingdings" pitchFamily="2" charset="2"/>
              </a:rPr>
              <a:t>Loop body must therefore change expression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&lt;statement&gt;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 may be one or more lines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  <a:sym typeface="Wingdings" pitchFamily="2" charset="2"/>
              </a:rPr>
              <a:t>If multiple lines, need { } to denote block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F7B0D0E-425B-794A-B69B-996DCC7C594D}" type="datetime1">
              <a:rPr lang="en-US" sz="1200" smtClean="0">
                <a:latin typeface="Garamond" charset="0"/>
              </a:rPr>
              <a:t>2/11/16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346BCA6-AAEE-3340-BA21-F50C4FD948FE}" type="slidenum">
              <a:rPr lang="en-US" sz="1200">
                <a:latin typeface="Garamond" charset="0"/>
              </a:rPr>
              <a:pPr/>
              <a:t>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while loops - example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762000" y="1752600"/>
            <a:ext cx="716280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 x &lt; 10  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>
              <a:spcBef>
                <a:spcPct val="50000"/>
              </a:spcBef>
            </a:pPr>
            <a:endParaRPr lang="en-US" sz="1800"/>
          </a:p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6129742-1296-8E41-97CD-6B95173FD003}" type="datetime1">
              <a:rPr lang="en-US" sz="1200" smtClean="0">
                <a:latin typeface="Garamond" charset="0"/>
              </a:rPr>
              <a:t>2/11/16</a:t>
            </a:fld>
            <a:endParaRPr lang="en-US" sz="1200">
              <a:latin typeface="Garamond" charset="0"/>
            </a:endParaRP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8DD76F2-FE96-F346-AACF-9F60D7792D85}" type="slidenum">
              <a:rPr lang="en-US" sz="1200">
                <a:latin typeface="Garamond" charset="0"/>
              </a:rPr>
              <a:pPr/>
              <a:t>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62000" y="3738563"/>
            <a:ext cx="7162800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7 8 9 </a:t>
            </a:r>
            <a:endParaRPr lang="en-US" sz="18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while loops - example</a:t>
            </a:r>
          </a:p>
        </p:txBody>
      </p:sp>
      <p:sp>
        <p:nvSpPr>
          <p:cNvPr id="13315" name="Content Placeholder 3"/>
          <p:cNvSpPr>
            <a:spLocks noGrp="1"/>
          </p:cNvSpPr>
          <p:nvPr>
            <p:ph idx="1"/>
          </p:nvPr>
        </p:nvSpPr>
        <p:spPr>
          <a:xfrm>
            <a:off x="457200" y="4343400"/>
            <a:ext cx="8229600" cy="1787525"/>
          </a:xfrm>
        </p:spPr>
        <p:txBody>
          <a:bodyPr/>
          <a:lstStyle/>
          <a:p>
            <a:r>
              <a:rPr lang="en-US">
                <a:latin typeface="Arial" charset="0"/>
              </a:rPr>
              <a:t>Possible to have </a:t>
            </a:r>
            <a:r>
              <a:rPr lang="en-US">
                <a:latin typeface="Courier New" charset="0"/>
                <a:cs typeface="Courier New" charset="0"/>
              </a:rPr>
              <a:t>while</a:t>
            </a:r>
            <a:r>
              <a:rPr lang="en-US">
                <a:latin typeface="Arial" charset="0"/>
              </a:rPr>
              <a:t> loop body that never executes!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762000" y="1066800"/>
            <a:ext cx="7162800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 x &lt; 3  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9221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3720D7E-4B1B-7A4B-8D23-B4E3962DF742}" type="datetime1">
              <a:rPr lang="en-US" sz="1200" smtClean="0">
                <a:latin typeface="Garamond" charset="0"/>
              </a:rPr>
              <a:t>2/11/16</a:t>
            </a:fld>
            <a:endParaRPr lang="en-US" sz="1200">
              <a:latin typeface="Garamond" charset="0"/>
            </a:endParaRPr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073A26E-D622-BB4F-8053-61F76815F7B7}" type="slidenum">
              <a:rPr lang="en-US" sz="1200">
                <a:latin typeface="Garamond" charset="0"/>
              </a:rPr>
              <a:pPr/>
              <a:t>7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762000" y="3124200"/>
            <a:ext cx="71628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(no output)</a:t>
            </a:r>
            <a:endParaRPr lang="en-US" sz="18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Repetition with </a:t>
            </a:r>
            <a:r>
              <a:rPr lang="en-US">
                <a:latin typeface="Courier New" charset="0"/>
                <a:cs typeface="Courier New" charset="0"/>
              </a:rPr>
              <a:t>while</a:t>
            </a:r>
            <a:r>
              <a:rPr lang="en-US">
                <a:latin typeface="Garamond" charset="0"/>
              </a:rPr>
              <a:t>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Rewriting previous program with loop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			// Number to square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		// Square of the number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i^2\n");	// Column headings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// Compute and display the squares of numbers 0 to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0;			// Initialize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endParaRPr lang="en-US" b="1" dirty="0" smtClean="0">
              <a:solidFill>
                <a:srgbClr val="FF0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while 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&lt;= 10) {	// Loop until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&gt;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("%2d%10d\n",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+ 1;				// Increment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endParaRPr lang="en-US" b="1" dirty="0" smtClean="0">
              <a:solidFill>
                <a:srgbClr val="FF0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}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308E963-4CD6-7D45-82C9-985C95F44962}" type="datetime1">
              <a:rPr lang="en-US" sz="1200" smtClean="0">
                <a:latin typeface="Garamond" charset="0"/>
              </a:rPr>
              <a:t>2/11/16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3F7F7BA-F446-D849-93EF-67E2B2CB3EF1}" type="slidenum">
              <a:rPr lang="en-US" sz="1200">
                <a:latin typeface="Garamond" charset="0"/>
              </a:rPr>
              <a:pPr/>
              <a:t>8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Application: loop with flexible limit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Could determine loop limit based on variable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Result of calculation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Input value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See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while2.c</a:t>
            </a:r>
            <a:r>
              <a:rPr lang="en-US" dirty="0" smtClean="0">
                <a:ea typeface="+mn-ea"/>
                <a:cs typeface="+mn-cs"/>
              </a:rPr>
              <a:t> for an example (on website)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Program to calculate average grade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First reads # of grades to enter, then list of grades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Keeps running sum of all grades entered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Calculates average at end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Loop: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while (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 &lt; 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numGrades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("%lf", &amp;grade);			// Read grade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gradeSum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gradeSum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 + grade;	// Add to sum</a:t>
            </a:r>
          </a:p>
          <a:p>
            <a:pPr>
              <a:buFont typeface="Wingdings" pitchFamily="2" charset="2"/>
              <a:buNone/>
              <a:defRPr/>
            </a:pPr>
            <a:endParaRPr lang="en-US" sz="26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 + 1;	// Inc. count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BCE3DCF-2601-9442-9F1A-B6726A6277C2}" type="datetime1">
              <a:rPr lang="en-US" sz="1200" smtClean="0">
                <a:latin typeface="Garamond" charset="0"/>
              </a:rPr>
              <a:t>2/11/16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A48EA35-D6B5-FC45-8DB4-15C96A732D59}" type="slidenum">
              <a:rPr lang="en-US" sz="1200">
                <a:latin typeface="Garamond" charset="0"/>
              </a:rPr>
              <a:pPr/>
              <a:t>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7003</TotalTime>
  <Words>801</Words>
  <Application>Microsoft Macintosh PowerPoint</Application>
  <PresentationFormat>On-screen Show (4:3)</PresentationFormat>
  <Paragraphs>255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Edge</vt:lpstr>
      <vt:lpstr>EECE.2160 ECE Application Programming</vt:lpstr>
      <vt:lpstr>Lecture outline</vt:lpstr>
      <vt:lpstr>Review: switch statements</vt:lpstr>
      <vt:lpstr>Repetition</vt:lpstr>
      <vt:lpstr>while loops</vt:lpstr>
      <vt:lpstr>while loops - example</vt:lpstr>
      <vt:lpstr>while loops - example</vt:lpstr>
      <vt:lpstr>Repetition with while loop</vt:lpstr>
      <vt:lpstr>Application: loop with flexible limit</vt:lpstr>
      <vt:lpstr>Application: sentinel value</vt:lpstr>
      <vt:lpstr>do-while loops</vt:lpstr>
      <vt:lpstr>While vs. do-while: flowcharts</vt:lpstr>
      <vt:lpstr>comparison while vs do-while</vt:lpstr>
      <vt:lpstr>comparison while vs do-while</vt:lpstr>
      <vt:lpstr>Application: sentinel value</vt:lpstr>
      <vt:lpstr>Application: sentinel value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1551</cp:revision>
  <dcterms:created xsi:type="dcterms:W3CDTF">2006-04-03T05:03:01Z</dcterms:created>
  <dcterms:modified xsi:type="dcterms:W3CDTF">2016-02-12T04:58:46Z</dcterms:modified>
</cp:coreProperties>
</file>