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97" r:id="rId4"/>
    <p:sldId id="498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95" r:id="rId15"/>
    <p:sldId id="496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2/11/16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6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094EFB-D74B-0344-A19D-E70AB6E47EBD}" type="datetime1">
              <a:rPr lang="en-US"/>
              <a:pPr/>
              <a:t>2/11/16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F45584-7CAB-324B-858F-C9119173BEF3}" type="slidenum">
              <a:rPr lang="en-US"/>
              <a:pPr/>
              <a:t>13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4AAA4-5B5F-7B4F-B828-AF0CBA7F557C}" type="datetime1">
              <a:rPr lang="en-US" smtClean="0"/>
              <a:t>2/11/16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BB21F-79C8-5441-90BA-C9997CEEA0E2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F413D-9747-114C-8E45-93482E83548D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7401-1FFA-8F48-AF9E-953FEA4CEAAB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011F4-9CFC-784F-A4A6-C1E17AD72AD1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6DBE-FC0F-7947-A38B-4E3E4F291007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86109-A76B-F548-9E78-912431F373F3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AF514-47DA-0741-BD29-86C238D1EC0A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E535F-B2C9-5340-9181-A20D5D0DD1D2}" type="datetime1">
              <a:rPr lang="en-US" smtClean="0"/>
              <a:t>2/11/16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41F11-2684-6A46-B426-1A115D4298AD}" type="datetime1">
              <a:rPr lang="en-US" smtClean="0"/>
              <a:t>2/11/16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F36A-86A0-E442-9410-18C8CB0CE398}" type="datetime1">
              <a:rPr lang="en-US" smtClean="0"/>
              <a:t>2/11/16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C92FC-6FFA-A843-98CA-8C194FF08F43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F7ACA-7E20-FB41-A6F6-7F02FCF119EE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B7A0031-0796-2846-881C-A62874FDFB2A}" type="datetime1">
              <a:rPr lang="en-US" smtClean="0"/>
              <a:t>2/11/16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1234H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2468H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0AC78-E030-3B43-A950-835A06723591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02H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048DH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85772-E5F7-C24A-859A-07199EFE46EF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091AH = 0000100100011010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= +2330, Count = 02H ,  CF = X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0246H =  0000001001000110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>
                <a:latin typeface="Arial" charset="0"/>
                <a:sym typeface="Wingdings" charset="0"/>
              </a:rPr>
              <a:t>4 X +582 = +2328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39A214-2DA7-4846-8ED9-34239E961F77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Instructions-  Application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Application–Isolating a bit from a byte of data in memory in the carry flag 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Instruction sequence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AL,[CONTROL_FLAGS]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CL, 04H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SHR AL,CL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Before execution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(CONTROL_FLAGS) = 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1st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2nd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(CL) = 04H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3rd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 0000B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(CF) = B</a:t>
            </a:r>
            <a:r>
              <a:rPr lang="en-US" sz="1700" baseline="-25000">
                <a:latin typeface="Arial" charset="0"/>
              </a:rPr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099BF1-7E8E-504D-98D3-1F2F10500543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B227A2-2E27-9D40-9304-D6485B050C0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latin typeface="Arial" charset="0"/>
              </a:rPr>
              <a:t>Example:</a:t>
            </a:r>
            <a:r>
              <a:rPr lang="en-US">
                <a:latin typeface="Arial" charset="0"/>
              </a:rPr>
              <a:t> Given AL = 15H, CL = 03H, and CF = 0 show the state of AL and CF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SHL AL, 1</a:t>
            </a:r>
          </a:p>
          <a:p>
            <a:pPr lvl="1"/>
            <a:r>
              <a:rPr lang="en-US">
                <a:latin typeface="Arial" charset="0"/>
              </a:rPr>
              <a:t>SHR AL, CL</a:t>
            </a:r>
          </a:p>
          <a:p>
            <a:pPr lvl="1"/>
            <a:r>
              <a:rPr lang="en-US">
                <a:latin typeface="Arial" charset="0"/>
              </a:rPr>
              <a:t>SAL AL, 5</a:t>
            </a:r>
          </a:p>
          <a:p>
            <a:pPr lvl="1"/>
            <a:r>
              <a:rPr lang="en-US">
                <a:latin typeface="Arial" charset="0"/>
              </a:rPr>
              <a:t>SAR AL, 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2FDC1E-8989-334F-A020-FA2CF83EC223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Initially, AL = 15H = 00010101</a:t>
            </a:r>
            <a:r>
              <a:rPr lang="en-US" sz="2100" baseline="-25000">
                <a:latin typeface="Arial" charset="0"/>
              </a:rPr>
              <a:t>2</a:t>
            </a:r>
            <a:endParaRPr lang="en-US" sz="21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2AH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05H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A0H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E8H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19369-27F1-DD40-9D8A-6804B0AE0BD3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(Tuesday, 2/16)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Rotate instructions</a:t>
            </a:r>
          </a:p>
          <a:p>
            <a:pPr lvl="1"/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3 due 1:00 PM, Tuesday, 2/16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</a:t>
            </a:r>
            <a:r>
              <a:rPr lang="en-US" b="1" dirty="0">
                <a:solidFill>
                  <a:srgbClr val="FF0000"/>
                </a:solidFill>
              </a:rPr>
              <a:t>Friday, 2/19</a:t>
            </a:r>
          </a:p>
          <a:p>
            <a:pPr lvl="2"/>
            <a:r>
              <a:rPr lang="en-US" dirty="0" smtClean="0"/>
              <a:t>Allowed </a:t>
            </a:r>
            <a:r>
              <a:rPr lang="en-US" dirty="0"/>
              <a:t>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03711-F4F4-FE44-AD78-E5678EFC4738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Next lecture: Tuesday, not Monday</a:t>
            </a:r>
          </a:p>
          <a:p>
            <a:pPr lvl="1"/>
            <a:r>
              <a:rPr lang="en-US" dirty="0" smtClean="0"/>
              <a:t>HW </a:t>
            </a:r>
            <a:r>
              <a:rPr lang="en-US" dirty="0"/>
              <a:t>3 </a:t>
            </a:r>
            <a:r>
              <a:rPr lang="en-US" dirty="0" smtClean="0"/>
              <a:t>due </a:t>
            </a:r>
            <a:r>
              <a:rPr lang="en-US" dirty="0"/>
              <a:t>1:00 </a:t>
            </a:r>
            <a:r>
              <a:rPr lang="en-US" dirty="0" smtClean="0"/>
              <a:t>PM, Tuesday, 2/16</a:t>
            </a:r>
            <a:endParaRPr lang="en-US" dirty="0"/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</a:t>
            </a:r>
            <a:r>
              <a:rPr lang="en-US" b="1" dirty="0" smtClean="0">
                <a:solidFill>
                  <a:srgbClr val="FF0000"/>
                </a:solidFill>
              </a:rPr>
              <a:t>Friday, 2/19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Logical and shift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FDA33B-017A-F74B-88C4-917D41DB2F11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AFBFD5-89D8-BA48-ADDD-E87051AE3DA6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(EDX) = (EDX,EAX) % (S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causes exception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C3C66D-43A0-F846-BDC0-7BB784A993BD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FF0914-98A2-FA46-A6B3-94E9EB549E5A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(D)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C9F589-86AC-EB41-A32D-25D0D1947E0D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>
                <a:latin typeface="Arial" charset="0"/>
              </a:rPr>
              <a:t>MOV AL, 55H</a:t>
            </a:r>
          </a:p>
          <a:p>
            <a:pPr lvl="1"/>
            <a:r>
              <a:rPr lang="en-US">
                <a:latin typeface="Arial" charset="0"/>
              </a:rPr>
              <a:t>AND AL, 1FH</a:t>
            </a:r>
          </a:p>
          <a:p>
            <a:pPr lvl="1"/>
            <a:r>
              <a:rPr lang="en-US">
                <a:latin typeface="Arial" charset="0"/>
              </a:rPr>
              <a:t>OR AL, C0H</a:t>
            </a:r>
          </a:p>
          <a:p>
            <a:pPr lvl="1"/>
            <a:r>
              <a:rPr lang="en-US">
                <a:latin typeface="Arial" charset="0"/>
              </a:rPr>
              <a:t>XOR AL, 0FH</a:t>
            </a:r>
          </a:p>
          <a:p>
            <a:pPr lvl="1"/>
            <a:r>
              <a:rPr lang="en-US">
                <a:latin typeface="Arial" charset="0"/>
              </a:rPr>
              <a:t>NOT AL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BD4B0-E266-D54F-A57E-FE261542BE0F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55H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 AND 1FH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15H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C0H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15H OR C0H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D5H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D5H XOR 0FH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DAH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DAH = NOT(11011010) = 00100101 = 25H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19A458-FB66-6B43-A533-751934FD5016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D747FE-571A-A444-8BF3-6403BEDF1DC4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8817</TotalTime>
  <Words>1313</Words>
  <Application>Microsoft Macintosh PowerPoint</Application>
  <PresentationFormat>On-screen Show (4:3)</PresentationFormat>
  <Paragraphs>245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EECE.3170 Microprocessor Systems Design I</vt:lpstr>
      <vt:lpstr>Lecture outline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Instructions-  Application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1690</cp:revision>
  <dcterms:created xsi:type="dcterms:W3CDTF">2006-04-03T05:03:01Z</dcterms:created>
  <dcterms:modified xsi:type="dcterms:W3CDTF">2016-02-12T04:35:57Z</dcterms:modified>
</cp:coreProperties>
</file>