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62" r:id="rId4"/>
    <p:sldId id="263" r:id="rId5"/>
    <p:sldId id="328" r:id="rId6"/>
    <p:sldId id="264" r:id="rId7"/>
    <p:sldId id="428" r:id="rId8"/>
    <p:sldId id="346" r:id="rId9"/>
    <p:sldId id="347" r:id="rId10"/>
    <p:sldId id="290" r:id="rId11"/>
    <p:sldId id="267" r:id="rId12"/>
    <p:sldId id="329" r:id="rId13"/>
    <p:sldId id="388" r:id="rId14"/>
    <p:sldId id="389" r:id="rId15"/>
    <p:sldId id="386" r:id="rId16"/>
    <p:sldId id="387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3" r:id="rId38"/>
    <p:sldId id="414" r:id="rId39"/>
    <p:sldId id="415" r:id="rId40"/>
    <p:sldId id="416" r:id="rId41"/>
    <p:sldId id="417" r:id="rId42"/>
    <p:sldId id="418" r:id="rId43"/>
    <p:sldId id="419" r:id="rId44"/>
    <p:sldId id="420" r:id="rId45"/>
    <p:sldId id="421" r:id="rId46"/>
    <p:sldId id="422" r:id="rId47"/>
    <p:sldId id="423" r:id="rId48"/>
    <p:sldId id="424" r:id="rId49"/>
    <p:sldId id="425" r:id="rId50"/>
    <p:sldId id="426" r:id="rId51"/>
    <p:sldId id="427" r:id="rId52"/>
    <p:sldId id="411" r:id="rId53"/>
    <p:sldId id="412" r:id="rId54"/>
    <p:sldId id="385" r:id="rId5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368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3C428E7-8435-4C4B-90D9-E74D957AAB8A}" type="slidenum">
              <a:rPr lang="en-US"/>
              <a:pPr/>
              <a:t>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CF1405-1C00-E54B-92DA-AEFE4FAC7863}" type="slidenum">
              <a:rPr lang="en-US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E160D7-96C9-F44D-A975-D3BCEFFC6774}" type="slidenum">
              <a:rPr lang="en-US"/>
              <a:pPr/>
              <a:t>49</a:t>
            </a:fld>
            <a:endParaRPr lang="en-US"/>
          </a:p>
        </p:txBody>
      </p:sp>
      <p:sp>
        <p:nvSpPr>
          <p:cNvPr id="26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386319-132D-CD43-B63A-E2B7D58DA71D}" type="datetime1">
              <a:rPr lang="en-US" smtClean="0"/>
              <a:t>5/15/17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581677-5898-A748-B5AB-346D9FE98CED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BA9825-583D-D84A-81C3-A35E57E4A85D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DB9CB-A3F6-6B40-91FA-069273C5FB9D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BA9DF-ABF0-3E4E-B871-FB0F09E7162A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DF9E51-E633-6347-BE5F-8391AB50F5A8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F5DB5D-6B96-364F-A793-8CC2636C58D2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C7082-0C90-EF40-9ACE-15EEFBEFF8D1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FB666-2600-9E4D-A022-82B62332F54D}" type="datetime1">
              <a:rPr lang="en-US" smtClean="0"/>
              <a:t>5/15/17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1DFB33-B893-2245-8F3D-9A233702741C}" type="datetime1">
              <a:rPr lang="en-US" smtClean="0"/>
              <a:t>5/15/17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97411-5091-3A4E-8740-0AC89849F5C2}" type="datetime1">
              <a:rPr lang="en-US" smtClean="0"/>
              <a:t>5/15/17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E21697-7CE7-0342-9CD3-88E4D4DB5554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B2CC99-71D8-3E41-80E4-7354F3A2D306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F0DADEEF-CCEE-354D-B736-35F4D93922D9}" type="datetime1">
              <a:rPr lang="en-US" smtClean="0"/>
              <a:t>5/15/17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Basic C program </a:t>
            </a:r>
            <a:r>
              <a:rPr lang="en-US" dirty="0" smtClean="0">
                <a:latin typeface="Arial" charset="0"/>
              </a:rPr>
              <a:t>structure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Data in C: data types, constants, and variables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5618BF-ED48-F74B-8ED2-4934307E4019}" type="datetime1">
              <a:rPr lang="en-US" smtClean="0">
                <a:latin typeface="Garamond" charset="0"/>
              </a:rPr>
              <a:t>5/15/17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05797D-0B1A-634A-AA1A-3471CE0CA328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Grading and exam dates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Grading breakdown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Programming assignments</a:t>
            </a:r>
            <a:r>
              <a:rPr lang="en-US" dirty="0">
                <a:latin typeface="Arial" charset="0"/>
              </a:rPr>
              <a:t>: 60</a:t>
            </a:r>
            <a:r>
              <a:rPr lang="en-US" dirty="0" smtClean="0">
                <a:latin typeface="Arial" charset="0"/>
              </a:rPr>
              <a:t>%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No programs will be dropped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Lowest of first 2 exams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>
                <a:latin typeface="Arial" charset="0"/>
              </a:rPr>
              <a:t>10%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Highest of first 2 exams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>
                <a:latin typeface="Arial" charset="0"/>
              </a:rPr>
              <a:t>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15%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Thursday, May </a:t>
            </a:r>
            <a:r>
              <a:rPr lang="en-US" dirty="0" smtClean="0">
                <a:latin typeface="Arial" charset="0"/>
              </a:rPr>
              <a:t>25 </a:t>
            </a:r>
            <a:r>
              <a:rPr lang="en-US" dirty="0" smtClean="0">
                <a:latin typeface="Arial" charset="0"/>
              </a:rPr>
              <a:t>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Monday, June </a:t>
            </a:r>
            <a:r>
              <a:rPr lang="en-US" dirty="0" smtClean="0">
                <a:latin typeface="Arial" charset="0"/>
              </a:rPr>
              <a:t>12 </a:t>
            </a:r>
            <a:r>
              <a:rPr lang="en-US" dirty="0" smtClean="0">
                <a:latin typeface="Arial" charset="0"/>
              </a:rPr>
              <a:t>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3</a:t>
            </a:r>
            <a:r>
              <a:rPr lang="en-US" dirty="0" smtClean="0">
                <a:latin typeface="Arial" charset="0"/>
              </a:rPr>
              <a:t>: Thursday, June </a:t>
            </a:r>
            <a:r>
              <a:rPr lang="en-US" dirty="0" smtClean="0">
                <a:latin typeface="Arial" charset="0"/>
              </a:rPr>
              <a:t>22 </a:t>
            </a:r>
            <a:r>
              <a:rPr lang="en-US" dirty="0" smtClean="0">
                <a:latin typeface="Arial" charset="0"/>
              </a:rPr>
              <a:t>(preferred) -or- Monday, June </a:t>
            </a:r>
            <a:r>
              <a:rPr lang="en-US" dirty="0" smtClean="0">
                <a:latin typeface="Arial" charset="0"/>
              </a:rPr>
              <a:t>26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CD1D1F-2A02-3D4B-93B9-DFCF810CB90B}" type="datetime1">
              <a:rPr lang="en-US" smtClean="0">
                <a:latin typeface="Garamond" charset="0"/>
              </a:rPr>
              <a:t>5/15/17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DAB263-DC9A-694C-A4BA-630281DA7D6F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Tentative course outline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 program structure and development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Working with data: data types, variables, operators, expressions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console input/output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Control flow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Functions: basic modular programming, argument passing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Pointers, arrays, and strings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Creating new data types: structures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Dynamic memory allocation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File &amp; general input/output</a:t>
            </a: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Bitwise </a:t>
            </a:r>
            <a:r>
              <a:rPr lang="en-US" dirty="0" smtClean="0">
                <a:ea typeface="+mn-ea"/>
              </a:rPr>
              <a:t>operators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exercises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Note on course schedule: several days marked as “PE#”</a:t>
            </a:r>
          </a:p>
          <a:p>
            <a:pPr lvl="1"/>
            <a:r>
              <a:rPr lang="en-US" dirty="0">
                <a:latin typeface="Arial" charset="0"/>
              </a:rPr>
              <a:t>Those classes will contain supervised, in-class programming exercises</a:t>
            </a:r>
          </a:p>
          <a:p>
            <a:pPr lvl="2"/>
            <a:r>
              <a:rPr lang="en-US" dirty="0">
                <a:latin typeface="Arial" charset="0"/>
              </a:rPr>
              <a:t>We’ll write/complete short programs to illustrate previously covered concepts</a:t>
            </a:r>
          </a:p>
          <a:p>
            <a:pPr lvl="1"/>
            <a:r>
              <a:rPr lang="en-US" dirty="0">
                <a:latin typeface="Arial" charset="0"/>
              </a:rPr>
              <a:t>If you have a laptop, </a:t>
            </a:r>
            <a:r>
              <a:rPr lang="en-US" dirty="0" smtClean="0">
                <a:latin typeface="Arial" charset="0"/>
              </a:rPr>
              <a:t>feel free to bring it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EE70C1-6143-B448-B6FE-A08948B363E3}" type="datetime1">
              <a:rPr lang="en-US" smtClean="0">
                <a:latin typeface="Garamond" charset="0"/>
              </a:rPr>
              <a:t>5/15/17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446EE8-670F-7F4E-9BA9-CAFBC51B1265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General notes/questions about the course:</a:t>
            </a:r>
          </a:p>
          <a:p>
            <a:pPr marL="461963" indent="-461963">
              <a:buFont typeface="Garamond" charset="0"/>
              <a:buAutoNum type="arabicPeriod"/>
            </a:pPr>
            <a:r>
              <a:rPr lang="en-US" dirty="0">
                <a:latin typeface="Arial" charset="0"/>
              </a:rPr>
              <a:t>How many of you have prior programming experience?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For those that do, can improve programming style, efficiency, potentially learn new items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For those that </a:t>
            </a:r>
            <a:r>
              <a:rPr lang="en-US" dirty="0" smtClean="0">
                <a:latin typeface="Arial" charset="0"/>
              </a:rPr>
              <a:t>don’t</a:t>
            </a:r>
            <a:r>
              <a:rPr lang="en-US" dirty="0">
                <a:latin typeface="Arial" charset="0"/>
              </a:rPr>
              <a:t>, course assumes no prior programming experience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Fair warning for all of you: material builds on itself throughout course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Difficulty increases as course goes on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If (when) you get stuck, </a:t>
            </a:r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ask for help!!!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CB0C59-9528-F449-B59D-FF19DFD3A68D}" type="datetime1">
              <a:rPr lang="en-US" smtClean="0">
                <a:latin typeface="Garamond" charset="0"/>
              </a:rPr>
              <a:t>5/15/17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8CFC4A-C46D-9448-8746-0F41D22BBB47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0225" indent="-514350">
              <a:buFont typeface="Garamond" charset="0"/>
              <a:buAutoNum type="arabicPeriod" startAt="2"/>
            </a:pPr>
            <a:r>
              <a:rPr lang="en-US" dirty="0">
                <a:latin typeface="Arial" charset="0"/>
              </a:rPr>
              <a:t>How many of you are taking this course only because </a:t>
            </a:r>
            <a:r>
              <a:rPr lang="en-US" dirty="0" smtClean="0">
                <a:latin typeface="Arial" charset="0"/>
              </a:rPr>
              <a:t>it’s </a:t>
            </a:r>
            <a:r>
              <a:rPr lang="en-US" dirty="0">
                <a:latin typeface="Arial" charset="0"/>
              </a:rPr>
              <a:t>required?</a:t>
            </a:r>
          </a:p>
          <a:p>
            <a:pPr lvl="1"/>
            <a:r>
              <a:rPr lang="en-US" dirty="0">
                <a:latin typeface="Arial" charset="0"/>
              </a:rPr>
              <a:t>Follow-up: how many of you hope </a:t>
            </a:r>
            <a:r>
              <a:rPr lang="en-US" dirty="0" smtClean="0">
                <a:latin typeface="Arial" charset="0"/>
              </a:rPr>
              <a:t>you’ll </a:t>
            </a:r>
            <a:r>
              <a:rPr lang="en-US" dirty="0">
                <a:latin typeface="Arial" charset="0"/>
              </a:rPr>
              <a:t>never have to program again once </a:t>
            </a:r>
            <a:r>
              <a:rPr lang="en-US" dirty="0" smtClean="0">
                <a:latin typeface="Arial" charset="0"/>
              </a:rPr>
              <a:t>you’re </a:t>
            </a:r>
            <a:r>
              <a:rPr lang="en-US" dirty="0">
                <a:latin typeface="Arial" charset="0"/>
              </a:rPr>
              <a:t>done with the course?</a:t>
            </a:r>
          </a:p>
          <a:p>
            <a:pPr lvl="1"/>
            <a:r>
              <a:rPr lang="en-US" dirty="0">
                <a:latin typeface="Arial" charset="0"/>
              </a:rPr>
              <a:t>Both computer </a:t>
            </a:r>
            <a:r>
              <a:rPr lang="en-US" u="sng" dirty="0">
                <a:latin typeface="Arial" charset="0"/>
              </a:rPr>
              <a:t>and</a:t>
            </a:r>
            <a:r>
              <a:rPr lang="en-US" dirty="0">
                <a:latin typeface="Arial" charset="0"/>
              </a:rPr>
              <a:t> electrical engineers commonly program in industry—some examples:</a:t>
            </a:r>
          </a:p>
          <a:p>
            <a:pPr lvl="2"/>
            <a:r>
              <a:rPr lang="en-US" dirty="0">
                <a:latin typeface="Arial" charset="0"/>
              </a:rPr>
              <a:t>Automation of tasks</a:t>
            </a:r>
          </a:p>
          <a:p>
            <a:pPr lvl="2"/>
            <a:r>
              <a:rPr lang="en-US" dirty="0">
                <a:latin typeface="Arial" charset="0"/>
              </a:rPr>
              <a:t>Circuit simulation</a:t>
            </a:r>
          </a:p>
          <a:p>
            <a:pPr lvl="2"/>
            <a:r>
              <a:rPr lang="en-US" dirty="0">
                <a:latin typeface="Arial" charset="0"/>
              </a:rPr>
              <a:t>Test procedures</a:t>
            </a:r>
          </a:p>
          <a:p>
            <a:pPr lvl="1"/>
            <a:r>
              <a:rPr lang="en-US" dirty="0">
                <a:latin typeface="Arial" charset="0"/>
              </a:rPr>
              <a:t>Programming skills highly sought by employers</a:t>
            </a:r>
          </a:p>
          <a:p>
            <a:pPr marL="530225" indent="-514350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673663A-183A-B946-B23F-D091591E859A}" type="datetime1">
              <a:rPr lang="en-US" smtClean="0">
                <a:latin typeface="Garamond" charset="0"/>
              </a:rPr>
              <a:t>5/15/17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095114-AA98-4944-84C3-DB02AACB507E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... which is a good approach for your assignments, too!</a:t>
            </a:r>
          </a:p>
          <a:p>
            <a:r>
              <a:rPr lang="en-US">
                <a:latin typeface="Arial" charset="0"/>
              </a:rPr>
              <a:t>Average student’s approach to programming</a:t>
            </a:r>
          </a:p>
          <a:p>
            <a:pPr lvl="1"/>
            <a:r>
              <a:rPr lang="en-US">
                <a:latin typeface="Arial" charset="0"/>
              </a:rPr>
              <a:t>Read specification (assignment)</a:t>
            </a:r>
          </a:p>
          <a:p>
            <a:pPr lvl="2"/>
            <a:r>
              <a:rPr lang="en-US">
                <a:latin typeface="Arial" charset="0"/>
              </a:rPr>
              <a:t>... at least some of it, anyway ...</a:t>
            </a:r>
          </a:p>
          <a:p>
            <a:pPr lvl="1"/>
            <a:r>
              <a:rPr lang="en-US">
                <a:latin typeface="Arial" charset="0"/>
              </a:rPr>
              <a:t>Attempt to write complete program</a:t>
            </a:r>
          </a:p>
          <a:p>
            <a:pPr lvl="1"/>
            <a:r>
              <a:rPr lang="en-US">
                <a:latin typeface="Arial" charset="0"/>
              </a:rPr>
              <a:t>Find output error and fix related code</a:t>
            </a:r>
          </a:p>
          <a:p>
            <a:pPr lvl="1"/>
            <a:r>
              <a:rPr lang="en-US">
                <a:latin typeface="Arial" charset="0"/>
              </a:rPr>
              <a:t>Repeat previous step until either</a:t>
            </a:r>
          </a:p>
          <a:p>
            <a:pPr lvl="2"/>
            <a:r>
              <a:rPr lang="en-US">
                <a:latin typeface="Arial" charset="0"/>
              </a:rPr>
              <a:t>Code completely works ...</a:t>
            </a:r>
          </a:p>
          <a:p>
            <a:pPr lvl="2"/>
            <a:r>
              <a:rPr lang="en-US">
                <a:latin typeface="Arial" charset="0"/>
              </a:rPr>
              <a:t>... or code is such a mess that problem(s) can’t be fixed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FCC65D-4B22-E149-8CE0-F0289B91C019}" type="datetime1">
              <a:rPr lang="en-US" smtClean="0">
                <a:latin typeface="Garamond" charset="0"/>
              </a:rPr>
              <a:t>5/15/17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E17867-F22D-4C4E-A375-99A47EE0EA91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development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 more structured approach to program development</a:t>
            </a:r>
          </a:p>
          <a:p>
            <a:pPr lvl="1"/>
            <a:r>
              <a:rPr lang="en-US">
                <a:latin typeface="Arial" charset="0"/>
              </a:rPr>
              <a:t>Read specification</a:t>
            </a:r>
          </a:p>
          <a:p>
            <a:pPr lvl="1"/>
            <a:r>
              <a:rPr lang="en-US">
                <a:latin typeface="Arial" charset="0"/>
              </a:rPr>
              <a:t>Identify requirements</a:t>
            </a:r>
          </a:p>
          <a:p>
            <a:pPr lvl="2"/>
            <a:r>
              <a:rPr lang="en-US">
                <a:latin typeface="Arial" charset="0"/>
              </a:rPr>
              <a:t>What results should program produce?</a:t>
            </a:r>
          </a:p>
          <a:p>
            <a:pPr lvl="2"/>
            <a:r>
              <a:rPr lang="en-US">
                <a:latin typeface="Arial" charset="0"/>
              </a:rPr>
              <a:t>How can I test correctness of those results?</a:t>
            </a:r>
          </a:p>
          <a:p>
            <a:pPr lvl="1"/>
            <a:r>
              <a:rPr lang="en-US">
                <a:latin typeface="Arial" charset="0"/>
              </a:rPr>
              <a:t>Plan design that implements requirements</a:t>
            </a:r>
          </a:p>
          <a:p>
            <a:pPr lvl="2"/>
            <a:r>
              <a:rPr lang="en-US">
                <a:latin typeface="Arial" charset="0"/>
              </a:rPr>
              <a:t>Using flowchart, pseudocode, etc.</a:t>
            </a:r>
          </a:p>
          <a:p>
            <a:pPr lvl="2"/>
            <a:r>
              <a:rPr lang="en-US">
                <a:latin typeface="Arial" charset="0"/>
              </a:rPr>
              <a:t>Plan for tests as well</a:t>
            </a:r>
          </a:p>
          <a:p>
            <a:pPr lvl="1"/>
            <a:r>
              <a:rPr lang="en-US">
                <a:latin typeface="Arial" charset="0"/>
              </a:rPr>
              <a:t>Translate design into actual code</a:t>
            </a:r>
          </a:p>
          <a:p>
            <a:pPr lvl="1"/>
            <a:r>
              <a:rPr lang="en-US">
                <a:latin typeface="Arial" charset="0"/>
              </a:rPr>
              <a:t>Test program and fix 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F8818E-DE10-5F4C-9FF9-1B9D2296F453}" type="datetime1">
              <a:rPr lang="en-US" smtClean="0">
                <a:latin typeface="Garamond" charset="0"/>
              </a:rPr>
              <a:t>5/15/17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8505C3-5A27-104A-B9B7-8B17562BFA96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9254BC-29F7-7E46-92E3-1B0AEAC5FDB5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7848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0484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571A8F-F9F1-794B-AE8D-47AD0B22DB00}" type="datetime1">
              <a:rPr lang="en-US" sz="1200" smtClean="0">
                <a:latin typeface="Garamond" charset="0"/>
              </a:rPr>
              <a:t>5/15/17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4041193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4704B1-345E-2E47-93B7-779CC9733FC4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85800" y="4114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1508" name="AutoShape 4"/>
          <p:cNvSpPr>
            <a:spLocks/>
          </p:cNvSpPr>
          <p:nvPr/>
        </p:nvSpPr>
        <p:spPr bwMode="auto">
          <a:xfrm>
            <a:off x="1304925" y="1354138"/>
            <a:ext cx="4867275" cy="398462"/>
          </a:xfrm>
          <a:prstGeom prst="borderCallout1">
            <a:avLst>
              <a:gd name="adj1" fmla="val 28685"/>
              <a:gd name="adj2" fmla="val -1565"/>
              <a:gd name="adj3" fmla="val 713148"/>
              <a:gd name="adj4" fmla="val -861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# indicates pre-processor directive</a:t>
            </a:r>
          </a:p>
        </p:txBody>
      </p:sp>
      <p:sp>
        <p:nvSpPr>
          <p:cNvPr id="21509" name="AutoShape 5"/>
          <p:cNvSpPr>
            <a:spLocks/>
          </p:cNvSpPr>
          <p:nvPr/>
        </p:nvSpPr>
        <p:spPr bwMode="auto">
          <a:xfrm>
            <a:off x="2057400" y="1905000"/>
            <a:ext cx="4867275" cy="381000"/>
          </a:xfrm>
          <a:prstGeom prst="borderCallout1">
            <a:avLst>
              <a:gd name="adj1" fmla="val 30000"/>
              <a:gd name="adj2" fmla="val -1565"/>
              <a:gd name="adj3" fmla="val 587917"/>
              <a:gd name="adj4" fmla="val -111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latin typeface="Courier New" charset="0"/>
              </a:rPr>
              <a:t>include</a:t>
            </a:r>
            <a:r>
              <a:rPr lang="en-US"/>
              <a:t> is the directive</a:t>
            </a:r>
          </a:p>
        </p:txBody>
      </p:sp>
      <p:sp>
        <p:nvSpPr>
          <p:cNvPr id="21510" name="AutoShape 6"/>
          <p:cNvSpPr>
            <a:spLocks/>
          </p:cNvSpPr>
          <p:nvPr/>
        </p:nvSpPr>
        <p:spPr bwMode="auto">
          <a:xfrm>
            <a:off x="3709988" y="2514600"/>
            <a:ext cx="5129212" cy="1447800"/>
          </a:xfrm>
          <a:prstGeom prst="borderCallout1">
            <a:avLst>
              <a:gd name="adj1" fmla="val 7894"/>
              <a:gd name="adj2" fmla="val -1486"/>
              <a:gd name="adj3" fmla="val 111731"/>
              <a:gd name="adj4" fmla="val -1469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latin typeface="Courier New" charset="0"/>
              </a:rPr>
              <a:t>stdio.h </a:t>
            </a:r>
            <a:r>
              <a:rPr lang="en-US"/>
              <a:t>is the name of the file to "insert" into our program.  The &lt;&gt; means it is part of the C development system</a:t>
            </a:r>
          </a:p>
        </p:txBody>
      </p:sp>
      <p:sp>
        <p:nvSpPr>
          <p:cNvPr id="21511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C93B43-FC78-2F45-909A-AE9FBB96257A}" type="datetime1">
              <a:rPr lang="en-US" sz="1200" smtClean="0">
                <a:latin typeface="Garamond" charset="0"/>
              </a:rPr>
              <a:t>5/15/17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347677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1F0EE7-2809-0D42-93A2-027ACEABCA19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2532" name="AutoShape 7"/>
          <p:cNvSpPr>
            <a:spLocks/>
          </p:cNvSpPr>
          <p:nvPr/>
        </p:nvSpPr>
        <p:spPr bwMode="auto">
          <a:xfrm>
            <a:off x="2362200" y="1219200"/>
            <a:ext cx="6172200" cy="1371600"/>
          </a:xfrm>
          <a:prstGeom prst="borderCallout1">
            <a:avLst>
              <a:gd name="adj1" fmla="val 9407"/>
              <a:gd name="adj2" fmla="val -42"/>
              <a:gd name="adj3" fmla="val 209259"/>
              <a:gd name="adj4" fmla="val -1152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latin typeface="Courier New" charset="0"/>
              </a:rPr>
              <a:t>main</a:t>
            </a:r>
            <a:r>
              <a:rPr lang="en-US"/>
              <a:t> is the name of the primary (or main) procedure.  All ANSI C programs must have a main routine named </a:t>
            </a:r>
            <a:r>
              <a:rPr lang="en-US">
                <a:latin typeface="Courier New" charset="0"/>
              </a:rPr>
              <a:t>main</a:t>
            </a:r>
          </a:p>
        </p:txBody>
      </p:sp>
      <p:sp>
        <p:nvSpPr>
          <p:cNvPr id="22533" name="AutoShape 8"/>
          <p:cNvSpPr>
            <a:spLocks/>
          </p:cNvSpPr>
          <p:nvPr/>
        </p:nvSpPr>
        <p:spPr bwMode="auto">
          <a:xfrm>
            <a:off x="2971800" y="2678113"/>
            <a:ext cx="5810250" cy="1131887"/>
          </a:xfrm>
          <a:prstGeom prst="borderCallout1">
            <a:avLst>
              <a:gd name="adj1" fmla="val 10097"/>
              <a:gd name="adj2" fmla="val -296"/>
              <a:gd name="adj3" fmla="val 131120"/>
              <a:gd name="adj4" fmla="val -1267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The () indicates that </a:t>
            </a:r>
            <a:r>
              <a:rPr lang="en-US">
                <a:latin typeface="Courier New" charset="0"/>
                <a:cs typeface="Courier New" charset="0"/>
              </a:rPr>
              <a:t>main</a:t>
            </a:r>
            <a:r>
              <a:rPr lang="en-US"/>
              <a:t> is the name of a procedure.  All procedure references must be followed with ()</a:t>
            </a:r>
          </a:p>
        </p:txBody>
      </p:sp>
      <p:sp>
        <p:nvSpPr>
          <p:cNvPr id="2253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EB7614-0F43-564A-BBD7-74F8B09B83C3}" type="datetime1">
              <a:rPr lang="en-US" sz="1200" smtClean="0">
                <a:latin typeface="Garamond" charset="0"/>
              </a:rPr>
              <a:t>5/15/17</a:t>
            </a:fld>
            <a:endParaRPr lang="en-US" sz="1200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1514549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Announcements/notes</a:t>
            </a:r>
          </a:p>
          <a:p>
            <a:pPr lvl="1"/>
            <a:r>
              <a:rPr lang="en-US" dirty="0" smtClean="0"/>
              <a:t>Program 1 due Thursday, 5/</a:t>
            </a:r>
            <a:r>
              <a:rPr lang="en-US" dirty="0" smtClean="0"/>
              <a:t>18</a:t>
            </a:r>
            <a:endParaRPr lang="en-US" dirty="0" smtClean="0"/>
          </a:p>
          <a:p>
            <a:pPr lvl="2"/>
            <a:r>
              <a:rPr lang="en-US" dirty="0" smtClean="0"/>
              <a:t>10 points: e-mail Dr. Geiger for shared </a:t>
            </a:r>
            <a:r>
              <a:rPr lang="en-US" dirty="0" err="1" smtClean="0"/>
              <a:t>Dropbox</a:t>
            </a:r>
            <a:r>
              <a:rPr lang="en-US" dirty="0" smtClean="0"/>
              <a:t> folder</a:t>
            </a:r>
          </a:p>
          <a:p>
            <a:pPr lvl="2"/>
            <a:r>
              <a:rPr lang="en-US" dirty="0" smtClean="0"/>
              <a:t>10 points: introduce yourself to your instructor</a:t>
            </a:r>
          </a:p>
          <a:p>
            <a:pPr lvl="2"/>
            <a:r>
              <a:rPr lang="en-US" dirty="0" smtClean="0"/>
              <a:t>30 points: complete simple C program</a:t>
            </a:r>
          </a:p>
          <a:p>
            <a:pPr lvl="1"/>
            <a:r>
              <a:rPr lang="en-US" dirty="0" smtClean="0"/>
              <a:t>Exam 3: 6/</a:t>
            </a:r>
            <a:r>
              <a:rPr lang="en-US" dirty="0" smtClean="0"/>
              <a:t>22, </a:t>
            </a:r>
            <a:r>
              <a:rPr lang="en-US" dirty="0" smtClean="0"/>
              <a:t>not 6/</a:t>
            </a:r>
            <a:r>
              <a:rPr lang="en-US" dirty="0" smtClean="0"/>
              <a:t>26?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Course overview</a:t>
            </a:r>
          </a:p>
          <a:p>
            <a:pPr lvl="1"/>
            <a:r>
              <a:rPr lang="en-US" dirty="0" smtClean="0"/>
              <a:t>Introduction to C programming</a:t>
            </a:r>
          </a:p>
          <a:p>
            <a:pPr lvl="2"/>
            <a:r>
              <a:rPr lang="en-US" dirty="0" smtClean="0"/>
              <a:t>Program development cycle</a:t>
            </a:r>
          </a:p>
          <a:p>
            <a:pPr lvl="2"/>
            <a:r>
              <a:rPr lang="en-US" dirty="0" smtClean="0"/>
              <a:t>Basic program structure</a:t>
            </a:r>
          </a:p>
          <a:p>
            <a:pPr lvl="1"/>
            <a:r>
              <a:rPr lang="en-US" dirty="0" smtClean="0"/>
              <a:t>Data in C</a:t>
            </a:r>
          </a:p>
          <a:p>
            <a:pPr lvl="2"/>
            <a:r>
              <a:rPr lang="en-US" dirty="0" smtClean="0"/>
              <a:t>Data types, constants, and variables</a:t>
            </a:r>
          </a:p>
          <a:p>
            <a:pPr lvl="1"/>
            <a:r>
              <a:rPr lang="en-US" dirty="0" smtClean="0"/>
              <a:t>Visual Studio 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07E778A-4F84-1445-A0BA-94D2002939E4}" type="datetime1">
              <a:rPr lang="en-US" smtClean="0"/>
              <a:pPr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235DBE-279F-D54E-8E54-40F88190DAF4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3556" name="AutoShape 4"/>
          <p:cNvSpPr>
            <a:spLocks/>
          </p:cNvSpPr>
          <p:nvPr/>
        </p:nvSpPr>
        <p:spPr bwMode="auto">
          <a:xfrm>
            <a:off x="1828800" y="1524000"/>
            <a:ext cx="6477000" cy="1524000"/>
          </a:xfrm>
          <a:prstGeom prst="borderCallout1">
            <a:avLst>
              <a:gd name="adj1" fmla="val 10000"/>
              <a:gd name="adj2" fmla="val -1176"/>
              <a:gd name="adj3" fmla="val 219722"/>
              <a:gd name="adj4" fmla="val -133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latin typeface="Courier New" charset="0"/>
              </a:rPr>
              <a:t>{ } </a:t>
            </a:r>
            <a:r>
              <a:rPr lang="en-US"/>
              <a:t>enclose a "block".  A block is zero or more C statements. Note that code inside a block is typically indented for readability—knowing what code is inside the current block is quite useful.</a:t>
            </a:r>
          </a:p>
        </p:txBody>
      </p:sp>
      <p:sp>
        <p:nvSpPr>
          <p:cNvPr id="23557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69DFD7-AF78-294E-BC5F-E5A6487A2677}" type="datetime1">
              <a:rPr lang="en-US" sz="1200" smtClean="0">
                <a:latin typeface="Garamond" charset="0"/>
              </a:rPr>
              <a:t>5/15/17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2450734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EF0792-6BA2-2E4A-A4C2-F9E52456190C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4580" name="AutoShape 4"/>
          <p:cNvSpPr>
            <a:spLocks/>
          </p:cNvSpPr>
          <p:nvPr/>
        </p:nvSpPr>
        <p:spPr bwMode="auto">
          <a:xfrm>
            <a:off x="2413000" y="1219200"/>
            <a:ext cx="6477000" cy="1143000"/>
          </a:xfrm>
          <a:prstGeom prst="borderCallout1">
            <a:avLst>
              <a:gd name="adj1" fmla="val 10000"/>
              <a:gd name="adj2" fmla="val -1176"/>
              <a:gd name="adj3" fmla="val 294028"/>
              <a:gd name="adj4" fmla="val -738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latin typeface="Courier New" charset="0"/>
              </a:rPr>
              <a:t>printf() </a:t>
            </a:r>
            <a:r>
              <a:rPr lang="en-US"/>
              <a:t>is a "built-in" function (which is actually defined in</a:t>
            </a:r>
            <a:r>
              <a:rPr lang="en-US">
                <a:latin typeface="Courier New" charset="0"/>
              </a:rPr>
              <a:t> stdio.h</a:t>
            </a:r>
            <a:r>
              <a:rPr lang="en-US"/>
              <a:t>).</a:t>
            </a:r>
            <a:r>
              <a:rPr lang="en-US">
                <a:latin typeface="Courier New" charset="0"/>
              </a:rPr>
              <a:t>  </a:t>
            </a:r>
            <a:endParaRPr lang="en-US"/>
          </a:p>
        </p:txBody>
      </p:sp>
      <p:sp>
        <p:nvSpPr>
          <p:cNvPr id="24581" name="AutoShape 5"/>
          <p:cNvSpPr>
            <a:spLocks/>
          </p:cNvSpPr>
          <p:nvPr/>
        </p:nvSpPr>
        <p:spPr bwMode="auto">
          <a:xfrm>
            <a:off x="4903788" y="2590800"/>
            <a:ext cx="3478212" cy="1916113"/>
          </a:xfrm>
          <a:prstGeom prst="borderCallout1">
            <a:avLst>
              <a:gd name="adj1" fmla="val 5963"/>
              <a:gd name="adj2" fmla="val -2190"/>
              <a:gd name="adj3" fmla="val 103727"/>
              <a:gd name="adj4" fmla="val -233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"</a:t>
            </a:r>
            <a:r>
              <a:rPr lang="en-US">
                <a:latin typeface="Courier New" charset="0"/>
              </a:rPr>
              <a:t>Hello World!</a:t>
            </a:r>
            <a:r>
              <a:rPr lang="en-US"/>
              <a:t>" is the string to print.</a:t>
            </a:r>
            <a:br>
              <a:rPr lang="en-US"/>
            </a:br>
            <a:r>
              <a:rPr lang="en-US"/>
              <a:t> More formally, this is called the control string or control specifier.</a:t>
            </a:r>
          </a:p>
        </p:txBody>
      </p:sp>
      <p:sp>
        <p:nvSpPr>
          <p:cNvPr id="24582" name="AutoShape 7"/>
          <p:cNvSpPr>
            <a:spLocks/>
          </p:cNvSpPr>
          <p:nvPr/>
        </p:nvSpPr>
        <p:spPr bwMode="auto">
          <a:xfrm>
            <a:off x="1524000" y="5181600"/>
            <a:ext cx="6324600" cy="838200"/>
          </a:xfrm>
          <a:prstGeom prst="borderCallout3">
            <a:avLst>
              <a:gd name="adj1" fmla="val 10000"/>
              <a:gd name="adj2" fmla="val 101204"/>
              <a:gd name="adj3" fmla="val 10000"/>
              <a:gd name="adj4" fmla="val 106880"/>
              <a:gd name="adj5" fmla="val -11389"/>
              <a:gd name="adj6" fmla="val 106880"/>
              <a:gd name="adj7" fmla="val -51824"/>
              <a:gd name="adj8" fmla="val 5791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Every statement must end with a ";". Preprocessing directives do not end with a ";" (but must end with a return).</a:t>
            </a:r>
          </a:p>
        </p:txBody>
      </p:sp>
      <p:sp>
        <p:nvSpPr>
          <p:cNvPr id="24583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B6364C-5635-E547-B51E-12728AF7BC09}" type="datetime1">
              <a:rPr lang="en-US" sz="1200" smtClean="0">
                <a:latin typeface="Garamond" charset="0"/>
              </a:rPr>
              <a:t>5/15/17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2767353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31EEA9-59D3-B741-A1DF-0ADFFEBCB1AF}" type="slidenum">
              <a:rPr lang="en-US" sz="1200">
                <a:latin typeface="Garamond" charset="0"/>
              </a:rPr>
              <a:pPr eaLnBrk="1" hangingPunct="1"/>
              <a:t>22</a:t>
            </a:fld>
            <a:endParaRPr lang="en-US" sz="1200">
              <a:latin typeface="Garamond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5604" name="AutoShape 6"/>
          <p:cNvSpPr>
            <a:spLocks/>
          </p:cNvSpPr>
          <p:nvPr/>
        </p:nvSpPr>
        <p:spPr bwMode="auto">
          <a:xfrm>
            <a:off x="762000" y="1295400"/>
            <a:ext cx="6324600" cy="1143000"/>
          </a:xfrm>
          <a:prstGeom prst="borderCallout3">
            <a:avLst>
              <a:gd name="adj1" fmla="val 10000"/>
              <a:gd name="adj2" fmla="val 101204"/>
              <a:gd name="adj3" fmla="val 10000"/>
              <a:gd name="adj4" fmla="val 112903"/>
              <a:gd name="adj5" fmla="val 130556"/>
              <a:gd name="adj6" fmla="val 112903"/>
              <a:gd name="adj7" fmla="val 292542"/>
              <a:gd name="adj8" fmla="val 6221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The </a:t>
            </a:r>
            <a:r>
              <a:rPr lang="en-US">
                <a:latin typeface="Courier New" charset="0"/>
              </a:rPr>
              <a:t>\n</a:t>
            </a:r>
            <a:r>
              <a:rPr lang="en-US"/>
              <a:t> is an escape character used by the </a:t>
            </a:r>
            <a:r>
              <a:rPr lang="en-US">
                <a:latin typeface="Courier New" charset="0"/>
                <a:cs typeface="Courier New" charset="0"/>
              </a:rPr>
              <a:t>printf</a:t>
            </a:r>
            <a:r>
              <a:rPr lang="en-US"/>
              <a:t> function; inserting this character in the control string causes a “newline” to be printed—it’s as if you hit the “Enter” key </a:t>
            </a:r>
          </a:p>
        </p:txBody>
      </p:sp>
      <p:sp>
        <p:nvSpPr>
          <p:cNvPr id="25605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B89DF2-A39A-1F49-B675-8884B0ADA5B6}" type="datetime1">
              <a:rPr lang="en-US" sz="1200" smtClean="0">
                <a:latin typeface="Garamond" charset="0"/>
              </a:rPr>
              <a:t>5/15/17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1946342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7F1A92-2B37-A344-AA23-BA476BCD9871}" type="slidenum">
              <a:rPr lang="en-US" sz="1200">
                <a:latin typeface="Garamond" charset="0"/>
              </a:rPr>
              <a:pPr eaLnBrk="1" hangingPunct="1"/>
              <a:t>23</a:t>
            </a:fld>
            <a:endParaRPr lang="en-US" sz="1200">
              <a:latin typeface="Garamond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6628" name="AutoShape 6"/>
          <p:cNvSpPr>
            <a:spLocks/>
          </p:cNvSpPr>
          <p:nvPr/>
        </p:nvSpPr>
        <p:spPr bwMode="auto">
          <a:xfrm>
            <a:off x="762000" y="1219200"/>
            <a:ext cx="6324600" cy="1143000"/>
          </a:xfrm>
          <a:prstGeom prst="borderCallout3">
            <a:avLst>
              <a:gd name="adj1" fmla="val 10000"/>
              <a:gd name="adj2" fmla="val 101204"/>
              <a:gd name="adj3" fmla="val 10000"/>
              <a:gd name="adj4" fmla="val 112903"/>
              <a:gd name="adj5" fmla="val 130556"/>
              <a:gd name="adj6" fmla="val 112903"/>
              <a:gd name="adj7" fmla="val 251250"/>
              <a:gd name="adj8" fmla="val 554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The </a:t>
            </a:r>
            <a:r>
              <a:rPr lang="en-US">
                <a:latin typeface="Courier New" charset="0"/>
              </a:rPr>
              <a:t>int</a:t>
            </a:r>
            <a:r>
              <a:rPr lang="en-US"/>
              <a:t> tells the compiler our </a:t>
            </a:r>
            <a:r>
              <a:rPr lang="en-US">
                <a:latin typeface="Courier New" charset="0"/>
              </a:rPr>
              <a:t>main()</a:t>
            </a:r>
            <a:r>
              <a:rPr lang="en-US"/>
              <a:t> program will return an integer to the operating system; the </a:t>
            </a:r>
            <a:r>
              <a:rPr lang="en-US">
                <a:latin typeface="Courier New" charset="0"/>
              </a:rPr>
              <a:t>return</a:t>
            </a:r>
            <a:r>
              <a:rPr lang="en-US"/>
              <a:t> tells what integer value to return. This keyword could be void, indicating that the program returns nothing to the OS.</a:t>
            </a:r>
          </a:p>
        </p:txBody>
      </p:sp>
      <p:sp>
        <p:nvSpPr>
          <p:cNvPr id="26629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ACC2EA-BA5D-9B46-AAA4-7F8BF90C5D9B}" type="datetime1">
              <a:rPr lang="en-US" sz="1200" smtClean="0">
                <a:latin typeface="Garamond" charset="0"/>
              </a:rPr>
              <a:t>5/15/17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1020572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B8C689-8741-3845-9712-158A79992BAA}" type="slidenum">
              <a:rPr lang="en-US" sz="1200">
                <a:latin typeface="Garamond" charset="0"/>
              </a:rPr>
              <a:pPr eaLnBrk="1" hangingPunct="1"/>
              <a:t>24</a:t>
            </a:fld>
            <a:endParaRPr lang="en-US" sz="1200">
              <a:latin typeface="Garamond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Variations #1 of first program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85800" y="2514600"/>
            <a:ext cx="67818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printf("Hello");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printf("there");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printf("World!");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765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9AB80F-5454-2146-BDF1-3C24F1CA340B}" type="datetime1">
              <a:rPr lang="en-US" sz="1200" smtClean="0">
                <a:latin typeface="Garamond" charset="0"/>
              </a:rPr>
              <a:t>5/15/17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158655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07E49C-2276-914D-A1A9-C09759268130}" type="slidenum">
              <a:rPr lang="en-US" sz="1200">
                <a:latin typeface="Garamond" charset="0"/>
              </a:rPr>
              <a:pPr eaLnBrk="1" hangingPunct="1"/>
              <a:t>25</a:t>
            </a:fld>
            <a:endParaRPr lang="en-US" sz="1200">
              <a:latin typeface="Garamond" charset="0"/>
            </a:endParaRPr>
          </a:p>
        </p:txBody>
      </p:sp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Variations #2 of first program</a:t>
            </a:r>
          </a:p>
        </p:txBody>
      </p:sp>
      <p:sp>
        <p:nvSpPr>
          <p:cNvPr id="28675" name="Text Box 1027"/>
          <p:cNvSpPr txBox="1">
            <a:spLocks noChangeArrowheads="1"/>
          </p:cNvSpPr>
          <p:nvPr/>
        </p:nvSpPr>
        <p:spPr bwMode="auto">
          <a:xfrm>
            <a:off x="685800" y="2514600"/>
            <a:ext cx="67818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printf("Hello\n");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printf("there\n");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1A3CAF-847D-E140-8913-12CC2ABA4A95}" type="datetime1">
              <a:rPr lang="en-US" sz="1200" smtClean="0">
                <a:latin typeface="Garamond" charset="0"/>
              </a:rPr>
              <a:t>5/15/17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220279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82D95E-2172-9141-B0B0-8A39C32E7267}" type="slidenum">
              <a:rPr lang="en-US" sz="1200">
                <a:latin typeface="Garamond" charset="0"/>
              </a:rPr>
              <a:pPr eaLnBrk="1" hangingPunct="1"/>
              <a:t>26</a:t>
            </a:fld>
            <a:endParaRPr lang="en-US" sz="1200">
              <a:latin typeface="Garamond" charset="0"/>
            </a:endParaRPr>
          </a:p>
        </p:txBody>
      </p:sp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Variations #3 of first program</a:t>
            </a:r>
          </a:p>
        </p:txBody>
      </p:sp>
      <p:sp>
        <p:nvSpPr>
          <p:cNvPr id="29699" name="Text Box 1027"/>
          <p:cNvSpPr txBox="1">
            <a:spLocks noChangeArrowheads="1"/>
          </p:cNvSpPr>
          <p:nvPr/>
        </p:nvSpPr>
        <p:spPr bwMode="auto">
          <a:xfrm>
            <a:off x="685800" y="25146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printf("Hello\nthere\nWorld!\n");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970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33715F-1EC0-6B49-B09B-D926B9F53719}" type="datetime1">
              <a:rPr lang="en-US" sz="1200" smtClean="0">
                <a:latin typeface="Garamond" charset="0"/>
              </a:rPr>
              <a:t>5/15/17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1596446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FD4C02-4A1A-934A-BA47-7D0E4A3A2FA8}" type="slidenum">
              <a:rPr lang="en-US" sz="1200">
                <a:latin typeface="Garamond" charset="0"/>
              </a:rPr>
              <a:pPr eaLnBrk="1" hangingPunct="1"/>
              <a:t>27</a:t>
            </a:fld>
            <a:endParaRPr lang="en-US" sz="1200">
              <a:latin typeface="Garamond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Variations #4 of first program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1000" y="2514600"/>
            <a:ext cx="83820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main(){printf ("Hello\nthere\nWorld!\n");return 0;}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Note while this is syntactically correct, it leaves much to be desired in terms of readability.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42D518-B142-DB4C-9195-39234ADBE458}" type="datetime1">
              <a:rPr lang="en-US" sz="1200" smtClean="0">
                <a:latin typeface="Garamond" charset="0"/>
              </a:rPr>
              <a:t>5/15/17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  <p:extLst>
      <p:ext uri="{BB962C8B-B14F-4D97-AF65-F5344CB8AC3E}">
        <p14:creationId xmlns:p14="http://schemas.microsoft.com/office/powerpoint/2010/main" val="905541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 readability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Readability wouldn</a:t>
            </a:r>
            <a:r>
              <a:rPr lang="ja-JP" altLang="en-US" sz="2800">
                <a:latin typeface="Arial" charset="0"/>
              </a:rPr>
              <a:t>’</a:t>
            </a:r>
            <a:r>
              <a:rPr lang="en-US" altLang="ja-JP" sz="2800">
                <a:latin typeface="Arial" charset="0"/>
              </a:rPr>
              <a:t>t matter if: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Entire code project written by one person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All code was in same file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Same person is the only one to use the code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Code was used only for a short period of time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More typically: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Projects are split—multiple programmers and files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Code usually reused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Multiple users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Used/adapted (hopefully) over long period of time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You may reuse code ... but forget what you originally wrote!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Bottom line: code needs to be readable</a:t>
            </a: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2FED70-80C7-8440-B186-FD55BE761643}" type="datetime1">
              <a:rPr lang="en-US" sz="1200" smtClean="0">
                <a:latin typeface="Garamond" charset="0"/>
              </a:rPr>
              <a:t>5/15/17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295BDB-221A-1841-8EAE-369FE7436BFA}" type="slidenum">
              <a:rPr lang="en-US" sz="1200">
                <a:latin typeface="Garamond" charset="0"/>
              </a:rPr>
              <a:pPr eaLnBrk="1" hangingPunct="1"/>
              <a:t>28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37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Comments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C allows you to add </a:t>
            </a:r>
            <a:r>
              <a:rPr lang="en-US" sz="2600">
                <a:solidFill>
                  <a:srgbClr val="0000FF"/>
                </a:solidFill>
                <a:latin typeface="Arial" charset="0"/>
              </a:rPr>
              <a:t>comments</a:t>
            </a:r>
            <a:r>
              <a:rPr lang="en-US" sz="2600">
                <a:latin typeface="Arial" charset="0"/>
              </a:rPr>
              <a:t> to your code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Single line comments: start with </a:t>
            </a: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Multi-line comments: start with </a:t>
            </a: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/*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Arial" charset="0"/>
              </a:rPr>
              <a:t>				       end with  </a:t>
            </a: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*/</a:t>
            </a:r>
            <a:endParaRPr lang="en-US" sz="2200" b="1">
              <a:solidFill>
                <a:srgbClr val="FF0000"/>
              </a:solidFill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Typical uses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Multi-line comment at start of program with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Author</a:t>
            </a:r>
            <a:r>
              <a:rPr lang="ja-JP" altLang="en-US" sz="1900">
                <a:latin typeface="Arial" charset="0"/>
                <a:cs typeface="Courier New" charset="0"/>
              </a:rPr>
              <a:t>’</a:t>
            </a:r>
            <a:r>
              <a:rPr lang="en-US" altLang="ja-JP" sz="1900">
                <a:latin typeface="Arial" charset="0"/>
                <a:cs typeface="Courier New" charset="0"/>
              </a:rPr>
              <a:t>s name (&amp; other info if appropriate)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Date started/modified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File name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Description of overall file functionality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For individual code sections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Single/multi-line comment for major section of code performing single function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Single line comment for single line of code if that line alone is important</a:t>
            </a: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41E909-3287-2341-8F10-62F738AA89D9}" type="datetime1">
              <a:rPr lang="en-US" sz="1200" smtClean="0">
                <a:latin typeface="Garamond" charset="0"/>
              </a:rPr>
              <a:t>5/15/17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BFB5C7-E1B6-C846-A7C4-561F714DA0D2}" type="slidenum">
              <a:rPr lang="en-US" sz="1200">
                <a:latin typeface="Garamond" charset="0"/>
              </a:rPr>
              <a:pPr eaLnBrk="1" hangingPunct="1"/>
              <a:t>29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15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meeting times, instructor info</a:t>
            </a:r>
            <a:endParaRPr lang="en-US" dirty="0">
              <a:latin typeface="Garamond" charset="0"/>
            </a:endParaRPr>
          </a:p>
        </p:txBody>
      </p:sp>
      <p:sp>
        <p:nvSpPr>
          <p:cNvPr id="512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Lectures: </a:t>
            </a:r>
            <a:r>
              <a:rPr lang="en-US" dirty="0" err="1" smtClean="0">
                <a:latin typeface="Arial" charset="0"/>
              </a:rPr>
              <a:t>MWTh</a:t>
            </a:r>
            <a:r>
              <a:rPr lang="en-US" dirty="0" smtClean="0">
                <a:latin typeface="Arial" charset="0"/>
              </a:rPr>
              <a:t> 8-10:20</a:t>
            </a:r>
            <a:r>
              <a:rPr lang="en-US" dirty="0">
                <a:latin typeface="Arial" charset="0"/>
              </a:rPr>
              <a:t>, </a:t>
            </a:r>
            <a:r>
              <a:rPr lang="en-US" dirty="0" smtClean="0">
                <a:latin typeface="Arial" charset="0"/>
              </a:rPr>
              <a:t>Falmouth 205</a:t>
            </a: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Instructor</a:t>
            </a:r>
            <a:r>
              <a:rPr lang="en-US" dirty="0" smtClean="0">
                <a:latin typeface="Arial" charset="0"/>
              </a:rPr>
              <a:t>: 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E-mail:</a:t>
            </a:r>
            <a:r>
              <a:rPr lang="en-US" dirty="0">
                <a:latin typeface="Arial" charset="0"/>
              </a:rPr>
              <a:t>  </a:t>
            </a:r>
            <a:r>
              <a:rPr lang="en-US" dirty="0" err="1">
                <a:latin typeface="Arial" charset="0"/>
              </a:rPr>
              <a:t>Michael_Geiger@uml.edu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Phone:</a:t>
            </a:r>
            <a:r>
              <a:rPr lang="en-US" dirty="0">
                <a:latin typeface="Arial" charset="0"/>
              </a:rPr>
              <a:t> 978-934-3618 (x43618 on campus)</a:t>
            </a:r>
            <a:endParaRPr lang="en-US" u="sng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Office:</a:t>
            </a:r>
            <a:r>
              <a:rPr lang="en-US" dirty="0">
                <a:latin typeface="Arial" charset="0"/>
              </a:rPr>
              <a:t>  118A Perry </a:t>
            </a:r>
            <a:r>
              <a:rPr lang="en-US" dirty="0" smtClean="0">
                <a:latin typeface="Arial" charset="0"/>
              </a:rPr>
              <a:t>Hall / 301A Ball Hall </a:t>
            </a:r>
            <a:r>
              <a:rPr lang="en-US" i="1" dirty="0" smtClean="0">
                <a:latin typeface="Arial" charset="0"/>
              </a:rPr>
              <a:t>(as of 5/24) </a:t>
            </a:r>
            <a:endParaRPr lang="en-US" i="1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 </a:t>
            </a:r>
            <a:r>
              <a:rPr lang="en-US" u="sng" dirty="0" smtClean="0">
                <a:latin typeface="Arial" charset="0"/>
              </a:rPr>
              <a:t>hours:</a:t>
            </a:r>
            <a:r>
              <a:rPr lang="en-US" dirty="0" smtClean="0">
                <a:latin typeface="Arial" charset="0"/>
              </a:rPr>
              <a:t> TBD</a:t>
            </a: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Hopefully time to answer questions at end of lecture or around 1:00 (after Micros lecture)</a:t>
            </a: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Available by appointment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4FCFA38-7942-E546-9087-623674A8F744}" type="datetime1">
              <a:rPr lang="en-US" smtClean="0">
                <a:latin typeface="Garamond" charset="0"/>
              </a:rPr>
              <a:t>5/15/17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Comment example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/*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 16.216 ECE Application Programming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 Instructor: M. Geiger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 </a:t>
            </a:r>
            <a:fld id="{3EB41D98-459E-AB4B-9815-CF232E0B9D82}" type="datetime1">
              <a:rPr lang="en-US" sz="1900">
                <a:latin typeface="Courier New" charset="0"/>
              </a:rPr>
              <a:pPr>
                <a:lnSpc>
                  <a:spcPct val="80000"/>
                </a:lnSpc>
                <a:buFont typeface="Wingdings" charset="0"/>
                <a:buNone/>
              </a:pPr>
              <a:t>5/15/17</a:t>
            </a:fld>
            <a:r>
              <a:rPr lang="en-US" sz="1900">
                <a:latin typeface="Courier New" charset="0"/>
              </a:rPr>
              <a:t>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 hello.c: Intro program to demonstrate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   basic C program structure and output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#include &lt;stdio.h&gt;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// Main program: prints basic string and exits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int main()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{</a:t>
            </a:r>
            <a:br>
              <a:rPr lang="en-US" sz="1900">
                <a:latin typeface="Courier New" charset="0"/>
              </a:rPr>
            </a:br>
            <a:r>
              <a:rPr lang="en-US" sz="1900">
                <a:latin typeface="Courier New" charset="0"/>
              </a:rPr>
              <a:t>	printf("Hello World!\n");		// Comment</a:t>
            </a:r>
            <a:br>
              <a:rPr lang="en-US" sz="1900">
                <a:latin typeface="Courier New" charset="0"/>
              </a:rPr>
            </a:br>
            <a:r>
              <a:rPr lang="en-US" sz="1900">
                <a:latin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Arial" charset="0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6CF79B-52E4-4047-9B3E-919A619FC9A4}" type="datetime1">
              <a:rPr lang="en-US" sz="1200" smtClean="0">
                <a:latin typeface="Garamond" charset="0"/>
              </a:rPr>
              <a:t>5/15/17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82597E-3D4F-EB43-BA52-DAEE0AE78787}" type="slidenum">
              <a:rPr lang="en-US" sz="1200">
                <a:latin typeface="Garamond" charset="0"/>
              </a:rPr>
              <a:pPr eaLnBrk="1" hangingPunct="1"/>
              <a:t>30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42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Representing data in C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major questions (for now)</a:t>
            </a:r>
          </a:p>
          <a:p>
            <a:pPr lvl="1"/>
            <a:r>
              <a:rPr lang="en-US">
                <a:latin typeface="Arial" charset="0"/>
              </a:rPr>
              <a:t>What kind of data are we trying to represent?</a:t>
            </a:r>
          </a:p>
          <a:p>
            <a:pPr lvl="2"/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Data types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Can the program change the data?</a:t>
            </a:r>
          </a:p>
          <a:p>
            <a:pPr lvl="2"/>
            <a:r>
              <a:rPr lang="en-US">
                <a:solidFill>
                  <a:srgbClr val="FF0000"/>
                </a:solidFill>
                <a:latin typeface="Arial" charset="0"/>
              </a:rPr>
              <a:t>Constants vs. variables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492ECF-0977-EA41-A666-EF0DC42DDF40}" type="datetime1">
              <a:rPr lang="en-US" sz="1200" smtClean="0">
                <a:latin typeface="Garamond" charset="0"/>
              </a:rPr>
              <a:t>5/15/17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B2C5A2-B809-A249-BB11-3BB95DA31EC6}" type="slidenum">
              <a:rPr lang="en-US" sz="1200">
                <a:latin typeface="Garamond" charset="0"/>
              </a:rPr>
              <a:pPr eaLnBrk="1" hangingPunct="1"/>
              <a:t>31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86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Four Types of Basic Data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Integer					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int</a:t>
            </a:r>
          </a:p>
          <a:p>
            <a:r>
              <a:rPr lang="en-US">
                <a:latin typeface="Arial" charset="0"/>
              </a:rPr>
              <a:t>Floating point (single precision)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float</a:t>
            </a:r>
          </a:p>
          <a:p>
            <a:r>
              <a:rPr lang="en-US">
                <a:latin typeface="Arial" charset="0"/>
              </a:rPr>
              <a:t>Double Precision			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double</a:t>
            </a:r>
          </a:p>
          <a:p>
            <a:r>
              <a:rPr lang="en-US">
                <a:latin typeface="Arial" charset="0"/>
              </a:rPr>
              <a:t>Character				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char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D8C41B-F42D-4943-9B80-637533488D54}" type="slidenum">
              <a:rPr lang="en-US" sz="1200">
                <a:latin typeface="Garamond" charset="0"/>
              </a:rPr>
              <a:pPr eaLnBrk="1" hangingPunct="1"/>
              <a:t>32</a:t>
            </a:fld>
            <a:endParaRPr lang="en-US" sz="1200">
              <a:latin typeface="Garamond" charset="0"/>
            </a:endParaRPr>
          </a:p>
        </p:txBody>
      </p:sp>
      <p:sp>
        <p:nvSpPr>
          <p:cNvPr id="3584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E5ECAA-5175-A748-BA0A-05B79F2A8EAF}" type="datetime1">
              <a:rPr lang="en-US" sz="1200" smtClean="0">
                <a:latin typeface="Garamond" charset="0"/>
              </a:rPr>
              <a:t>5/15/17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239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Integer Constants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Any positive or negative number without a decimal point (or other illegal symbol).</a:t>
            </a:r>
          </a:p>
          <a:p>
            <a:r>
              <a:rPr lang="en-US">
                <a:latin typeface="Arial" charset="0"/>
              </a:rPr>
              <a:t>Legal values: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latin typeface="Courier New" charset="0"/>
                <a:cs typeface="Courier New" charset="0"/>
              </a:rPr>
              <a:t>5		-10		+25</a:t>
            </a:r>
            <a:br>
              <a:rPr lang="en-US">
                <a:latin typeface="Courier New" charset="0"/>
                <a:cs typeface="Courier New" charset="0"/>
              </a:rPr>
            </a:br>
            <a:r>
              <a:rPr lang="en-US">
                <a:latin typeface="Courier New" charset="0"/>
                <a:cs typeface="Courier New" charset="0"/>
              </a:rPr>
              <a:t>1000	253		-26351	+98</a:t>
            </a:r>
          </a:p>
          <a:p>
            <a:r>
              <a:rPr lang="en-US">
                <a:latin typeface="Arial" charset="0"/>
              </a:rPr>
              <a:t>Illegal values: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  <a:cs typeface="Courier New" charset="0"/>
              </a:rPr>
              <a:t>2,523</a:t>
            </a:r>
            <a:r>
              <a:rPr lang="en-US">
                <a:latin typeface="Arial" charset="0"/>
              </a:rPr>
              <a:t> (comma)	</a:t>
            </a:r>
            <a:r>
              <a:rPr lang="en-US">
                <a:latin typeface="Courier New" charset="0"/>
                <a:cs typeface="Courier New" charset="0"/>
              </a:rPr>
              <a:t>6.5 </a:t>
            </a:r>
            <a:r>
              <a:rPr lang="en-US">
                <a:latin typeface="Arial" charset="0"/>
              </a:rPr>
              <a:t>(decimal point)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  <a:cs typeface="Courier New" charset="0"/>
              </a:rPr>
              <a:t>$59 </a:t>
            </a:r>
            <a:r>
              <a:rPr lang="en-US">
                <a:latin typeface="Arial" charset="0"/>
              </a:rPr>
              <a:t>(dollar sign)	</a:t>
            </a:r>
            <a:r>
              <a:rPr lang="en-US">
                <a:latin typeface="Courier New" charset="0"/>
                <a:cs typeface="Courier New" charset="0"/>
              </a:rPr>
              <a:t>5.</a:t>
            </a:r>
            <a:r>
              <a:rPr lang="en-US">
                <a:latin typeface="Arial" charset="0"/>
              </a:rPr>
              <a:t> (decimal point)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595AA4-600F-6D47-9459-FC49063862F0}" type="slidenum">
              <a:rPr lang="en-US" sz="1200">
                <a:latin typeface="Garamond" charset="0"/>
              </a:rPr>
              <a:pPr eaLnBrk="1" hangingPunct="1"/>
              <a:t>33</a:t>
            </a:fld>
            <a:endParaRPr lang="en-US" sz="1200">
              <a:latin typeface="Garamond" charset="0"/>
            </a:endParaRPr>
          </a:p>
        </p:txBody>
      </p:sp>
      <p:sp>
        <p:nvSpPr>
          <p:cNvPr id="3686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132D60-6622-AE42-BE98-33EC6315CE04}" type="datetime1">
              <a:rPr lang="en-US" sz="1200" smtClean="0">
                <a:latin typeface="Garamond" charset="0"/>
              </a:rPr>
              <a:t>5/15/17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85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58D0C1-DBA6-4840-8F44-527197358086}" type="slidenum">
              <a:rPr lang="en-US" sz="1200">
                <a:latin typeface="Garamond" charset="0"/>
              </a:rPr>
              <a:pPr eaLnBrk="1" hangingPunct="1"/>
              <a:t>34</a:t>
            </a:fld>
            <a:endParaRPr lang="en-US" sz="1200">
              <a:latin typeface="Garamond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Range of Integers 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(Machine Dependent)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419600"/>
          </a:xfrm>
        </p:spPr>
        <p:txBody>
          <a:bodyPr/>
          <a:lstStyle/>
          <a:p>
            <a:pPr defTabSz="1139825">
              <a:buFontTx/>
              <a:buNone/>
              <a:tabLst>
                <a:tab pos="2336800" algn="l"/>
                <a:tab pos="4687888" algn="l"/>
              </a:tabLst>
            </a:pPr>
            <a:r>
              <a:rPr lang="en-US">
                <a:latin typeface="Arial" charset="0"/>
              </a:rPr>
              <a:t>		</a:t>
            </a:r>
            <a:r>
              <a:rPr lang="en-US" sz="2400">
                <a:latin typeface="Courier New" charset="0"/>
              </a:rPr>
              <a:t>unsigned	signed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</a:rPr>
              <a:t>char</a:t>
            </a:r>
            <a:r>
              <a:rPr lang="en-US" sz="2400">
                <a:latin typeface="Arial" charset="0"/>
              </a:rPr>
              <a:t>	0 </a:t>
            </a:r>
            <a:r>
              <a:rPr lang="en-US" sz="2400">
                <a:latin typeface="Arial" charset="0"/>
                <a:sym typeface="Wingdings" charset="0"/>
              </a:rPr>
              <a:t> </a:t>
            </a:r>
            <a:r>
              <a:rPr lang="en-US" sz="2400">
                <a:latin typeface="Arial" charset="0"/>
              </a:rPr>
              <a:t>255	-128 </a:t>
            </a:r>
            <a:r>
              <a:rPr lang="en-US" sz="2400">
                <a:latin typeface="Arial" charset="0"/>
                <a:sym typeface="Wingdings" charset="0"/>
              </a:rPr>
              <a:t> +127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Arial" charset="0"/>
                <a:sym typeface="Wingdings" charset="0"/>
              </a:rPr>
              <a:t>	(8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short int	</a:t>
            </a:r>
            <a:r>
              <a:rPr lang="en-US" sz="2400">
                <a:latin typeface="Arial" charset="0"/>
                <a:sym typeface="Wingdings" charset="0"/>
              </a:rPr>
              <a:t>0  65535	-32768  + 32767</a:t>
            </a:r>
            <a:br>
              <a:rPr lang="en-US" sz="2400">
                <a:latin typeface="Arial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short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	</a:t>
            </a:r>
            <a:r>
              <a:rPr lang="en-US" sz="2400">
                <a:latin typeface="Arial" charset="0"/>
                <a:sym typeface="Wingdings" charset="0"/>
              </a:rPr>
              <a:t>(16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int</a:t>
            </a:r>
            <a:r>
              <a:rPr lang="en-US" sz="2400">
                <a:latin typeface="Arial" charset="0"/>
                <a:sym typeface="Wingdings" charset="0"/>
              </a:rPr>
              <a:t> 	0 to 4294967295	 -2147483648  2147483647 </a:t>
            </a:r>
            <a:br>
              <a:rPr lang="en-US" sz="2400">
                <a:latin typeface="Arial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long</a:t>
            </a:r>
            <a:br>
              <a:rPr lang="en-US" sz="2400">
                <a:latin typeface="Courier New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long int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	</a:t>
            </a:r>
            <a:r>
              <a:rPr lang="en-US" sz="2400">
                <a:latin typeface="Arial" charset="0"/>
                <a:sym typeface="Wingdings" charset="0"/>
              </a:rPr>
              <a:t>(32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endParaRPr lang="en-US" sz="2400">
              <a:latin typeface="Arial" charset="0"/>
              <a:sym typeface="Wingdings" charset="0"/>
            </a:endParaRPr>
          </a:p>
          <a:p>
            <a:pPr defTabSz="1139825">
              <a:tabLst>
                <a:tab pos="2336800" algn="l"/>
                <a:tab pos="4687888" algn="l"/>
              </a:tabLst>
            </a:pPr>
            <a:endParaRPr lang="en-US">
              <a:latin typeface="Arial" charset="0"/>
            </a:endParaRPr>
          </a:p>
        </p:txBody>
      </p:sp>
      <p:sp>
        <p:nvSpPr>
          <p:cNvPr id="3789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2EC61A-9F5F-0945-BC41-A270FE8795B7}" type="datetime1">
              <a:rPr lang="en-US" sz="1200" smtClean="0">
                <a:latin typeface="Garamond" charset="0"/>
              </a:rPr>
              <a:t>5/15/17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97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Courier New" pitchFamily="49" charset="0"/>
                <a:ea typeface="+mj-ea"/>
                <a:cs typeface="Courier New" pitchFamily="49" charset="0"/>
              </a:rPr>
              <a:t>float/double</a:t>
            </a:r>
            <a:r>
              <a:rPr lang="en-US" dirty="0" smtClean="0">
                <a:ea typeface="+mj-ea"/>
                <a:cs typeface="+mj-cs"/>
              </a:rPr>
              <a:t> Constants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Any signed or unsigned number with a decimal point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Legal </a:t>
            </a:r>
            <a:r>
              <a:rPr lang="en-US" dirty="0" smtClean="0">
                <a:ea typeface="+mn-ea"/>
                <a:cs typeface="+mn-cs"/>
              </a:rPr>
              <a:t>values: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5.		.6		+2.7</a:t>
            </a:r>
            <a:b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0.0	-6.5		+8.		43.4	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Legal (exponential notation):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1.624e3  7.32e-2  6.02e23	1.0e2</a:t>
            </a:r>
            <a:b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-4.23e2  +4.0e2	  1.23e-4 +11.2e+7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Illegal:</a:t>
            </a:r>
            <a:r>
              <a:rPr lang="en-US" dirty="0">
                <a:ea typeface="+mn-ea"/>
                <a:cs typeface="+mn-cs"/>
              </a:rPr>
              <a:t>	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54.23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6,349.70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1.0E5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C8B555-EB29-2141-92C2-6F2510944E26}" type="slidenum">
              <a:rPr lang="en-US" sz="1200">
                <a:latin typeface="Garamond" charset="0"/>
              </a:rPr>
              <a:pPr eaLnBrk="1" hangingPunct="1"/>
              <a:t>35</a:t>
            </a:fld>
            <a:endParaRPr lang="en-US" sz="1200">
              <a:latin typeface="Garamond" charset="0"/>
            </a:endParaRPr>
          </a:p>
        </p:txBody>
      </p:sp>
      <p:sp>
        <p:nvSpPr>
          <p:cNvPr id="3891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37F6ED-16D0-8C4F-8F6D-801AD1A8FBAC}" type="datetime1">
              <a:rPr lang="en-US" sz="1200" smtClean="0">
                <a:latin typeface="Garamond" charset="0"/>
              </a:rPr>
              <a:t>5/15/17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452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float/double</a:t>
            </a:r>
            <a:r>
              <a:rPr lang="en-US">
                <a:latin typeface="Garamond" charset="0"/>
              </a:rPr>
              <a:t> Constants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Range of </a:t>
            </a:r>
            <a:r>
              <a:rPr lang="en-US">
                <a:latin typeface="Courier New" charset="0"/>
              </a:rPr>
              <a:t>float</a:t>
            </a:r>
            <a:r>
              <a:rPr lang="en-US">
                <a:latin typeface="Arial" charset="0"/>
              </a:rPr>
              <a:t> (</a:t>
            </a:r>
            <a:r>
              <a:rPr lang="en-US">
                <a:latin typeface="Arial" charset="0"/>
                <a:sym typeface="Wingdings" charset="0"/>
              </a:rPr>
              <a:t>32 bits</a:t>
            </a:r>
            <a:r>
              <a:rPr lang="en-US">
                <a:latin typeface="Arial" charset="0"/>
              </a:rPr>
              <a:t>)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± 1.175494351 E – 38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± 3.402823466 E + 38</a:t>
            </a:r>
          </a:p>
          <a:p>
            <a:r>
              <a:rPr lang="en-US">
                <a:latin typeface="Arial" charset="0"/>
              </a:rPr>
              <a:t>Range of </a:t>
            </a:r>
            <a:r>
              <a:rPr lang="en-US">
                <a:latin typeface="Courier New" charset="0"/>
              </a:rPr>
              <a:t>double</a:t>
            </a:r>
            <a:r>
              <a:rPr lang="en-US">
                <a:latin typeface="Arial" charset="0"/>
              </a:rPr>
              <a:t> (64 bits)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</a:t>
            </a:r>
            <a:r>
              <a:rPr lang="en-US">
                <a:latin typeface="Symbol" charset="0"/>
              </a:rPr>
              <a:t>± </a:t>
            </a:r>
            <a:r>
              <a:rPr lang="en-US">
                <a:latin typeface="Arial" charset="0"/>
              </a:rPr>
              <a:t>2.2250738585072014 E – 308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</a:t>
            </a:r>
            <a:r>
              <a:rPr lang="en-US">
                <a:latin typeface="Symbol" charset="0"/>
              </a:rPr>
              <a:t>± </a:t>
            </a:r>
            <a:r>
              <a:rPr lang="en-US">
                <a:latin typeface="Arial" charset="0"/>
              </a:rPr>
              <a:t>1.7976931348623158 E + 308</a:t>
            </a:r>
          </a:p>
          <a:p>
            <a:pPr>
              <a:buFontTx/>
              <a:buNone/>
            </a:pPr>
            <a:endParaRPr lang="en-US">
              <a:latin typeface="Arial" charset="0"/>
            </a:endParaRP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AE0AA6-E46E-3F43-A8A2-AD00C2D5FA67}" type="slidenum">
              <a:rPr lang="en-US" sz="1200">
                <a:latin typeface="Garamond" charset="0"/>
              </a:rPr>
              <a:pPr eaLnBrk="1" hangingPunct="1"/>
              <a:t>36</a:t>
            </a:fld>
            <a:endParaRPr lang="en-US" sz="1200">
              <a:latin typeface="Garamond" charset="0"/>
            </a:endParaRPr>
          </a:p>
        </p:txBody>
      </p:sp>
      <p:sp>
        <p:nvSpPr>
          <p:cNvPr id="3994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750CC0-ECFB-BF43-B3B6-28D749F6FEC8}" type="datetime1">
              <a:rPr lang="en-US" sz="1200" smtClean="0">
                <a:latin typeface="Garamond" charset="0"/>
              </a:rPr>
              <a:t>5/15/17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14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 Constants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Stored in ASCII or UNICODE</a:t>
            </a:r>
          </a:p>
          <a:p>
            <a:r>
              <a:rPr lang="en-US">
                <a:latin typeface="Arial" charset="0"/>
              </a:rPr>
              <a:t>Signified by single quotes (</a:t>
            </a:r>
            <a:r>
              <a:rPr lang="en-US">
                <a:latin typeface="Courier New" charset="0"/>
              </a:rPr>
              <a:t>’ ’</a:t>
            </a:r>
            <a:r>
              <a:rPr lang="en-US">
                <a:latin typeface="Arial" charset="0"/>
              </a:rPr>
              <a:t>)</a:t>
            </a:r>
          </a:p>
          <a:p>
            <a:r>
              <a:rPr lang="en-US">
                <a:latin typeface="Arial" charset="0"/>
              </a:rPr>
              <a:t>Valid character constants </a:t>
            </a:r>
            <a:r>
              <a:rPr lang="en-US">
                <a:latin typeface="Courier New" charset="0"/>
              </a:rPr>
              <a:t> 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’A’  ’B’  ’d’  ’z’  ’1’  ’2’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’!’  ’+’  ’&gt;’  ’?’  ’ ’  ’#’ </a:t>
            </a:r>
          </a:p>
          <a:p>
            <a:r>
              <a:rPr lang="en-US">
                <a:latin typeface="Arial" charset="0"/>
              </a:rPr>
              <a:t>Invalid character  constants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</a:rPr>
              <a:t>’GEIGER’  ’\’     ’CR’  ’LF’  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’’’       ’’’’    ’”’   ”Q”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536068-83E9-C844-95DE-4769D1E70F06}" type="slidenum">
              <a:rPr lang="en-US">
                <a:latin typeface="Garamond" charset="0"/>
              </a:rPr>
              <a:pPr eaLnBrk="1" hangingPunct="1"/>
              <a:t>37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B4E827-7944-6B46-B6C9-CA9E43843721}" type="datetime1">
              <a:rPr lang="en-US" smtClean="0">
                <a:latin typeface="Garamond" charset="0"/>
              </a:rPr>
              <a:t>5/15/17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66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Character Escape Sequences</a:t>
            </a:r>
            <a:endParaRPr lang="en-US" dirty="0">
              <a:ea typeface="+mj-ea"/>
            </a:endParaRP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FAB6DA-00D8-3A41-941C-84E2EFD4369A}" type="slidenum">
              <a:rPr lang="en-US">
                <a:latin typeface="Garamond" charset="0"/>
              </a:rPr>
              <a:pPr eaLnBrk="1" hangingPunct="1"/>
              <a:t>38</a:t>
            </a:fld>
            <a:endParaRPr lang="en-US">
              <a:latin typeface="Garamond" charset="0"/>
            </a:endParaRPr>
          </a:p>
        </p:txBody>
      </p:sp>
      <p:graphicFrame>
        <p:nvGraphicFramePr>
          <p:cNvPr id="46083" name="Group 3"/>
          <p:cNvGraphicFramePr>
            <a:graphicFrameLocks noGrp="1"/>
          </p:cNvGraphicFramePr>
          <p:nvPr/>
        </p:nvGraphicFramePr>
        <p:xfrm>
          <a:off x="381000" y="990600"/>
          <a:ext cx="8382000" cy="4007470"/>
        </p:xfrm>
        <a:graphic>
          <a:graphicData uri="http://schemas.openxmlformats.org/drawingml/2006/table">
            <a:tbl>
              <a:tblPr/>
              <a:tblGrid>
                <a:gridCol w="1295400"/>
                <a:gridCol w="2790825"/>
                <a:gridCol w="314325"/>
                <a:gridCol w="1543050"/>
                <a:gridCol w="2438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\b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Backspace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Single quote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Newline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”’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Double quote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\t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Tab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\nnn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 with octal value nnn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Backslash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\xnn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 with hex value nn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1DD82A-9951-1246-9D40-903CCDAD1A59}" type="datetime1">
              <a:rPr lang="en-US" smtClean="0">
                <a:latin typeface="Garamond" charset="0"/>
              </a:rPr>
              <a:t>5/15/17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314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E80E960-0F52-3647-885F-AA0B2292D7E9}" type="slidenum">
              <a:rPr lang="en-US">
                <a:latin typeface="Garamond" charset="0"/>
              </a:rPr>
              <a:pPr eaLnBrk="1" hangingPunct="1"/>
              <a:t>39</a:t>
            </a:fld>
            <a:endParaRPr lang="en-US">
              <a:latin typeface="Garamond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All variables have four characteristics: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type</a:t>
            </a:r>
          </a:p>
          <a:p>
            <a:pPr lvl="1"/>
            <a:r>
              <a:rPr lang="en-US">
                <a:latin typeface="Arial" charset="0"/>
              </a:rPr>
              <a:t>An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address</a:t>
            </a:r>
            <a:r>
              <a:rPr lang="en-US">
                <a:latin typeface="Arial" charset="0"/>
              </a:rPr>
              <a:t> (in memory)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value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name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015323-8829-2945-8A63-BFCE46845F2E}" type="datetime1">
              <a:rPr lang="en-US" smtClean="0">
                <a:latin typeface="Garamond" charset="0"/>
              </a:rPr>
              <a:t>5/15/17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634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79D67FE-E90C-7847-946D-33817CA0F324}" type="datetime1">
              <a:rPr lang="en-US" smtClean="0">
                <a:latin typeface="Garamond" charset="0"/>
              </a:rPr>
              <a:t>5/15/17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7EDDFA-8E76-1F47-8ECE-12CB66C78402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Course materials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Textbook:</a:t>
            </a:r>
            <a:r>
              <a:rPr lang="en-US" dirty="0" smtClean="0">
                <a:ea typeface="+mn-ea"/>
              </a:rPr>
              <a:t>  K.N. King, </a:t>
            </a:r>
            <a:r>
              <a:rPr lang="en-US" i="1" dirty="0" smtClean="0">
                <a:ea typeface="+mn-ea"/>
              </a:rPr>
              <a:t>C Programming: A Modern Approach</a:t>
            </a:r>
            <a:r>
              <a:rPr lang="en-US" dirty="0" smtClean="0">
                <a:ea typeface="+mn-ea"/>
              </a:rPr>
              <a:t>, 2nd edition, 2008, W.W. Norton.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ea typeface="+mn-ea"/>
                <a:cs typeface="+mn-cs"/>
              </a:rPr>
              <a:t>ISBN: 978-0-393-97950-3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Course tools:</a:t>
            </a:r>
            <a:r>
              <a:rPr lang="en-US" b="1" dirty="0" smtClean="0">
                <a:solidFill>
                  <a:srgbClr val="0000FF"/>
                </a:solidFill>
                <a:ea typeface="+mn-ea"/>
              </a:rPr>
              <a:t> </a:t>
            </a:r>
            <a:r>
              <a:rPr lang="en-US" dirty="0" smtClean="0">
                <a:ea typeface="+mn-ea"/>
              </a:rPr>
              <a:t>Need integrated development environment (IDE) that compiles/runs C code</a:t>
            </a:r>
            <a:endParaRPr lang="en-US" dirty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Recommended IDEs (all free; links on web)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Windows: Microsoft Visual Studio </a:t>
            </a:r>
            <a:r>
              <a:rPr lang="en-US" dirty="0" smtClean="0"/>
              <a:t>Community (</a:t>
            </a:r>
            <a:r>
              <a:rPr lang="en-US" dirty="0" smtClean="0"/>
              <a:t>MS website)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Mac: </a:t>
            </a:r>
            <a:r>
              <a:rPr lang="en-US" dirty="0" err="1" smtClean="0"/>
              <a:t>Xcode</a:t>
            </a:r>
            <a:r>
              <a:rPr lang="en-US" dirty="0" smtClean="0"/>
              <a:t> (Mac App Store)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Linux: </a:t>
            </a:r>
            <a:r>
              <a:rPr lang="en-US" dirty="0" err="1" smtClean="0"/>
              <a:t>gcc</a:t>
            </a:r>
            <a:r>
              <a:rPr lang="en-US" dirty="0" smtClean="0"/>
              <a:t>/</a:t>
            </a:r>
            <a:r>
              <a:rPr lang="en-US" dirty="0" err="1" smtClean="0"/>
              <a:t>gdb</a:t>
            </a:r>
            <a:r>
              <a:rPr lang="en-US" dirty="0" smtClean="0"/>
              <a:t> (text-based; can run through terminal on Mac as well)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name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must start with a-z, A-Z ( _  allowed, but not recommended)</a:t>
            </a:r>
            <a:endParaRPr lang="en-US" sz="2800" i="1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other characters may be a-z, A-Z, 0-9, _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upper case/lower case are not equal  (i.e. ECE,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 would be five different variables)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max length system dependent (usually at least 32)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By convention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smtClean="0"/>
              <a:t>Start with lowercase letter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smtClean="0"/>
              <a:t>Descriptive names improve code readability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8C0541F-D274-3941-87F6-9DDD5340E051}" type="slidenum">
              <a:rPr lang="en-US">
                <a:latin typeface="Garamond" charset="0"/>
              </a:rPr>
              <a:pPr eaLnBrk="1" hangingPunct="1"/>
              <a:t>40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CBB6C4-20D5-014C-8B1F-320D18A1CCC5}" type="datetime1">
              <a:rPr lang="en-US" smtClean="0">
                <a:latin typeface="Garamond" charset="0"/>
              </a:rPr>
              <a:t>5/15/17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99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legal names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grossPay</a:t>
            </a:r>
          </a:p>
          <a:p>
            <a:r>
              <a:rPr lang="en-US">
                <a:latin typeface="Courier New" charset="0"/>
                <a:cs typeface="Courier New" charset="0"/>
              </a:rPr>
              <a:t>carpet_Price</a:t>
            </a:r>
          </a:p>
          <a:p>
            <a:r>
              <a:rPr lang="en-US">
                <a:latin typeface="Courier New" charset="0"/>
                <a:cs typeface="Courier New" charset="0"/>
              </a:rPr>
              <a:t>cArPeT_price</a:t>
            </a:r>
          </a:p>
          <a:p>
            <a:r>
              <a:rPr lang="en-US">
                <a:latin typeface="Courier New" charset="0"/>
                <a:cs typeface="Courier New" charset="0"/>
              </a:rPr>
              <a:t>a_very_long_variable_name</a:t>
            </a:r>
          </a:p>
          <a:p>
            <a:r>
              <a:rPr lang="en-US">
                <a:latin typeface="Courier New" charset="0"/>
                <a:cs typeface="Courier New" charset="0"/>
              </a:rPr>
              <a:t>i</a:t>
            </a:r>
          </a:p>
          <a:p>
            <a:r>
              <a:rPr lang="en-US">
                <a:latin typeface="Courier New" charset="0"/>
                <a:cs typeface="Courier New" charset="0"/>
              </a:rPr>
              <a:t>______strange___one_____</a:t>
            </a:r>
          </a:p>
          <a:p>
            <a:r>
              <a:rPr lang="en-US">
                <a:latin typeface="Courier New" charset="0"/>
                <a:cs typeface="Courier New" charset="0"/>
              </a:rPr>
              <a:t>_   (not recommended)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F287DB-6D32-5642-AAC3-86D6F7148B5B}" type="slidenum">
              <a:rPr lang="en-US">
                <a:latin typeface="Garamond" charset="0"/>
              </a:rPr>
              <a:pPr eaLnBrk="1" hangingPunct="1"/>
              <a:t>41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DA09D4-AF15-2146-8134-52508730A3CC}" type="datetime1">
              <a:rPr lang="en-US" smtClean="0">
                <a:latin typeface="Garamond" charset="0"/>
              </a:rPr>
              <a:t>5/15/17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91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777005-B9E1-5D46-AA0D-F47D689B76FC}" type="slidenum">
              <a:rPr lang="en-US">
                <a:latin typeface="Garamond" charset="0"/>
              </a:rPr>
              <a:pPr eaLnBrk="1" hangingPunct="1"/>
              <a:t>42</a:t>
            </a:fld>
            <a:endParaRPr lang="en-US">
              <a:latin typeface="Garamond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legal names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(but not recommended)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l</a:t>
            </a:r>
            <a:r>
              <a:rPr lang="en-US">
                <a:latin typeface="Arial" charset="0"/>
              </a:rPr>
              <a:t>		(that's lower case L)</a:t>
            </a:r>
          </a:p>
          <a:p>
            <a:r>
              <a:rPr lang="en-US">
                <a:latin typeface="Courier New" charset="0"/>
                <a:cs typeface="Courier New" charset="0"/>
              </a:rPr>
              <a:t>O</a:t>
            </a:r>
            <a:r>
              <a:rPr lang="en-US">
                <a:latin typeface="Arial" charset="0"/>
              </a:rPr>
              <a:t>		(that's capital O)</a:t>
            </a:r>
          </a:p>
          <a:p>
            <a:r>
              <a:rPr lang="en-US">
                <a:latin typeface="Courier New" charset="0"/>
                <a:cs typeface="Courier New" charset="0"/>
              </a:rPr>
              <a:t>l1</a:t>
            </a:r>
            <a:r>
              <a:rPr lang="en-US">
                <a:latin typeface="Arial" charset="0"/>
              </a:rPr>
              <a:t>		(that's lower case L, and digit one)</a:t>
            </a:r>
          </a:p>
          <a:p>
            <a:r>
              <a:rPr lang="en-US">
                <a:latin typeface="Courier New" charset="0"/>
                <a:cs typeface="Courier New" charset="0"/>
              </a:rPr>
              <a:t>O0Oll11</a:t>
            </a:r>
            <a:r>
              <a:rPr lang="en-US">
                <a:latin typeface="Arial" charset="0"/>
              </a:rPr>
              <a:t>   (oh,zero,oh,el,el,one,one)</a:t>
            </a:r>
          </a:p>
          <a:p>
            <a:r>
              <a:rPr lang="en-US">
                <a:latin typeface="Courier New" charset="0"/>
                <a:cs typeface="Courier New" charset="0"/>
              </a:rPr>
              <a:t>_var</a:t>
            </a:r>
            <a:r>
              <a:rPr lang="en-US">
                <a:latin typeface="Arial" charset="0"/>
              </a:rPr>
              <a:t>	(many system variables begin w/ _ )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5E9E2D-5123-584E-BDFB-FB16B33AB9DF}" type="datetime1">
              <a:rPr lang="en-US" smtClean="0">
                <a:latin typeface="Garamond" charset="0"/>
              </a:rPr>
              <a:t>5/15/17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44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3B29B9-8A7E-CC40-900A-D4E601778B11}" type="slidenum">
              <a:rPr lang="en-US">
                <a:latin typeface="Garamond" charset="0"/>
              </a:rPr>
              <a:pPr eaLnBrk="1" hangingPunct="1"/>
              <a:t>43</a:t>
            </a:fld>
            <a:endParaRPr lang="en-US">
              <a:latin typeface="Garamond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declaring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2209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3320" name="Text Box 12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3321" name="Text Box 13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3322" name="Text Box 14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3323" name="Text Box 15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3324" name="Text Box 16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3327" name="Text Box 19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3328" name="Rectangle 20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29" name="Rectangle 21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30" name="Rectangle 22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E8C339-37CF-0C4F-9BE1-BF602A28E977}" type="datetime1">
              <a:rPr lang="en-US" smtClean="0">
                <a:latin typeface="Garamond" charset="0"/>
              </a:rPr>
              <a:t>5/15/17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04800" y="4343400"/>
            <a:ext cx="81534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All variable declarations should be grouped together at the start of the function</a:t>
            </a:r>
          </a:p>
        </p:txBody>
      </p:sp>
    </p:spTree>
    <p:extLst>
      <p:ext uri="{BB962C8B-B14F-4D97-AF65-F5344CB8AC3E}">
        <p14:creationId xmlns:p14="http://schemas.microsoft.com/office/powerpoint/2010/main" val="332265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0932E4-4ECD-D147-8CC6-6F070E4FBC63}" type="slidenum">
              <a:rPr lang="en-US">
                <a:latin typeface="Garamond" charset="0"/>
              </a:rPr>
              <a:pPr eaLnBrk="1" hangingPunct="1"/>
              <a:t>44</a:t>
            </a:fld>
            <a:endParaRPr lang="en-US">
              <a:latin typeface="Garamond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assigning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6962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	varname = expression;</a:t>
            </a: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304800" y="2590800"/>
            <a:ext cx="4038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Declared variable</a:t>
            </a:r>
          </a:p>
          <a:p>
            <a:pPr>
              <a:spcBef>
                <a:spcPct val="50000"/>
              </a:spcBef>
            </a:pPr>
            <a:r>
              <a:rPr lang="en-US" sz="1800"/>
              <a:t>single variable on left side of =</a:t>
            </a:r>
          </a:p>
        </p:txBody>
      </p:sp>
      <p:sp>
        <p:nvSpPr>
          <p:cNvPr id="14342" name="Text Box 19"/>
          <p:cNvSpPr txBox="1">
            <a:spLocks noChangeArrowheads="1"/>
          </p:cNvSpPr>
          <p:nvPr/>
        </p:nvSpPr>
        <p:spPr bwMode="auto">
          <a:xfrm>
            <a:off x="4953000" y="2667000"/>
            <a:ext cx="3124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expression</a:t>
            </a:r>
          </a:p>
          <a:p>
            <a:pPr>
              <a:spcBef>
                <a:spcPct val="50000"/>
              </a:spcBef>
            </a:pPr>
            <a:r>
              <a:rPr lang="en-US" sz="1800"/>
              <a:t>any legal expression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304800" y="3581400"/>
            <a:ext cx="81534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Expression can be constant, variable, function call, arithmetic operation, etc.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Variable type (</a:t>
            </a:r>
            <a:r>
              <a:rPr lang="en-US" sz="3000" kern="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</a:t>
            </a:r>
            <a:r>
              <a:rPr lang="en-US" sz="3000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float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etc) and expression result type </a:t>
            </a:r>
            <a:r>
              <a:rPr lang="en-US" sz="3000" u="sng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should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match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If not, funny things can happen ...</a:t>
            </a:r>
          </a:p>
        </p:txBody>
      </p:sp>
      <p:sp>
        <p:nvSpPr>
          <p:cNvPr id="14344" name="Line 21"/>
          <p:cNvSpPr>
            <a:spLocks noChangeShapeType="1"/>
          </p:cNvSpPr>
          <p:nvPr/>
        </p:nvSpPr>
        <p:spPr bwMode="auto">
          <a:xfrm flipV="1">
            <a:off x="1905000" y="24384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22"/>
          <p:cNvSpPr>
            <a:spLocks noChangeShapeType="1"/>
          </p:cNvSpPr>
          <p:nvPr/>
        </p:nvSpPr>
        <p:spPr bwMode="auto">
          <a:xfrm flipH="1" flipV="1">
            <a:off x="4876800" y="2438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FC7FF7-A105-724C-9F22-BFFA777D892C}" type="datetime1">
              <a:rPr lang="en-US" smtClean="0">
                <a:latin typeface="Garamond" charset="0"/>
              </a:rPr>
              <a:t>5/15/17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49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9BDF5A-D7F3-AD40-96A3-AFF7DB6FFFB9}" type="slidenum">
              <a:rPr lang="en-US">
                <a:latin typeface="Garamond" charset="0"/>
              </a:rPr>
              <a:pPr eaLnBrk="1" hangingPunct="1"/>
              <a:t>45</a:t>
            </a:fld>
            <a:endParaRPr lang="en-US">
              <a:latin typeface="Garamond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8451E1-15D4-5C4D-AEE9-4E0DDF53EDB8}" type="datetime1">
              <a:rPr lang="en-US" smtClean="0">
                <a:latin typeface="Garamond" charset="0"/>
              </a:rPr>
              <a:t>5/15/17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29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D5F319-5C2A-4F48-B73E-124367AE7C80}" type="slidenum">
              <a:rPr lang="en-US">
                <a:latin typeface="Garamond" charset="0"/>
              </a:rPr>
              <a:pPr eaLnBrk="1" hangingPunct="1"/>
              <a:t>46</a:t>
            </a:fld>
            <a:endParaRPr lang="en-US">
              <a:latin typeface="Garamond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6400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6401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6402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C5FD0A-7DC2-9F4E-8550-7C7515C1C89E}" type="datetime1">
              <a:rPr lang="en-US" smtClean="0">
                <a:latin typeface="Garamond" charset="0"/>
              </a:rPr>
              <a:t>5/15/17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39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3A6367-7AA8-1C45-8FC8-C200AF81BE2D}" type="slidenum">
              <a:rPr lang="en-US">
                <a:latin typeface="Garamond" charset="0"/>
              </a:rPr>
              <a:pPr eaLnBrk="1" hangingPunct="1"/>
              <a:t>47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grosspay = hours * payrate;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27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17F2E6-507F-D14C-94BC-F6D8A0892767}" type="datetime1">
              <a:rPr lang="en-US" smtClean="0">
                <a:latin typeface="Garamond" charset="0"/>
              </a:rPr>
              <a:t>5/15/17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01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2B96AA-B477-2D42-BDE9-520777A786C9}" type="slidenum">
              <a:rPr lang="en-US">
                <a:latin typeface="Garamond" charset="0"/>
              </a:rPr>
              <a:pPr eaLnBrk="1" hangingPunct="1"/>
              <a:t>48</a:t>
            </a:fld>
            <a:endParaRPr lang="en-US">
              <a:latin typeface="Garamond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grosspay = hours * payrate;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j = 5;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A13BB5C-95F3-5D4E-B793-3D3BD63AEB50}" type="datetime1">
              <a:rPr lang="en-US" smtClean="0">
                <a:latin typeface="Garamond" charset="0"/>
              </a:rPr>
              <a:t>5/15/17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35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FDD25A-FBA9-7343-ABF1-35B459096E81}" type="slidenum">
              <a:rPr lang="en-US">
                <a:latin typeface="Garamond" charset="0"/>
              </a:rPr>
              <a:pPr eaLnBrk="1" hangingPunct="1"/>
              <a:t>49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float hours, payrate;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float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grosspay = hours * payrate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j = 5;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j = j + 1;</a:t>
            </a: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9472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9473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9474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5  6</a:t>
            </a:r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6400800" y="3581400"/>
            <a:ext cx="3048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64F54E-FF6E-A34A-ACCB-AB8E10F25C78}" type="datetime1">
              <a:rPr lang="en-US" smtClean="0">
                <a:latin typeface="Garamond" charset="0"/>
              </a:rPr>
              <a:t>5/15/17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561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Additional course materials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Course websites: 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/eece2160/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sum17/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index.htm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/eece2160/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sum17/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schedule.htm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Will contain lecture slides, handouts, assignments</a:t>
            </a:r>
          </a:p>
          <a:p>
            <a:r>
              <a:rPr lang="en-US" dirty="0">
                <a:latin typeface="Arial" charset="0"/>
              </a:rPr>
              <a:t>Discussion group through 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piazza.com</a:t>
            </a:r>
            <a:r>
              <a:rPr lang="en-US" dirty="0">
                <a:latin typeface="Arial" charset="0"/>
              </a:rPr>
              <a:t>: </a:t>
            </a:r>
          </a:p>
          <a:p>
            <a:pPr lvl="1"/>
            <a:r>
              <a:rPr lang="en-US" dirty="0">
                <a:latin typeface="Arial" charset="0"/>
              </a:rPr>
              <a:t>Allow common questions to be answered for </a:t>
            </a:r>
            <a:r>
              <a:rPr lang="en-US" dirty="0" smtClean="0">
                <a:latin typeface="Arial" charset="0"/>
              </a:rPr>
              <a:t>everyone</a:t>
            </a:r>
          </a:p>
          <a:p>
            <a:pPr lvl="2"/>
            <a:r>
              <a:rPr lang="en-US" b="1" u="sng" dirty="0" smtClean="0">
                <a:solidFill>
                  <a:srgbClr val="FF0000"/>
                </a:solidFill>
                <a:latin typeface="Arial" charset="0"/>
              </a:rPr>
              <a:t>Do not post code to the discussion group</a:t>
            </a:r>
            <a:endParaRPr lang="en-US" b="1" u="sng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All course announcements will be posted here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Will use as class mailing list—please enroll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ASAP</a:t>
            </a:r>
          </a:p>
          <a:p>
            <a:pPr lvl="1"/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8E7D2F2-34D0-DE40-A2D4-3702C67E7C97}" type="datetime1">
              <a:rPr lang="en-US" smtClean="0">
                <a:latin typeface="Garamond" charset="0"/>
              </a:rPr>
              <a:t>5/15/17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16EF92-7613-F24B-96B4-24505B952C74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What values do w, x, y, and z have at the end of this program?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1900" b="1">
                <a:latin typeface="Courier New" charset="0"/>
                <a:cs typeface="Courier New" charset="0"/>
              </a:rPr>
              <a:t>‘</a:t>
            </a:r>
            <a:r>
              <a:rPr lang="en-US" sz="1900" b="1">
                <a:latin typeface="Courier New" charset="0"/>
                <a:cs typeface="Courier New" charset="0"/>
              </a:rPr>
              <a:t>a</a:t>
            </a:r>
            <a:r>
              <a:rPr lang="ja-JP" altLang="en-US" sz="1900" b="1"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</a:t>
            </a:r>
            <a:endParaRPr lang="en-US" sz="19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9FBC5C-AD8B-A049-8E0E-AA6754D15FD7}" type="datetime1">
              <a:rPr lang="en-US" smtClean="0">
                <a:latin typeface="Garamond" charset="0"/>
              </a:rPr>
              <a:t>5/15/17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4D9B88-0677-704D-9275-B371477C8450}" type="slidenum">
              <a:rPr lang="en-US">
                <a:latin typeface="Garamond" charset="0"/>
              </a:rPr>
              <a:pPr eaLnBrk="1" hangingPunct="1"/>
              <a:t>50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295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2200" b="1">
                <a:latin typeface="Courier New" charset="0"/>
                <a:cs typeface="Courier New" charset="0"/>
              </a:rPr>
              <a:t>‘</a:t>
            </a:r>
            <a:r>
              <a:rPr lang="en-US" sz="2200" b="1">
                <a:latin typeface="Courier New" charset="0"/>
                <a:cs typeface="Courier New" charset="0"/>
              </a:rPr>
              <a:t>a</a:t>
            </a:r>
            <a:r>
              <a:rPr lang="ja-JP" altLang="en-US" sz="2200" b="1">
                <a:latin typeface="Courier New" charset="0"/>
                <a:cs typeface="Courier New" charset="0"/>
              </a:rPr>
              <a:t>’</a:t>
            </a:r>
            <a:r>
              <a:rPr lang="en-US" sz="22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84B436-596F-404D-A92A-8E0B8F9D9A86}" type="datetime1">
              <a:rPr lang="en-US" smtClean="0">
                <a:latin typeface="Garamond" charset="0"/>
              </a:rPr>
              <a:t>5/15/17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18A4A7-A0FA-2743-9B5C-B6B7C958F038}" type="slidenum">
              <a:rPr lang="en-US">
                <a:latin typeface="Garamond" charset="0"/>
              </a:rPr>
              <a:pPr eaLnBrk="1" hangingPunct="1"/>
              <a:t>51</a:t>
            </a:fld>
            <a:endParaRPr lang="en-US">
              <a:latin typeface="Garamond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sz="half" idx="2"/>
          </p:nvPr>
        </p:nvSpPr>
        <p:spPr>
          <a:xfrm>
            <a:off x="3429000" y="1143000"/>
            <a:ext cx="52578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z = </a:t>
            </a:r>
            <a:r>
              <a:rPr lang="ja-JP" alt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‘</a:t>
            </a: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</a:t>
            </a:r>
            <a:r>
              <a:rPr lang="ja-JP" alt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 (ASCII value 97)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x = 8.579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 = -0.2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w = 8 (value is truncated)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 = (-0.2) + 3 = 2.8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z = 8 – 5 = 3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9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Assignment #1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Basic assignment to ensure you can write, run, and submit programs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Write a short program that prints (each item on its own line):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Your name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Your major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Your class (i.e. freshman, sophomore, etc.)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The name and semester of this course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Submit </a:t>
            </a:r>
            <a:r>
              <a:rPr lang="en-US" b="1" u="sng" dirty="0" smtClean="0">
                <a:ea typeface="+mn-ea"/>
                <a:cs typeface="+mn-cs"/>
              </a:rPr>
              <a:t>only</a:t>
            </a:r>
            <a:r>
              <a:rPr lang="en-US" dirty="0" smtClean="0">
                <a:ea typeface="+mn-ea"/>
                <a:cs typeface="+mn-cs"/>
              </a:rPr>
              <a:t> your source (</a:t>
            </a:r>
            <a:r>
              <a:rPr lang="en-US" b="1" dirty="0" smtClean="0">
                <a:solidFill>
                  <a:srgbClr val="0000FF"/>
                </a:solidFill>
                <a:ea typeface="+mn-ea"/>
                <a:cs typeface="+mn-cs"/>
              </a:rPr>
              <a:t>prog1_simple.c</a:t>
            </a:r>
            <a:r>
              <a:rPr lang="en-US" dirty="0" smtClean="0">
                <a:ea typeface="+mn-ea"/>
                <a:cs typeface="+mn-cs"/>
              </a:rPr>
              <a:t>) file to your </a:t>
            </a:r>
            <a:r>
              <a:rPr lang="en-US" dirty="0" err="1" smtClean="0">
                <a:ea typeface="+mn-ea"/>
                <a:cs typeface="+mn-cs"/>
              </a:rPr>
              <a:t>Dropbox</a:t>
            </a:r>
            <a:r>
              <a:rPr lang="en-US" dirty="0" smtClean="0">
                <a:ea typeface="+mn-ea"/>
                <a:cs typeface="+mn-cs"/>
              </a:rPr>
              <a:t> folder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File name matters!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EAE945-D608-1244-ABCF-063D0FEA8BB0}" type="datetime1">
              <a:rPr lang="en-US" sz="1200" smtClean="0">
                <a:latin typeface="Garamond" charset="0"/>
              </a:rPr>
              <a:t>5/15/17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68C0DC-9179-0B41-8992-B88475D9A1F8}" type="slidenum">
              <a:rPr lang="en-US" sz="1200">
                <a:latin typeface="Garamond" charset="0"/>
              </a:rPr>
              <a:pPr eaLnBrk="1" hangingPunct="1"/>
              <a:t>52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175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Visual Studio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cs typeface="+mn-cs"/>
              </a:rPr>
              <a:t>Basics of setting up project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Steps covered in detail in Program 1 spec.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err="1">
                <a:latin typeface="Arial" charset="0"/>
                <a:cs typeface="+mn-cs"/>
              </a:rPr>
              <a:t>Xcode</a:t>
            </a:r>
            <a:r>
              <a:rPr lang="en-US" sz="2800" dirty="0">
                <a:latin typeface="Arial" charset="0"/>
                <a:cs typeface="+mn-cs"/>
              </a:rPr>
              <a:t> users: steps are very similar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Choose </a:t>
            </a:r>
            <a:r>
              <a:rPr lang="ja-JP" altLang="en-US" sz="2400" dirty="0">
                <a:latin typeface="Arial" charset="0"/>
              </a:rPr>
              <a:t>“</a:t>
            </a:r>
            <a:r>
              <a:rPr lang="en-US" sz="2400" b="1" dirty="0">
                <a:solidFill>
                  <a:srgbClr val="0000FF"/>
                </a:solidFill>
                <a:latin typeface="Arial" charset="0"/>
              </a:rPr>
              <a:t>Start New Project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sz="2400" dirty="0">
                <a:latin typeface="Arial" charset="0"/>
              </a:rPr>
              <a:t> when </a:t>
            </a:r>
            <a:r>
              <a:rPr lang="en-US" sz="2400" dirty="0" err="1">
                <a:latin typeface="Arial" charset="0"/>
              </a:rPr>
              <a:t>Xcode</a:t>
            </a:r>
            <a:r>
              <a:rPr lang="en-US" sz="2400" dirty="0">
                <a:latin typeface="Arial" charset="0"/>
              </a:rPr>
              <a:t> opens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Project type: 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</a:rPr>
              <a:t>Under list of </a:t>
            </a:r>
            <a:r>
              <a:rPr lang="ja-JP" altLang="en-US" sz="2000" dirty="0">
                <a:latin typeface="Arial" charset="0"/>
              </a:rPr>
              <a:t>“</a:t>
            </a:r>
            <a:r>
              <a:rPr lang="en-US" sz="2000" dirty="0">
                <a:latin typeface="Arial" charset="0"/>
              </a:rPr>
              <a:t>OS X</a:t>
            </a:r>
            <a:r>
              <a:rPr lang="ja-JP" altLang="en-US" sz="2000" dirty="0">
                <a:latin typeface="Arial" charset="0"/>
              </a:rPr>
              <a:t>”</a:t>
            </a:r>
            <a:r>
              <a:rPr lang="en-US" sz="2000" dirty="0">
                <a:latin typeface="Arial" charset="0"/>
              </a:rPr>
              <a:t> choices on the left, choose </a:t>
            </a:r>
            <a:r>
              <a:rPr lang="ja-JP" altLang="en-US" sz="2000" dirty="0">
                <a:latin typeface="Arial" charset="0"/>
              </a:rPr>
              <a:t>“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</a:rPr>
              <a:t>Application</a:t>
            </a:r>
            <a:r>
              <a:rPr lang="ja-JP" altLang="en-US" sz="2000" dirty="0">
                <a:latin typeface="Arial" charset="0"/>
              </a:rPr>
              <a:t>”</a:t>
            </a:r>
            <a:r>
              <a:rPr lang="en-US" sz="2000" dirty="0">
                <a:latin typeface="Arial" charset="0"/>
              </a:rPr>
              <a:t> 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</a:rPr>
              <a:t>Choose </a:t>
            </a:r>
            <a:r>
              <a:rPr lang="ja-JP" altLang="en-US" sz="2000" dirty="0">
                <a:latin typeface="Arial" charset="0"/>
              </a:rPr>
              <a:t>“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</a:rPr>
              <a:t>Command Line Tool</a:t>
            </a:r>
            <a:r>
              <a:rPr lang="ja-JP" altLang="en-US" sz="2000" dirty="0">
                <a:latin typeface="Arial" charset="0"/>
              </a:rPr>
              <a:t>”</a:t>
            </a:r>
            <a:r>
              <a:rPr lang="en-US" sz="2000" dirty="0">
                <a:latin typeface="Arial" charset="0"/>
              </a:rPr>
              <a:t> from the options that appear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Name your project (</a:t>
            </a:r>
            <a:r>
              <a:rPr lang="en-US" sz="2400" u="sng" dirty="0">
                <a:latin typeface="Arial" charset="0"/>
              </a:rPr>
              <a:t>project</a:t>
            </a:r>
            <a:r>
              <a:rPr lang="en-US" sz="2400" dirty="0">
                <a:latin typeface="Arial" charset="0"/>
              </a:rPr>
              <a:t> name </a:t>
            </a:r>
            <a:r>
              <a:rPr lang="en-US" sz="2400" dirty="0" err="1">
                <a:latin typeface="Arial" charset="0"/>
              </a:rPr>
              <a:t>doesn</a:t>
            </a:r>
            <a:r>
              <a:rPr lang="ja-JP" altLang="en-US" sz="2400" dirty="0">
                <a:latin typeface="Arial" charset="0"/>
              </a:rPr>
              <a:t>’</a:t>
            </a:r>
            <a:r>
              <a:rPr lang="en-US" sz="2400" dirty="0">
                <a:latin typeface="Arial" charset="0"/>
              </a:rPr>
              <a:t>t matter) and choose a directory. Also, ensure that the type of project is set to </a:t>
            </a:r>
            <a:r>
              <a:rPr lang="ja-JP" altLang="en-US" sz="2400" dirty="0">
                <a:latin typeface="Arial" charset="0"/>
              </a:rPr>
              <a:t>“</a:t>
            </a:r>
            <a:r>
              <a:rPr lang="en-US" sz="2400" b="1" dirty="0">
                <a:solidFill>
                  <a:srgbClr val="0000FF"/>
                </a:solidFill>
                <a:latin typeface="Arial" charset="0"/>
              </a:rPr>
              <a:t>C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sz="2400" dirty="0">
                <a:latin typeface="Arial" charset="0"/>
              </a:rPr>
              <a:t> using appropriate drop-down menu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Project includes simple C file named </a:t>
            </a:r>
            <a:r>
              <a:rPr lang="ja-JP" altLang="en-US" sz="2400" dirty="0">
                <a:latin typeface="Arial" charset="0"/>
              </a:rPr>
              <a:t>“</a:t>
            </a:r>
            <a:r>
              <a:rPr lang="en-US" sz="2400" dirty="0" err="1">
                <a:latin typeface="Arial" charset="0"/>
              </a:rPr>
              <a:t>main.c</a:t>
            </a:r>
            <a:r>
              <a:rPr lang="ja-JP" altLang="en-US" sz="2400" dirty="0">
                <a:latin typeface="Arial" charset="0"/>
              </a:rPr>
              <a:t>”</a:t>
            </a:r>
            <a:endParaRPr lang="en-US" sz="2400" dirty="0">
              <a:latin typeface="Arial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</a:rPr>
              <a:t>You can edit this file to include your own code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b="1" u="sng" dirty="0">
                <a:solidFill>
                  <a:srgbClr val="0000FF"/>
                </a:solidFill>
                <a:latin typeface="Arial" charset="0"/>
              </a:rPr>
              <a:t>Rename this file so the name matches the program spec</a:t>
            </a: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D42DCC-D377-994C-A4AD-1DC19EE8D8FE}" type="datetime1">
              <a:rPr lang="en-US" sz="1200" smtClean="0">
                <a:latin typeface="Garamond" charset="0"/>
              </a:rPr>
              <a:t>5/15/17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A1D48C-7CEC-E941-89A2-3057506ADBA7}" type="slidenum">
              <a:rPr lang="en-US" sz="1200">
                <a:latin typeface="Garamond" charset="0"/>
              </a:rPr>
              <a:pPr eaLnBrk="1" hangingPunct="1"/>
              <a:t>53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3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Next time:</a:t>
            </a:r>
          </a:p>
          <a:p>
            <a:pPr lvl="1"/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Output with </a:t>
            </a:r>
            <a:r>
              <a:rPr lang="en-US" dirty="0" err="1" smtClean="0"/>
              <a:t>printf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Input with </a:t>
            </a:r>
            <a:r>
              <a:rPr lang="en-US" dirty="0" err="1" smtClean="0"/>
              <a:t>scanf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Sign up for the course discussion group on Piazza!</a:t>
            </a:r>
          </a:p>
          <a:p>
            <a:pPr lvl="1"/>
            <a:r>
              <a:rPr lang="en-US" dirty="0"/>
              <a:t>Program 1 due Thursday, 5</a:t>
            </a:r>
            <a:r>
              <a:rPr lang="en-US"/>
              <a:t>/</a:t>
            </a:r>
            <a:r>
              <a:rPr lang="en-US" smtClean="0"/>
              <a:t>18</a:t>
            </a:r>
            <a:endParaRPr lang="en-US" dirty="0"/>
          </a:p>
          <a:p>
            <a:pPr lvl="2"/>
            <a:r>
              <a:rPr lang="en-US" dirty="0"/>
              <a:t>10 points: e-mail Dr. Geiger for shared </a:t>
            </a:r>
            <a:r>
              <a:rPr lang="en-US" dirty="0" err="1"/>
              <a:t>Dropbox</a:t>
            </a:r>
            <a:r>
              <a:rPr lang="en-US" dirty="0"/>
              <a:t> folder</a:t>
            </a:r>
          </a:p>
          <a:p>
            <a:pPr lvl="2"/>
            <a:r>
              <a:rPr lang="en-US" dirty="0"/>
              <a:t>10 points: introduce yourself to your instructor</a:t>
            </a:r>
          </a:p>
          <a:p>
            <a:pPr lvl="2"/>
            <a:r>
              <a:rPr lang="en-US" dirty="0"/>
              <a:t>30 points: complete simple C program</a:t>
            </a:r>
            <a:endParaRPr lang="en-US" sz="24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E15E3F2-2636-E145-94F3-C287B7D85B1D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Academic honesty</a:t>
            </a:r>
            <a:endParaRPr lang="en-US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assignments are to be done </a:t>
            </a:r>
            <a:r>
              <a:rPr lang="en-US" b="1" dirty="0" smtClean="0">
                <a:solidFill>
                  <a:srgbClr val="FF0000"/>
                </a:solidFill>
              </a:rPr>
              <a:t>individually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unless explicitly specified otherwise by the instructor</a:t>
            </a:r>
          </a:p>
          <a:p>
            <a:r>
              <a:rPr lang="en-US" dirty="0" smtClean="0"/>
              <a:t>Any copied solutions, whether from another student or an outside source, are subject to penalty</a:t>
            </a:r>
          </a:p>
          <a:p>
            <a:r>
              <a:rPr lang="en-US" dirty="0" smtClean="0"/>
              <a:t>You may discuss general topics or help one another with specific errors, but </a:t>
            </a:r>
            <a:r>
              <a:rPr lang="en-US" b="1" dirty="0" smtClean="0">
                <a:solidFill>
                  <a:srgbClr val="FF0000"/>
                </a:solidFill>
              </a:rPr>
              <a:t>do not share assignment solutions</a:t>
            </a:r>
          </a:p>
          <a:p>
            <a:pPr lvl="1"/>
            <a:r>
              <a:rPr lang="en-US" dirty="0" smtClean="0"/>
              <a:t>Must acknowledge assistance from classmate in submission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D51FC0B-0FAA-4F4F-A4FE-C1005B1EA6D9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EA091F7-AE2D-E94D-94F1-9FC6369E942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“rules”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couple of unofficial rules: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call me “Dr. Geiger”</a:t>
            </a:r>
          </a:p>
          <a:p>
            <a:pPr lvl="1"/>
            <a:r>
              <a:rPr lang="en-US" dirty="0" smtClean="0"/>
              <a:t>“Professor Geiger” is okay (although I’m technically not a professor, I’m a lecturer)</a:t>
            </a:r>
          </a:p>
          <a:p>
            <a:pPr lvl="1"/>
            <a:r>
              <a:rPr lang="en-US" dirty="0" smtClean="0"/>
              <a:t>“Michael,” “Mike,” or “Geiger” is not okay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don’t talk when I’m talking</a:t>
            </a:r>
          </a:p>
          <a:p>
            <a:pPr marL="692150" lvl="1" indent="-346075" defTabSz="635000"/>
            <a:r>
              <a:rPr lang="en-US" dirty="0" smtClean="0"/>
              <a:t>Doing so distracts your classmates and me</a:t>
            </a:r>
          </a:p>
          <a:p>
            <a:pPr marL="692150" lvl="1" indent="-346075" defTabSz="635000"/>
            <a:r>
              <a:rPr lang="en-US" dirty="0" smtClean="0"/>
              <a:t>If you have a question, please raise your hand and ask—I </a:t>
            </a:r>
            <a:r>
              <a:rPr lang="en-US" u="sng" dirty="0" smtClean="0"/>
              <a:t>want</a:t>
            </a:r>
            <a:r>
              <a:rPr lang="en-US" dirty="0" smtClean="0"/>
              <a:t> questions during lecture!</a:t>
            </a:r>
            <a:endParaRPr lang="en-US" dirty="0"/>
          </a:p>
          <a:p>
            <a:pPr marL="841375" lvl="1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9E51-E633-6347-BE5F-8391AB50F5A8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66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 charset="0"/>
              </a:rPr>
              <a:t>Will submit all code </a:t>
            </a:r>
            <a:r>
              <a:rPr lang="en-US" sz="2800" dirty="0" smtClean="0">
                <a:latin typeface="Arial" charset="0"/>
              </a:rPr>
              <a:t>via shared </a:t>
            </a:r>
            <a:r>
              <a:rPr lang="en-US" sz="2800" dirty="0" err="1" smtClean="0">
                <a:latin typeface="Arial" charset="0"/>
              </a:rPr>
              <a:t>Dropbox</a:t>
            </a:r>
            <a:r>
              <a:rPr lang="en-US" sz="2800" dirty="0" smtClean="0">
                <a:latin typeface="Arial" charset="0"/>
              </a:rPr>
              <a:t> folder</a:t>
            </a:r>
            <a:endParaRPr lang="en-US" sz="2800" dirty="0"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Will not get confirmation unless you explicitly </a:t>
            </a:r>
            <a:r>
              <a:rPr lang="en-US" sz="2400" dirty="0" smtClean="0">
                <a:latin typeface="Arial" charset="0"/>
              </a:rPr>
              <a:t>ask</a:t>
            </a:r>
          </a:p>
          <a:p>
            <a:pPr lvl="1"/>
            <a:r>
              <a:rPr lang="en-US" sz="2400" dirty="0" smtClean="0">
                <a:latin typeface="Arial" charset="0"/>
              </a:rPr>
              <a:t>Must e-mail Dr. Geiger if submitting late</a:t>
            </a:r>
            <a:endParaRPr lang="en-US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Penalty after due date: -(2</a:t>
            </a:r>
            <a:r>
              <a:rPr lang="en-US" sz="2800" baseline="30000" dirty="0">
                <a:latin typeface="Arial" charset="0"/>
              </a:rPr>
              <a:t>n-1</a:t>
            </a:r>
            <a:r>
              <a:rPr lang="en-US" sz="2800" dirty="0">
                <a:latin typeface="Arial" charset="0"/>
              </a:rPr>
              <a:t>) points per day</a:t>
            </a:r>
          </a:p>
          <a:p>
            <a:pPr lvl="1"/>
            <a:r>
              <a:rPr lang="en-US" sz="2400" dirty="0">
                <a:latin typeface="Arial" charset="0"/>
              </a:rPr>
              <a:t>i.e., -1 after 1 day, -2 after 2 days, -4 after 3 days …</a:t>
            </a:r>
          </a:p>
          <a:p>
            <a:pPr lvl="1"/>
            <a:r>
              <a:rPr lang="en-US" sz="2400" dirty="0">
                <a:latin typeface="Arial" charset="0"/>
              </a:rPr>
              <a:t>Assignments that are 8+ days late receive 0</a:t>
            </a:r>
          </a:p>
          <a:p>
            <a:r>
              <a:rPr lang="en-US" sz="2800" dirty="0">
                <a:latin typeface="Arial" charset="0"/>
              </a:rPr>
              <a:t>See grading policies (last three pages of today</a:t>
            </a:r>
            <a:r>
              <a:rPr lang="ja-JP" altLang="en-US" sz="2800" dirty="0">
                <a:latin typeface="Arial" charset="0"/>
              </a:rPr>
              <a:t>’</a:t>
            </a:r>
            <a:r>
              <a:rPr lang="en-US" sz="2800" dirty="0">
                <a:latin typeface="Arial" charset="0"/>
              </a:rPr>
              <a:t>s handout) for more details on:</a:t>
            </a:r>
          </a:p>
          <a:p>
            <a:pPr lvl="1"/>
            <a:r>
              <a:rPr lang="en-US" sz="2400" dirty="0">
                <a:latin typeface="Arial" charset="0"/>
              </a:rPr>
              <a:t>Grading rubric</a:t>
            </a:r>
          </a:p>
          <a:p>
            <a:pPr lvl="1"/>
            <a:r>
              <a:rPr lang="en-US" sz="2400" dirty="0">
                <a:latin typeface="Arial" charset="0"/>
              </a:rPr>
              <a:t>Common deductions</a:t>
            </a:r>
          </a:p>
          <a:p>
            <a:pPr lvl="1"/>
            <a:r>
              <a:rPr lang="en-US" sz="2400" dirty="0" err="1">
                <a:latin typeface="Arial" charset="0"/>
              </a:rPr>
              <a:t>Regrade</a:t>
            </a:r>
            <a:r>
              <a:rPr lang="en-US" sz="2400" dirty="0">
                <a:latin typeface="Arial" charset="0"/>
              </a:rPr>
              <a:t> policy</a:t>
            </a:r>
          </a:p>
          <a:p>
            <a:pPr lvl="1"/>
            <a:r>
              <a:rPr lang="en-US" sz="2400" dirty="0">
                <a:latin typeface="Arial" charset="0"/>
              </a:rPr>
              <a:t>Example grading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C46707-3565-074F-AA21-CD195896BB82}" type="datetime1">
              <a:rPr lang="en-US" smtClean="0">
                <a:latin typeface="Garamond" charset="0"/>
              </a:rPr>
              <a:t>5/15/17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BE69F6-1B06-E546-AE60-A237199B946E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assignments: regrades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7925"/>
          </a:xfrm>
        </p:spPr>
        <p:txBody>
          <a:bodyPr>
            <a:normAutofit/>
          </a:bodyPr>
          <a:lstStyle/>
          <a:p>
            <a:r>
              <a:rPr lang="en-US" sz="2800">
                <a:latin typeface="Arial" charset="0"/>
              </a:rPr>
              <a:t>You are allowed one penalty-free resubmission per assignment</a:t>
            </a:r>
          </a:p>
          <a:p>
            <a:r>
              <a:rPr lang="en-US" sz="2800">
                <a:latin typeface="Arial" charset="0"/>
              </a:rPr>
              <a:t>Each regrade after the first: 1 day late penalty</a:t>
            </a:r>
          </a:p>
          <a:p>
            <a:r>
              <a:rPr lang="en-US" sz="2800">
                <a:latin typeface="Arial" charset="0"/>
              </a:rPr>
              <a:t>Must resubmit by regrade deadline, or late penalties will apply</a:t>
            </a:r>
          </a:p>
          <a:p>
            <a:r>
              <a:rPr lang="en-US" sz="2800">
                <a:latin typeface="Arial" charset="0"/>
              </a:rPr>
              <a:t>Late penalty still applies if original submission late</a:t>
            </a:r>
          </a:p>
          <a:p>
            <a:r>
              <a:rPr lang="ja-JP" altLang="en-US" sz="2800" b="1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en-US" sz="2800" b="1">
                <a:solidFill>
                  <a:srgbClr val="FF0000"/>
                </a:solidFill>
                <a:latin typeface="Arial" charset="0"/>
              </a:rPr>
              <a:t>Original submission</a:t>
            </a:r>
            <a:r>
              <a:rPr lang="ja-JP" altLang="en-US" sz="2800" b="1">
                <a:solidFill>
                  <a:srgbClr val="FF0000"/>
                </a:solidFill>
                <a:latin typeface="Arial" charset="0"/>
              </a:rPr>
              <a:t>”</a:t>
            </a:r>
            <a:r>
              <a:rPr lang="en-US" sz="2800" b="1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Arial" charset="0"/>
                <a:sym typeface="Wingdings" charset="0"/>
              </a:rPr>
              <a:t> first file submitted containing significant amount of relevant code</a:t>
            </a:r>
            <a:endParaRPr lang="en-US" sz="2800" b="1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sz="2400" b="1">
                <a:solidFill>
                  <a:srgbClr val="FF0000"/>
                </a:solidFill>
                <a:latin typeface="Arial" charset="0"/>
              </a:rPr>
              <a:t>In other words, don</a:t>
            </a:r>
            <a:r>
              <a:rPr lang="ja-JP" altLang="en-US" sz="2400" b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sz="2400" b="1">
                <a:solidFill>
                  <a:srgbClr val="FF0000"/>
                </a:solidFill>
                <a:latin typeface="Arial" charset="0"/>
              </a:rPr>
              <a:t>t turn in a virtually empty file just to avoid late penalties—it won</a:t>
            </a:r>
            <a:r>
              <a:rPr lang="ja-JP" altLang="en-US" sz="2400" b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sz="2400" b="1">
                <a:solidFill>
                  <a:srgbClr val="FF0000"/>
                </a:solidFill>
                <a:latin typeface="Arial" charset="0"/>
              </a:rPr>
              <a:t>t count</a:t>
            </a:r>
          </a:p>
          <a:p>
            <a:endParaRPr lang="en-US" sz="28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F22694-0937-7540-8A01-B3C18039E7C3}" type="datetime1">
              <a:rPr lang="en-US" smtClean="0">
                <a:latin typeface="Garamond" charset="0"/>
              </a:rPr>
              <a:t>5/15/17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A205D4-1A47-9F4B-B673-C7539C6512AF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6048</TotalTime>
  <Words>3052</Words>
  <Application>Microsoft Macintosh PowerPoint</Application>
  <PresentationFormat>On-screen Show (4:3)</PresentationFormat>
  <Paragraphs>688</Paragraphs>
  <Slides>54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Edge</vt:lpstr>
      <vt:lpstr>EECE.2160 ECE Application Programming</vt:lpstr>
      <vt:lpstr>Lecture outline</vt:lpstr>
      <vt:lpstr>Course meeting times, instructor info</vt:lpstr>
      <vt:lpstr>Course materials</vt:lpstr>
      <vt:lpstr>Additional course materials</vt:lpstr>
      <vt:lpstr>Academic honesty</vt:lpstr>
      <vt:lpstr>Course “rules”</vt:lpstr>
      <vt:lpstr>Programming assignments</vt:lpstr>
      <vt:lpstr>Programming assignments: regrades</vt:lpstr>
      <vt:lpstr>Grading and exam dates</vt:lpstr>
      <vt:lpstr>Tentative course outline</vt:lpstr>
      <vt:lpstr>Programming exercises</vt:lpstr>
      <vt:lpstr>Course questions</vt:lpstr>
      <vt:lpstr>Course questions (continued)</vt:lpstr>
      <vt:lpstr>Program development</vt:lpstr>
      <vt:lpstr>Program development (cont.)</vt:lpstr>
      <vt:lpstr>Our first C program</vt:lpstr>
      <vt:lpstr>Our first C program</vt:lpstr>
      <vt:lpstr>Our first C program</vt:lpstr>
      <vt:lpstr>Our first C program</vt:lpstr>
      <vt:lpstr>Our first C program</vt:lpstr>
      <vt:lpstr>Our first C program</vt:lpstr>
      <vt:lpstr>Our first C program</vt:lpstr>
      <vt:lpstr>Variations #1 of first program</vt:lpstr>
      <vt:lpstr>Variations #2 of first program</vt:lpstr>
      <vt:lpstr>Variations #3 of first program</vt:lpstr>
      <vt:lpstr>Variations #4 of first program</vt:lpstr>
      <vt:lpstr>Code readability</vt:lpstr>
      <vt:lpstr>Comments</vt:lpstr>
      <vt:lpstr>Comment example</vt:lpstr>
      <vt:lpstr>Representing data in C</vt:lpstr>
      <vt:lpstr>Four Types of Basic Data</vt:lpstr>
      <vt:lpstr>Integer Constants</vt:lpstr>
      <vt:lpstr>Range of Integers  (Machine Dependent)</vt:lpstr>
      <vt:lpstr>float/double Constants</vt:lpstr>
      <vt:lpstr>float/double Constants</vt:lpstr>
      <vt:lpstr>Character Constants</vt:lpstr>
      <vt:lpstr>Character Escape Sequences</vt:lpstr>
      <vt:lpstr>Variables</vt:lpstr>
      <vt:lpstr>Variables - name</vt:lpstr>
      <vt:lpstr>Variables - legal names</vt:lpstr>
      <vt:lpstr>Variables - legal names (but not recommended)</vt:lpstr>
      <vt:lpstr>Variables - declaring</vt:lpstr>
      <vt:lpstr>Variables - assigning</vt:lpstr>
      <vt:lpstr>Variables (cont.)</vt:lpstr>
      <vt:lpstr>Variables (cont.)</vt:lpstr>
      <vt:lpstr>Variables (cont.)</vt:lpstr>
      <vt:lpstr>Variables (cont.)</vt:lpstr>
      <vt:lpstr>Variables (cont.)</vt:lpstr>
      <vt:lpstr>Example: Variables</vt:lpstr>
      <vt:lpstr>Example solution</vt:lpstr>
      <vt:lpstr>Assignment #1</vt:lpstr>
      <vt:lpstr>Visual Studio demo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1621</cp:revision>
  <dcterms:created xsi:type="dcterms:W3CDTF">2006-04-03T05:03:01Z</dcterms:created>
  <dcterms:modified xsi:type="dcterms:W3CDTF">2017-05-15T10:48:17Z</dcterms:modified>
</cp:coreProperties>
</file>