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408" r:id="rId4"/>
    <p:sldId id="420" r:id="rId5"/>
    <p:sldId id="421" r:id="rId6"/>
    <p:sldId id="419" r:id="rId7"/>
    <p:sldId id="401" r:id="rId8"/>
    <p:sldId id="402" r:id="rId9"/>
    <p:sldId id="413" r:id="rId10"/>
    <p:sldId id="414" r:id="rId11"/>
    <p:sldId id="415" r:id="rId12"/>
    <p:sldId id="417" r:id="rId13"/>
    <p:sldId id="418" r:id="rId14"/>
    <p:sldId id="379" r:id="rId15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1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864A42B7-5FBB-B84A-95B0-DCA30C1572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458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994406B1-6D41-1148-9624-3E98C6526D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553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B286BCA-24EF-FE41-A194-A47099D145ED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BAC66FB-9864-5042-85AD-763A1E556148}" type="datetime1">
              <a:rPr lang="en-US" smtClean="0"/>
              <a:t>11/1/16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Exam 2 Preview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5093788-D648-A240-AA8E-89AEA40FBD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40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FC2C64-55E1-024A-910B-6026066DC429}" type="datetime1">
              <a:rPr lang="en-US" smtClean="0"/>
              <a:t>11/1/16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Exam 2 Preview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12B595-8A03-654E-B84E-2F8061CEA2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51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14C8DE-1381-1748-85B5-2A61AA5546B4}" type="datetime1">
              <a:rPr lang="en-US" smtClean="0"/>
              <a:t>11/1/16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Exam 2 Preview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73713E-34A2-7847-B5D4-AB73681388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63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E109F8-37B2-9D42-8341-EBDC4E5F1A62}" type="datetime1">
              <a:rPr lang="en-US" smtClean="0"/>
              <a:t>11/1/16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Exam 2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46EB9-8181-1543-9009-A9D4015168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30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4B8BD1-B552-FB41-9388-2E8E5C40BEF8}" type="datetime1">
              <a:rPr lang="en-US" smtClean="0"/>
              <a:t>11/1/16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Exam 2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1247C2-A18C-DD4C-AD61-4BF7EA2DE3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3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D10A60-9AC7-CB45-BB11-3C34B6733BA2}" type="datetime1">
              <a:rPr lang="en-US" smtClean="0"/>
              <a:t>11/1/16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Exam 2 Preview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2CEC40-8A11-A443-8871-2A27CF9C21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04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418AD5-6598-8240-92D7-BF26620D0AD5}" type="datetime1">
              <a:rPr lang="en-US" smtClean="0"/>
              <a:t>11/1/16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Exam 2 Preview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86810-C5E5-4643-A79A-ED6B5B1963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46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D4946-5152-AD49-92BC-DA3BEBC2357A}" type="datetime1">
              <a:rPr lang="en-US" smtClean="0"/>
              <a:t>11/1/16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Exam 2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FF7F8-97A8-7749-B7F3-D6F7C99371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44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2968CA-EA98-0E46-A9C0-F3A47800830A}" type="datetime1">
              <a:rPr lang="en-US" smtClean="0"/>
              <a:t>11/1/16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Exam 2 Preview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53435-2EB9-B440-A6CB-FDF2EBF67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63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ED43A-3EDB-6345-83ED-6703451FC407}" type="datetime1">
              <a:rPr lang="en-US" smtClean="0"/>
              <a:t>11/1/16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Exam 2 Preview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FFE96D-D402-F240-B41F-09533D88AC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33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CF49AA-4B3A-4E4B-B70C-84F965EE9B2A}" type="datetime1">
              <a:rPr lang="en-US" smtClean="0"/>
              <a:t>11/1/16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Exam 2 Preview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3D6FB8-6D70-8748-9DAE-7228450E22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44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ECBB19-1AC5-F846-93D5-7FC9CBA19B51}" type="datetime1">
              <a:rPr lang="en-US" smtClean="0"/>
              <a:t>11/1/16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Exam 2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040163-1A9A-544F-9E97-C957BA2BA9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09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1189C-9E02-F94E-BF67-AC16EC69EC6B}" type="datetime1">
              <a:rPr lang="en-US" smtClean="0"/>
              <a:t>11/1/16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Exam 2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C5F07-7DFB-B54C-9EE9-99F8002FDB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68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5FAACD5A-13F5-6146-B72E-F5FB93E01E06}" type="datetime1">
              <a:rPr lang="en-US" smtClean="0"/>
              <a:t>11/1/16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Microprocessors I: Exam 2 Preview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4C8478BC-6823-8842-9736-6C097A50BE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09" r:id="rId1"/>
    <p:sldLayoutId id="2147484797" r:id="rId2"/>
    <p:sldLayoutId id="2147484798" r:id="rId3"/>
    <p:sldLayoutId id="2147484799" r:id="rId4"/>
    <p:sldLayoutId id="2147484800" r:id="rId5"/>
    <p:sldLayoutId id="2147484801" r:id="rId6"/>
    <p:sldLayoutId id="2147484802" r:id="rId7"/>
    <p:sldLayoutId id="2147484803" r:id="rId8"/>
    <p:sldLayoutId id="2147484804" r:id="rId9"/>
    <p:sldLayoutId id="2147484805" r:id="rId10"/>
    <p:sldLayoutId id="2147484806" r:id="rId11"/>
    <p:sldLayoutId id="2147484807" r:id="rId12"/>
    <p:sldLayoutId id="2147484808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EECE.3170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Microprocessor </a:t>
            </a:r>
            <a:r>
              <a:rPr lang="en-US" sz="4600" dirty="0">
                <a:latin typeface="Garamond" charset="0"/>
              </a:rPr>
              <a:t>Systems Design I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</a:t>
            </a:r>
            <a:endParaRPr lang="en-US" dirty="0" smtClean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23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Exam 2 Preview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Exam 2 Preview</a:t>
            </a:r>
            <a:endParaRPr lang="en-US"/>
          </a:p>
        </p:txBody>
      </p:sp>
      <p:sp>
        <p:nvSpPr>
          <p:cNvPr id="266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0731E34-1D93-8545-97F3-B6A81448F503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  <p:sp>
        <p:nvSpPr>
          <p:cNvPr id="26627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000055F-FF44-5A49-961A-237D40F9C792}" type="datetime1">
              <a:rPr lang="en-US" sz="1200" smtClean="0">
                <a:latin typeface="Garamond" charset="0"/>
              </a:rPr>
              <a:t>11/1/16</a:t>
            </a:fld>
            <a:endParaRPr lang="en-US" sz="1200">
              <a:latin typeface="Garamond" charset="0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68183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EDE7E4A-944F-7845-9EB2-A8BC9C996FFF}" type="datetime1">
              <a:rPr lang="en-US" sz="1200" smtClean="0">
                <a:latin typeface="Garamond" charset="0"/>
              </a:rPr>
              <a:t>11/1/16</a:t>
            </a:fld>
            <a:endParaRPr 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Exam 2 Preview</a:t>
            </a:r>
            <a:endParaRPr lang="en-US" altLang="en-US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02C7A7E-F0B0-AF43-8490-2B655079C78E}" type="slidenum">
              <a:rPr lang="en-US" sz="1200">
                <a:latin typeface="Garamond" charset="0"/>
              </a:rPr>
              <a:pPr eaLnBrk="1" hangingPunct="1"/>
              <a:t>11</a:t>
            </a:fld>
            <a:endParaRPr lang="en-US" sz="1200">
              <a:latin typeface="Garamond" charset="0"/>
            </a:endParaRPr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304800"/>
            <a:ext cx="8001000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Review: PIC instructions (cont.)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Clearing register: </a:t>
            </a:r>
            <a:r>
              <a:rPr lang="en-US" dirty="0" err="1" smtClean="0">
                <a:ea typeface="+mn-ea"/>
                <a:cs typeface="+mn-cs"/>
              </a:rPr>
              <a:t>clrw</a:t>
            </a:r>
            <a:r>
              <a:rPr lang="en-US" dirty="0" smtClean="0">
                <a:ea typeface="+mn-ea"/>
                <a:cs typeface="+mn-cs"/>
              </a:rPr>
              <a:t>/</a:t>
            </a:r>
            <a:r>
              <a:rPr lang="en-US" dirty="0" err="1" smtClean="0">
                <a:ea typeface="+mn-ea"/>
                <a:cs typeface="+mn-cs"/>
              </a:rPr>
              <a:t>clrf</a:t>
            </a: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Moving values: </a:t>
            </a:r>
            <a:r>
              <a:rPr lang="en-US" dirty="0" err="1" smtClean="0">
                <a:ea typeface="+mn-ea"/>
                <a:cs typeface="+mn-cs"/>
              </a:rPr>
              <a:t>movlw</a:t>
            </a:r>
            <a:r>
              <a:rPr lang="en-US" dirty="0" smtClean="0">
                <a:ea typeface="+mn-ea"/>
                <a:cs typeface="+mn-cs"/>
              </a:rPr>
              <a:t>/</a:t>
            </a:r>
            <a:r>
              <a:rPr lang="en-US" dirty="0" err="1" smtClean="0">
                <a:ea typeface="+mn-ea"/>
                <a:cs typeface="+mn-cs"/>
              </a:rPr>
              <a:t>movwf</a:t>
            </a:r>
            <a:r>
              <a:rPr lang="en-US" dirty="0" smtClean="0">
                <a:ea typeface="+mn-ea"/>
                <a:cs typeface="+mn-cs"/>
              </a:rPr>
              <a:t>/</a:t>
            </a:r>
            <a:r>
              <a:rPr lang="en-US" dirty="0" err="1" smtClean="0">
                <a:ea typeface="+mn-ea"/>
                <a:cs typeface="+mn-cs"/>
              </a:rPr>
              <a:t>movf</a:t>
            </a: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Swap nibbles: </a:t>
            </a:r>
            <a:r>
              <a:rPr lang="en-US" dirty="0" err="1" smtClean="0">
                <a:ea typeface="+mn-ea"/>
                <a:cs typeface="+mn-cs"/>
              </a:rPr>
              <a:t>swapf</a:t>
            </a: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Single bit manipulation: </a:t>
            </a:r>
            <a:r>
              <a:rPr lang="en-US" dirty="0" err="1" smtClean="0">
                <a:ea typeface="+mn-ea"/>
                <a:cs typeface="+mn-cs"/>
              </a:rPr>
              <a:t>bsf</a:t>
            </a:r>
            <a:r>
              <a:rPr lang="en-US" dirty="0" smtClean="0">
                <a:ea typeface="+mn-ea"/>
                <a:cs typeface="+mn-cs"/>
              </a:rPr>
              <a:t>/</a:t>
            </a:r>
            <a:r>
              <a:rPr lang="en-US" dirty="0" err="1" smtClean="0">
                <a:ea typeface="+mn-ea"/>
                <a:cs typeface="+mn-cs"/>
              </a:rPr>
              <a:t>bcf</a:t>
            </a: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Unary operations: </a:t>
            </a:r>
            <a:r>
              <a:rPr lang="en-US" dirty="0" err="1" smtClean="0">
                <a:ea typeface="+mn-ea"/>
                <a:cs typeface="+mn-cs"/>
              </a:rPr>
              <a:t>incf</a:t>
            </a:r>
            <a:r>
              <a:rPr lang="en-US" dirty="0" smtClean="0">
                <a:ea typeface="+mn-ea"/>
                <a:cs typeface="+mn-cs"/>
              </a:rPr>
              <a:t>/</a:t>
            </a:r>
            <a:r>
              <a:rPr lang="en-US" dirty="0" err="1" smtClean="0">
                <a:ea typeface="+mn-ea"/>
                <a:cs typeface="+mn-cs"/>
              </a:rPr>
              <a:t>decf</a:t>
            </a:r>
            <a:r>
              <a:rPr lang="en-US" dirty="0" smtClean="0">
                <a:ea typeface="+mn-ea"/>
                <a:cs typeface="+mn-cs"/>
              </a:rPr>
              <a:t>/</a:t>
            </a:r>
            <a:r>
              <a:rPr lang="en-US" dirty="0" err="1" smtClean="0">
                <a:ea typeface="+mn-ea"/>
                <a:cs typeface="+mn-cs"/>
              </a:rPr>
              <a:t>comf</a:t>
            </a: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Arithmetic: 	</a:t>
            </a:r>
            <a:r>
              <a:rPr lang="en-US" dirty="0" err="1" smtClean="0">
                <a:ea typeface="+mn-ea"/>
                <a:cs typeface="+mn-cs"/>
              </a:rPr>
              <a:t>addlw</a:t>
            </a:r>
            <a:r>
              <a:rPr lang="en-US" dirty="0" smtClean="0">
                <a:ea typeface="+mn-ea"/>
                <a:cs typeface="+mn-cs"/>
              </a:rPr>
              <a:t>/</a:t>
            </a:r>
            <a:r>
              <a:rPr lang="en-US" dirty="0" err="1" smtClean="0">
                <a:ea typeface="+mn-ea"/>
                <a:cs typeface="+mn-cs"/>
              </a:rPr>
              <a:t>addwf</a:t>
            </a:r>
            <a:r>
              <a:rPr lang="en-US" dirty="0" smtClean="0">
                <a:ea typeface="+mn-ea"/>
                <a:cs typeface="+mn-cs"/>
              </a:rPr>
              <a:t>/</a:t>
            </a:r>
            <a:r>
              <a:rPr lang="en-US" dirty="0" err="1" smtClean="0">
                <a:ea typeface="+mn-ea"/>
                <a:cs typeface="+mn-cs"/>
              </a:rPr>
              <a:t>addwfc</a:t>
            </a:r>
            <a:r>
              <a:rPr lang="en-US" dirty="0" smtClean="0">
                <a:ea typeface="+mn-ea"/>
                <a:cs typeface="+mn-cs"/>
              </a:rPr>
              <a:t>/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		</a:t>
            </a:r>
            <a:r>
              <a:rPr lang="en-US" dirty="0" err="1" smtClean="0">
                <a:ea typeface="+mn-ea"/>
                <a:cs typeface="+mn-cs"/>
              </a:rPr>
              <a:t>sublw</a:t>
            </a:r>
            <a:r>
              <a:rPr lang="en-US" dirty="0" smtClean="0">
                <a:ea typeface="+mn-ea"/>
                <a:cs typeface="+mn-cs"/>
              </a:rPr>
              <a:t>/</a:t>
            </a:r>
            <a:r>
              <a:rPr lang="en-US" dirty="0" err="1" smtClean="0">
                <a:ea typeface="+mn-ea"/>
                <a:cs typeface="+mn-cs"/>
              </a:rPr>
              <a:t>subwf</a:t>
            </a:r>
            <a:r>
              <a:rPr lang="en-US" dirty="0" smtClean="0">
                <a:ea typeface="+mn-ea"/>
                <a:cs typeface="+mn-cs"/>
              </a:rPr>
              <a:t>/</a:t>
            </a:r>
            <a:r>
              <a:rPr lang="en-US" dirty="0" err="1" smtClean="0">
                <a:ea typeface="+mn-ea"/>
                <a:cs typeface="+mn-cs"/>
              </a:rPr>
              <a:t>subwfb</a:t>
            </a: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2867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E5BCD05-7BFF-B040-8078-0C75CBB5CEE7}" type="datetime1">
              <a:rPr lang="en-US" sz="1200" smtClean="0">
                <a:latin typeface="Garamond" charset="0"/>
              </a:rPr>
              <a:t>11/1/16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Exam 2 Preview</a:t>
            </a:r>
            <a:endParaRPr lang="en-US"/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FEF5A9B-D165-AA4E-93DB-BFA1DEECD007}" type="slidenum">
              <a:rPr lang="en-US" sz="1200">
                <a:latin typeface="Garamond" charset="0"/>
              </a:rPr>
              <a:pPr eaLnBrk="1" hangingPunct="1"/>
              <a:t>12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PIC instructions (cont.)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Logical operations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/>
              <a:t>andlw</a:t>
            </a:r>
            <a:r>
              <a:rPr lang="en-US" dirty="0" smtClean="0"/>
              <a:t>/</a:t>
            </a:r>
            <a:r>
              <a:rPr lang="en-US" dirty="0" err="1" smtClean="0"/>
              <a:t>andwf</a:t>
            </a: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/>
              <a:t>iorlw</a:t>
            </a:r>
            <a:r>
              <a:rPr lang="en-US" dirty="0" smtClean="0"/>
              <a:t>/</a:t>
            </a:r>
            <a:r>
              <a:rPr lang="en-US" dirty="0" err="1" smtClean="0"/>
              <a:t>iorwf</a:t>
            </a: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/>
              <a:t>xorlw</a:t>
            </a:r>
            <a:r>
              <a:rPr lang="en-US" dirty="0" smtClean="0"/>
              <a:t>/</a:t>
            </a:r>
            <a:r>
              <a:rPr lang="en-US" dirty="0" err="1" smtClean="0"/>
              <a:t>xorwf</a:t>
            </a:r>
            <a:endParaRPr lang="en-US" dirty="0" smtClean="0"/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Rotates/shifts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/>
              <a:t>rrf</a:t>
            </a:r>
            <a:r>
              <a:rPr lang="en-US" dirty="0" smtClean="0"/>
              <a:t>/</a:t>
            </a:r>
            <a:r>
              <a:rPr lang="en-US" dirty="0" err="1" smtClean="0"/>
              <a:t>lsrf</a:t>
            </a:r>
            <a:r>
              <a:rPr lang="en-US" dirty="0" smtClean="0"/>
              <a:t>/</a:t>
            </a:r>
            <a:r>
              <a:rPr lang="en-US" dirty="0" err="1" smtClean="0"/>
              <a:t>asrf</a:t>
            </a: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/>
              <a:t>rlf</a:t>
            </a:r>
            <a:r>
              <a:rPr lang="en-US" dirty="0" smtClean="0"/>
              <a:t>/</a:t>
            </a:r>
            <a:r>
              <a:rPr lang="en-US" dirty="0" err="1" smtClean="0"/>
              <a:t>lslf</a:t>
            </a:r>
            <a:endParaRPr lang="en-US" dirty="0" smtClean="0"/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Jumps/calls/return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/>
              <a:t>goto</a:t>
            </a:r>
            <a:r>
              <a:rPr lang="en-US" dirty="0" smtClean="0"/>
              <a:t>/bra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call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return/</a:t>
            </a:r>
            <a:r>
              <a:rPr lang="en-US" dirty="0" err="1" smtClean="0"/>
              <a:t>retlw</a:t>
            </a:r>
            <a:r>
              <a:rPr lang="en-US" dirty="0" smtClean="0"/>
              <a:t>/</a:t>
            </a:r>
            <a:r>
              <a:rPr lang="en-US" dirty="0" err="1" smtClean="0"/>
              <a:t>retfie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Conditional execution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Test bit and skip next instruction if clear/set: </a:t>
            </a:r>
            <a:r>
              <a:rPr lang="en-US" dirty="0" err="1">
                <a:solidFill>
                  <a:srgbClr val="0000CC"/>
                </a:solidFill>
              </a:rPr>
              <a:t>btfsc</a:t>
            </a:r>
            <a:r>
              <a:rPr lang="en-US" dirty="0">
                <a:solidFill>
                  <a:srgbClr val="0000CC"/>
                </a:solidFill>
              </a:rPr>
              <a:t>/</a:t>
            </a:r>
            <a:r>
              <a:rPr lang="en-US" dirty="0" err="1">
                <a:solidFill>
                  <a:srgbClr val="0000CC"/>
                </a:solidFill>
              </a:rPr>
              <a:t>btfss</a:t>
            </a:r>
            <a:endParaRPr lang="en-US" dirty="0">
              <a:solidFill>
                <a:srgbClr val="0000CC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Increment/decrement register and skip next instruction if zero: </a:t>
            </a:r>
            <a:r>
              <a:rPr lang="en-US" dirty="0" err="1">
                <a:solidFill>
                  <a:srgbClr val="0000CC"/>
                </a:solidFill>
              </a:rPr>
              <a:t>incfsz</a:t>
            </a:r>
            <a:r>
              <a:rPr lang="en-US" dirty="0">
                <a:solidFill>
                  <a:srgbClr val="0000CC"/>
                </a:solidFill>
              </a:rPr>
              <a:t>/</a:t>
            </a:r>
            <a:r>
              <a:rPr lang="en-US" dirty="0" err="1">
                <a:solidFill>
                  <a:srgbClr val="0000CC"/>
                </a:solidFill>
              </a:rPr>
              <a:t>decfsz</a:t>
            </a:r>
            <a:endParaRPr lang="en-US" dirty="0">
              <a:solidFill>
                <a:srgbClr val="0000CC"/>
              </a:solidFill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Example use: combined with </a:t>
            </a:r>
            <a:r>
              <a:rPr lang="en-US" dirty="0" err="1">
                <a:ea typeface="+mn-ea"/>
                <a:cs typeface="+mn-cs"/>
              </a:rPr>
              <a:t>goto</a:t>
            </a:r>
            <a:r>
              <a:rPr lang="en-US" dirty="0">
                <a:ea typeface="+mn-ea"/>
                <a:cs typeface="+mn-cs"/>
              </a:rPr>
              <a:t> to create conditional jump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97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7826937-71FE-5C4A-BE71-6D538F79A55A}" type="datetime1">
              <a:rPr lang="en-US" sz="1200" smtClean="0">
                <a:latin typeface="Garamond" charset="0"/>
              </a:rPr>
              <a:t>11/1/16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Exam 2 Preview</a:t>
            </a:r>
            <a:endParaRPr lang="en-US"/>
          </a:p>
        </p:txBody>
      </p:sp>
      <p:sp>
        <p:nvSpPr>
          <p:cNvPr id="297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924ABB3-B5A8-E746-A453-3736C33BDECA}" type="slidenum">
              <a:rPr lang="en-US" sz="1200">
                <a:latin typeface="Garamond" charset="0"/>
              </a:rPr>
              <a:pPr eaLnBrk="1" hangingPunct="1"/>
              <a:t>13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Next </a:t>
            </a:r>
            <a:r>
              <a:rPr lang="en-US" dirty="0">
                <a:latin typeface="Arial" charset="0"/>
              </a:rPr>
              <a:t>time:</a:t>
            </a:r>
          </a:p>
          <a:p>
            <a:pPr lvl="1"/>
            <a:r>
              <a:rPr lang="en-US" dirty="0">
                <a:latin typeface="Arial" charset="0"/>
              </a:rPr>
              <a:t>Exam 2—PLEASE BE ON </a:t>
            </a:r>
            <a:r>
              <a:rPr lang="en-US" dirty="0" smtClean="0">
                <a:latin typeface="Arial" charset="0"/>
              </a:rPr>
              <a:t>TIME</a:t>
            </a: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Reminders</a:t>
            </a:r>
          </a:p>
          <a:p>
            <a:pPr lvl="1"/>
            <a:r>
              <a:rPr lang="en-US" dirty="0">
                <a:latin typeface="Arial" charset="0"/>
              </a:rPr>
              <a:t>HW 6 </a:t>
            </a:r>
            <a:r>
              <a:rPr lang="en-US">
                <a:latin typeface="Arial" charset="0"/>
              </a:rPr>
              <a:t>due </a:t>
            </a:r>
            <a:r>
              <a:rPr lang="en-US" smtClean="0">
                <a:latin typeface="Arial" charset="0"/>
              </a:rPr>
              <a:t>2:</a:t>
            </a:r>
            <a:r>
              <a:rPr lang="en-US" dirty="0">
                <a:latin typeface="Arial" charset="0"/>
              </a:rPr>
              <a:t>00 PM today—no late submissions accepted</a:t>
            </a: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3072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03F8464-9909-434E-9AFA-5A56DC8E6BC1}" type="datetime1">
              <a:rPr lang="en-US" sz="1200" smtClean="0">
                <a:latin typeface="Garamond" charset="0"/>
              </a:rPr>
              <a:t>11/1/16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Exam 2 Preview</a:t>
            </a:r>
            <a:endParaRPr lang="en-US" altLang="en-US"/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CC327EE-5611-4747-AF57-88A6AF34DF8E}" type="slidenum">
              <a:rPr lang="en-US" sz="1200">
                <a:latin typeface="Garamond" charset="0"/>
              </a:rPr>
              <a:pPr eaLnBrk="1" hangingPunct="1"/>
              <a:t>14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Announcements/reminders:</a:t>
            </a:r>
          </a:p>
          <a:p>
            <a:pPr lvl="1"/>
            <a:r>
              <a:rPr lang="en-US" dirty="0" smtClean="0">
                <a:latin typeface="Arial" charset="0"/>
              </a:rPr>
              <a:t>HW 6 due </a:t>
            </a:r>
            <a:r>
              <a:rPr lang="en-US" dirty="0" smtClean="0">
                <a:latin typeface="Arial" charset="0"/>
              </a:rPr>
              <a:t>2:</a:t>
            </a:r>
            <a:r>
              <a:rPr lang="en-US" dirty="0" smtClean="0">
                <a:latin typeface="Arial" charset="0"/>
              </a:rPr>
              <a:t>00 PM today—no late submissions accepted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Today’s </a:t>
            </a:r>
            <a:r>
              <a:rPr lang="en-US" dirty="0">
                <a:latin typeface="Arial" charset="0"/>
              </a:rPr>
              <a:t>lecture: Exam 2 Preview</a:t>
            </a: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E63F0F9-5467-0845-81F3-E743E8D94341}" type="datetime1">
              <a:rPr lang="en-US" sz="1200" smtClean="0">
                <a:latin typeface="Garamond" charset="0"/>
              </a:rPr>
              <a:t>11/1/16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Exam 2 Preview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D40F051-7303-A847-88A1-A39D5D4465C2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 2 notes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Allowed 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One 8.5</a:t>
            </a:r>
            <a:r>
              <a:rPr lang="ja-JP" altLang="en-US" sz="2400" dirty="0">
                <a:latin typeface="Arial" charset="0"/>
              </a:rPr>
              <a:t>”</a:t>
            </a:r>
            <a:r>
              <a:rPr lang="en-US" altLang="ja-JP" sz="2400" dirty="0">
                <a:latin typeface="Arial" charset="0"/>
              </a:rPr>
              <a:t> x 11</a:t>
            </a:r>
            <a:r>
              <a:rPr lang="ja-JP" altLang="en-US" sz="2400" dirty="0">
                <a:latin typeface="Arial" charset="0"/>
              </a:rPr>
              <a:t>”</a:t>
            </a:r>
            <a:r>
              <a:rPr lang="en-US" altLang="ja-JP" sz="2400" dirty="0">
                <a:latin typeface="Arial" charset="0"/>
              </a:rPr>
              <a:t> double-sided sheet of notes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Calculator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No other notes or electronic devices (phone, laptop, etc.)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Exam will last 50 minutes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Covers </a:t>
            </a:r>
            <a:r>
              <a:rPr lang="en-US" sz="2800" dirty="0" smtClean="0">
                <a:latin typeface="Arial" charset="0"/>
              </a:rPr>
              <a:t>lectures 12-14, 16-22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latin typeface="Arial" charset="0"/>
              </a:rPr>
              <a:t>Format </a:t>
            </a:r>
            <a:r>
              <a:rPr lang="en-US" sz="2800" dirty="0">
                <a:latin typeface="Arial" charset="0"/>
              </a:rPr>
              <a:t>similar to previous exam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1 multiple choice question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2-3 short problems to solve/code sequences to evaluate</a:t>
            </a: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B3CFB12-F182-EE44-8F9A-6A7DFAA410C0}" type="datetime1">
              <a:rPr lang="en-US" sz="1200" smtClean="0">
                <a:latin typeface="Garamond" charset="0"/>
              </a:rPr>
              <a:t>11/1/16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Exam 2 Preview</a:t>
            </a: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7523655-E675-6647-8F06-9E89D7CD4051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compare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CMP D, S</a:t>
            </a:r>
          </a:p>
          <a:p>
            <a:pPr lvl="1"/>
            <a:r>
              <a:rPr lang="en-US">
                <a:latin typeface="Arial" charset="0"/>
              </a:rPr>
              <a:t>Flags show result of (D) – (S)</a:t>
            </a:r>
          </a:p>
          <a:p>
            <a:r>
              <a:rPr lang="en-US">
                <a:latin typeface="Arial" charset="0"/>
                <a:sym typeface="Wingdings" charset="0"/>
              </a:rPr>
              <a:t>Condition codes: mnemonics implying certain flag conditions</a:t>
            </a:r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450B757-0933-AA4E-BB38-515FDFC54BA7}" type="datetime1">
              <a:rPr lang="en-US" sz="1200" smtClean="0">
                <a:latin typeface="Garamond" charset="0"/>
              </a:rPr>
              <a:t>11/1/16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Exam 2 Preview</a:t>
            </a:r>
            <a:endParaRPr lang="en-US"/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B052C2E-2B17-FA47-A52B-A613363F3A12}" type="slidenum">
              <a:rPr lang="en-US" sz="1200">
                <a:latin typeface="Garamond" charset="0"/>
              </a:rPr>
              <a:pPr/>
              <a:t>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090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conditional instructions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sym typeface="Wingdings" charset="0"/>
              </a:rPr>
              <a:t>Conditional move</a:t>
            </a:r>
          </a:p>
          <a:p>
            <a:pPr lvl="1"/>
            <a:r>
              <a:rPr lang="en-US" dirty="0">
                <a:latin typeface="Arial" charset="0"/>
                <a:sym typeface="Wingdings" charset="0"/>
              </a:rPr>
              <a:t>Move performed only if condition is true</a:t>
            </a:r>
          </a:p>
          <a:p>
            <a:r>
              <a:rPr lang="en-US" dirty="0" err="1">
                <a:latin typeface="Arial" charset="0"/>
                <a:sym typeface="Wingdings" charset="0"/>
              </a:rPr>
              <a:t>SETcc</a:t>
            </a:r>
            <a:r>
              <a:rPr lang="en-US" dirty="0">
                <a:latin typeface="Arial" charset="0"/>
                <a:sym typeface="Wingdings" charset="0"/>
              </a:rPr>
              <a:t> D</a:t>
            </a:r>
          </a:p>
          <a:p>
            <a:pPr lvl="1"/>
            <a:r>
              <a:rPr lang="en-US" dirty="0">
                <a:latin typeface="Arial" charset="0"/>
                <a:sym typeface="Wingdings" charset="0"/>
              </a:rPr>
              <a:t>Sets single byte destination to 1 </a:t>
            </a:r>
            <a:r>
              <a:rPr lang="en-US" dirty="0" smtClean="0">
                <a:latin typeface="Arial" charset="0"/>
                <a:sym typeface="Wingdings" charset="0"/>
              </a:rPr>
              <a:t>(0x01) </a:t>
            </a:r>
            <a:r>
              <a:rPr lang="en-US" dirty="0">
                <a:latin typeface="Arial" charset="0"/>
                <a:sym typeface="Wingdings" charset="0"/>
              </a:rPr>
              <a:t>if condition true; all 0s </a:t>
            </a:r>
            <a:r>
              <a:rPr lang="en-US" dirty="0" smtClean="0">
                <a:latin typeface="Arial" charset="0"/>
                <a:sym typeface="Wingdings" charset="0"/>
              </a:rPr>
              <a:t>(0x00) </a:t>
            </a:r>
            <a:r>
              <a:rPr lang="en-US" dirty="0">
                <a:latin typeface="Arial" charset="0"/>
                <a:sym typeface="Wingdings" charset="0"/>
              </a:rPr>
              <a:t>if condition false</a:t>
            </a:r>
          </a:p>
          <a:p>
            <a:pPr lvl="1"/>
            <a:r>
              <a:rPr lang="en-US" dirty="0">
                <a:latin typeface="Arial" charset="0"/>
                <a:sym typeface="Wingdings" charset="0"/>
              </a:rPr>
              <a:t>Can be used to build up complex conditions</a:t>
            </a:r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0478E30-2323-3E4B-A9C7-AB9F394D9FC7}" type="datetime1">
              <a:rPr lang="en-US" sz="1200" smtClean="0">
                <a:latin typeface="Garamond" charset="0"/>
              </a:rPr>
              <a:t>11/1/16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Exam 2 Preview</a:t>
            </a:r>
            <a:endParaRPr lang="en-US" dirty="0"/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D75F7D7-CEAC-134F-86CF-F52D3F3F3A65}" type="slidenum">
              <a:rPr lang="en-US" sz="1200">
                <a:latin typeface="Garamond" charset="0"/>
              </a:rPr>
              <a:pPr/>
              <a:t>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596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jump, loop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Two general types of jump</a:t>
            </a:r>
          </a:p>
          <a:p>
            <a:pPr lvl="1"/>
            <a:r>
              <a:rPr lang="en-US">
                <a:latin typeface="Arial" charset="0"/>
              </a:rPr>
              <a:t>Unconditional: JMP &lt;target&gt;</a:t>
            </a:r>
          </a:p>
          <a:p>
            <a:pPr lvl="2"/>
            <a:r>
              <a:rPr lang="en-US">
                <a:latin typeface="Arial" charset="0"/>
              </a:rPr>
              <a:t>Always go to target address</a:t>
            </a:r>
          </a:p>
          <a:p>
            <a:pPr lvl="1"/>
            <a:r>
              <a:rPr lang="en-US">
                <a:latin typeface="Arial" charset="0"/>
              </a:rPr>
              <a:t>Conditional: Jcc &lt;target&gt;</a:t>
            </a:r>
          </a:p>
          <a:p>
            <a:pPr lvl="2"/>
            <a:r>
              <a:rPr lang="en-US">
                <a:latin typeface="Arial" charset="0"/>
              </a:rPr>
              <a:t>Go to target address if condition true</a:t>
            </a:r>
          </a:p>
          <a:p>
            <a:r>
              <a:rPr lang="en-US">
                <a:latin typeface="Arial" charset="0"/>
              </a:rPr>
              <a:t>Loop instructions</a:t>
            </a:r>
          </a:p>
          <a:p>
            <a:pPr lvl="1"/>
            <a:r>
              <a:rPr lang="en-US">
                <a:latin typeface="Arial" charset="0"/>
              </a:rPr>
              <a:t>Combines CX decrement with JNZ test</a:t>
            </a:r>
          </a:p>
          <a:p>
            <a:pPr lvl="1"/>
            <a:r>
              <a:rPr lang="en-US">
                <a:latin typeface="Arial" charset="0"/>
              </a:rPr>
              <a:t>May add additional required condition</a:t>
            </a:r>
          </a:p>
          <a:p>
            <a:pPr lvl="2"/>
            <a:r>
              <a:rPr lang="en-US">
                <a:latin typeface="Arial" charset="0"/>
              </a:rPr>
              <a:t>LOOPE/LOOPZ: loop if ((CX != 0) &amp;&amp; (ZF == 1))</a:t>
            </a:r>
          </a:p>
          <a:p>
            <a:pPr lvl="2"/>
            <a:r>
              <a:rPr lang="en-US">
                <a:latin typeface="Arial" charset="0"/>
              </a:rPr>
              <a:t>LOOPNE/LOOPNZ: loop if (CX != 0) &amp;&amp; (ZF == 0))</a:t>
            </a: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C4B83B7-8412-604B-915F-00D29D497CE6}" type="datetime1">
              <a:rPr lang="en-US" sz="1200" smtClean="0">
                <a:latin typeface="Garamond" charset="0"/>
              </a:rPr>
              <a:t>11/1/16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Exam 2 Preview</a:t>
            </a:r>
            <a:endParaRPr 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65BFE27-DC51-344B-9EAB-F1B069AFF3A8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subroutines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Subroutines: low-level functions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When called, address of next instruction saved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Return instruction ends routine; goes to that point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May need to save state on stack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x86 specifics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CC"/>
                </a:solidFill>
                <a:latin typeface="Arial" charset="0"/>
              </a:rPr>
              <a:t>CALL</a:t>
            </a:r>
            <a:r>
              <a:rPr lang="en-US" sz="2200">
                <a:latin typeface="Arial" charset="0"/>
              </a:rPr>
              <a:t> &lt;proc&gt;: call procedure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&lt;proc&gt; can be label (16-/32-bit imm), reg, mem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CC"/>
                </a:solidFill>
                <a:latin typeface="Arial" charset="0"/>
              </a:rPr>
              <a:t>RET</a:t>
            </a:r>
            <a:r>
              <a:rPr lang="en-US" sz="2200">
                <a:latin typeface="Arial" charset="0"/>
              </a:rPr>
              <a:t>: return from procedure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Saving state to stack: push instructions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Store data </a:t>
            </a:r>
            <a:r>
              <a:rPr lang="ja-JP" altLang="en-US" sz="1900">
                <a:latin typeface="Arial" charset="0"/>
              </a:rPr>
              <a:t>“</a:t>
            </a:r>
            <a:r>
              <a:rPr lang="en-US" altLang="ja-JP" sz="1900">
                <a:latin typeface="Arial" charset="0"/>
              </a:rPr>
              <a:t>above</a:t>
            </a:r>
            <a:r>
              <a:rPr lang="ja-JP" altLang="en-US" sz="1900">
                <a:latin typeface="Arial" charset="0"/>
              </a:rPr>
              <a:t>”</a:t>
            </a:r>
            <a:r>
              <a:rPr lang="en-US" altLang="ja-JP" sz="1900">
                <a:latin typeface="Arial" charset="0"/>
              </a:rPr>
              <a:t> current TOS; decrement SP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Basic </a:t>
            </a:r>
            <a:r>
              <a:rPr lang="en-US" sz="1900">
                <a:solidFill>
                  <a:srgbClr val="0000CC"/>
                </a:solidFill>
                <a:latin typeface="Arial" charset="0"/>
              </a:rPr>
              <a:t>PUSH</a:t>
            </a:r>
            <a:r>
              <a:rPr lang="en-US" sz="1900">
                <a:latin typeface="Arial" charset="0"/>
              </a:rPr>
              <a:t> stores word or double word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Directly storing flags: </a:t>
            </a:r>
            <a:r>
              <a:rPr lang="en-US" sz="1900">
                <a:solidFill>
                  <a:srgbClr val="0000CC"/>
                </a:solidFill>
                <a:latin typeface="Arial" charset="0"/>
              </a:rPr>
              <a:t>PUSHF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Storing all 16-/32-bit general purpose registers: </a:t>
            </a:r>
            <a:r>
              <a:rPr lang="en-US" sz="1900">
                <a:solidFill>
                  <a:srgbClr val="0000CC"/>
                </a:solidFill>
                <a:latin typeface="Arial" charset="0"/>
              </a:rPr>
              <a:t>PUSHA/PUSHAD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Restoring state: </a:t>
            </a:r>
            <a:r>
              <a:rPr lang="en-US" sz="2200">
                <a:solidFill>
                  <a:srgbClr val="0000CC"/>
                </a:solidFill>
                <a:latin typeface="Arial" charset="0"/>
              </a:rPr>
              <a:t>POP/POPF/POPA/POPAD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AB5D5D8-27CD-2F4F-8D78-8A321D095F6A}" type="datetime1">
              <a:rPr lang="en-US" sz="1200" smtClean="0">
                <a:latin typeface="Garamond" charset="0"/>
              </a:rPr>
              <a:t>11/1/16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Exam 2 Preview</a:t>
            </a:r>
            <a:endParaRPr 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553E536-5AA4-E843-BDC7-2EE4026887D7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62D8F83-08D9-C74F-9F2B-3B7C04B05018}" type="datetime1">
              <a:rPr lang="en-US" sz="1200" smtClean="0">
                <a:latin typeface="Garamond" charset="0"/>
              </a:rPr>
              <a:t>11/1/16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Exam 2 Preview</a:t>
            </a:r>
            <a:endParaRPr lang="en-US" altLang="en-US"/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BAEF191-C004-004E-AF0A-ECB90EFBB165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Review: HLL </a:t>
            </a:r>
            <a:r>
              <a:rPr lang="en-US">
                <a:latin typeface="Garamond" charset="0"/>
                <a:sym typeface="Wingdings" charset="0"/>
              </a:rPr>
              <a:t> assembly</a:t>
            </a:r>
            <a:endParaRPr lang="en-US">
              <a:latin typeface="Garamond" charset="0"/>
            </a:endParaRP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>
                <a:latin typeface="Arial" charset="0"/>
              </a:rPr>
              <a:t>Data accesses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Arial" charset="0"/>
              </a:rPr>
              <a:t>Global variables </a:t>
            </a:r>
            <a:r>
              <a:rPr lang="en-US" sz="2000">
                <a:latin typeface="Arial" charset="0"/>
                <a:sym typeface="Wingdings" charset="0"/>
              </a:rPr>
              <a:t> static; </a:t>
            </a:r>
            <a:r>
              <a:rPr lang="en-US" sz="2000">
                <a:latin typeface="Arial" charset="0"/>
              </a:rPr>
              <a:t>allocated in data segment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Arial" charset="0"/>
              </a:rPr>
              <a:t>Other variables </a:t>
            </a:r>
            <a:r>
              <a:rPr lang="en-US" sz="2000">
                <a:latin typeface="Arial" charset="0"/>
                <a:sym typeface="Wingdings" charset="0"/>
              </a:rPr>
              <a:t> dynamic; allocated on stack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Arial" charset="0"/>
                <a:sym typeface="Wingdings" charset="0"/>
              </a:rPr>
              <a:t>Stack frame for each function contains (from top)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700">
                <a:latin typeface="Arial" charset="0"/>
                <a:sym typeface="Wingdings" charset="0"/>
              </a:rPr>
              <a:t>Saved variables within function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700">
                <a:latin typeface="Arial" charset="0"/>
                <a:sym typeface="Wingdings" charset="0"/>
              </a:rPr>
              <a:t>Local variables for function (starting at EBP – 4)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700">
                <a:latin typeface="Arial" charset="0"/>
                <a:sym typeface="Wingdings" charset="0"/>
              </a:rPr>
              <a:t>Saved EBP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700">
                <a:latin typeface="Arial" charset="0"/>
                <a:sym typeface="Wingdings" charset="0"/>
              </a:rPr>
              <a:t>Saved EIP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700">
                <a:latin typeface="Arial" charset="0"/>
                <a:sym typeface="Wingdings" charset="0"/>
              </a:rPr>
              <a:t>Function arguments (starting at EBP + 8)</a:t>
            </a:r>
            <a:endParaRPr lang="en-US" sz="1700"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>
                <a:latin typeface="Arial" charset="0"/>
              </a:rPr>
              <a:t>Conditional statements (if-then-else)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Arial" charset="0"/>
              </a:rPr>
              <a:t>Evaluate condition (CMP instruction(s))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Arial" charset="0"/>
              </a:rPr>
              <a:t>Conditional jump (often to </a:t>
            </a:r>
            <a:r>
              <a:rPr lang="ja-JP" altLang="en-US" sz="2000">
                <a:latin typeface="Arial" charset="0"/>
              </a:rPr>
              <a:t>“</a:t>
            </a:r>
            <a:r>
              <a:rPr lang="en-US" altLang="ja-JP" sz="2000">
                <a:latin typeface="Arial" charset="0"/>
              </a:rPr>
              <a:t>else</a:t>
            </a:r>
            <a:r>
              <a:rPr lang="ja-JP" altLang="en-US" sz="2000">
                <a:latin typeface="Arial" charset="0"/>
              </a:rPr>
              <a:t>”</a:t>
            </a:r>
            <a:r>
              <a:rPr lang="en-US" altLang="ja-JP" sz="2000">
                <a:latin typeface="Arial" charset="0"/>
              </a:rPr>
              <a:t> case)</a:t>
            </a:r>
          </a:p>
          <a:p>
            <a:pPr lvl="1" eaLnBrk="1" hangingPunct="1">
              <a:lnSpc>
                <a:spcPct val="80000"/>
              </a:lnSpc>
            </a:pPr>
            <a:r>
              <a:rPr lang="ja-JP" altLang="en-US" sz="2000">
                <a:latin typeface="Arial" charset="0"/>
              </a:rPr>
              <a:t>“</a:t>
            </a:r>
            <a:r>
              <a:rPr lang="en-US" altLang="ja-JP" sz="2000">
                <a:latin typeface="Arial" charset="0"/>
              </a:rPr>
              <a:t>If</a:t>
            </a:r>
            <a:r>
              <a:rPr lang="ja-JP" altLang="en-US" sz="2000">
                <a:latin typeface="Arial" charset="0"/>
              </a:rPr>
              <a:t>”</a:t>
            </a:r>
            <a:r>
              <a:rPr lang="en-US" altLang="ja-JP" sz="2000">
                <a:latin typeface="Arial" charset="0"/>
              </a:rPr>
              <a:t> case ends with unconditional jump to skip </a:t>
            </a:r>
            <a:r>
              <a:rPr lang="ja-JP" altLang="en-US" sz="2000">
                <a:latin typeface="Arial" charset="0"/>
              </a:rPr>
              <a:t>“</a:t>
            </a:r>
            <a:r>
              <a:rPr lang="en-US" altLang="ja-JP" sz="2000">
                <a:latin typeface="Arial" charset="0"/>
              </a:rPr>
              <a:t>else</a:t>
            </a:r>
            <a:r>
              <a:rPr lang="ja-JP" altLang="en-US" sz="2000">
                <a:latin typeface="Arial" charset="0"/>
              </a:rPr>
              <a:t>”</a:t>
            </a:r>
            <a:endParaRPr lang="en-US" altLang="ja-JP" sz="2000"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>
                <a:latin typeface="Arial" charset="0"/>
              </a:rPr>
              <a:t>Loops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Arial" charset="0"/>
              </a:rPr>
              <a:t>Initialize variable at start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Arial" charset="0"/>
              </a:rPr>
              <a:t>Test loop condition (similar to if)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latin typeface="Arial" charset="0"/>
              </a:rPr>
              <a:t>Change loop variable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PIC instructions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Four typical instruction formats (+ few special purpose)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Upper bits of all hold </a:t>
            </a:r>
            <a:r>
              <a:rPr lang="en-US" dirty="0" err="1" smtClean="0"/>
              <a:t>opcode</a:t>
            </a: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Byte-oriented includes 1 bit destination, 7 bit direct address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Bit-oriented includes 3 bit position (0-7), 7 bit direct address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Literal/control includes 8 bit literal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CALL/GOTO includes 11 bit literal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Variable declarations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/>
              <a:t>cblock</a:t>
            </a:r>
            <a:r>
              <a:rPr lang="en-US" dirty="0" smtClean="0"/>
              <a:t> &lt;</a:t>
            </a:r>
            <a:r>
              <a:rPr lang="en-US" dirty="0" err="1" smtClean="0"/>
              <a:t>start_address</a:t>
            </a:r>
            <a:r>
              <a:rPr lang="en-US" dirty="0" smtClean="0"/>
              <a:t>&gt;: start of variable declarations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All names between </a:t>
            </a:r>
            <a:r>
              <a:rPr lang="en-US" dirty="0" err="1" smtClean="0"/>
              <a:t>cblock</a:t>
            </a:r>
            <a:r>
              <a:rPr lang="en-US" dirty="0" smtClean="0"/>
              <a:t>/</a:t>
            </a:r>
            <a:r>
              <a:rPr lang="en-US" dirty="0" err="1" smtClean="0"/>
              <a:t>endc</a:t>
            </a:r>
            <a:r>
              <a:rPr lang="en-US" dirty="0" smtClean="0"/>
              <a:t> directives assigned to consecutive bytes starting at &lt;</a:t>
            </a:r>
            <a:r>
              <a:rPr lang="en-US" dirty="0" err="1" smtClean="0"/>
              <a:t>start_address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25603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BB7E02C-CC9D-154C-B2D9-FE02780D7EC8}" type="datetime1">
              <a:rPr lang="en-US" sz="1200" smtClean="0">
                <a:latin typeface="Garamond" charset="0"/>
              </a:rPr>
              <a:t>11/1/16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Exam 2 Preview</a:t>
            </a:r>
            <a:endParaRPr lang="en-US"/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A3A7639-51A6-FE47-A7D0-D56BA9B25446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10474</TotalTime>
  <Words>854</Words>
  <Application>Microsoft Macintosh PowerPoint</Application>
  <PresentationFormat>On-screen Show (4:3)</PresentationFormat>
  <Paragraphs>156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Edge</vt:lpstr>
      <vt:lpstr>EECE.3170 Microprocessor Systems Design I</vt:lpstr>
      <vt:lpstr>Lecture outline</vt:lpstr>
      <vt:lpstr>Exam 2 notes</vt:lpstr>
      <vt:lpstr>Review: compare</vt:lpstr>
      <vt:lpstr>Review: conditional instructions</vt:lpstr>
      <vt:lpstr>Review: jump, loop</vt:lpstr>
      <vt:lpstr>Review: subroutines</vt:lpstr>
      <vt:lpstr>Review: HLL  assembly</vt:lpstr>
      <vt:lpstr>Review: PIC instructions</vt:lpstr>
      <vt:lpstr>PowerPoint Presentation</vt:lpstr>
      <vt:lpstr>PowerPoint Presentation</vt:lpstr>
      <vt:lpstr>Review: PIC instructions (cont.)</vt:lpstr>
      <vt:lpstr>Review: PIC instructions (cont.)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1765</cp:revision>
  <dcterms:created xsi:type="dcterms:W3CDTF">2006-04-03T05:03:01Z</dcterms:created>
  <dcterms:modified xsi:type="dcterms:W3CDTF">2016-11-02T00:53:17Z</dcterms:modified>
</cp:coreProperties>
</file>